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slideLayouts/slideLayout8.xml" ContentType="application/vnd.openxmlformats-officedocument.presentationml.slideLayout+xml"/>
  <Override PartName="/ppt/theme/theme7.xml" ContentType="application/vnd.openxmlformats-officedocument.theme+xml"/>
  <Override PartName="/ppt/slideLayouts/slideLayout9.xml" ContentType="application/vnd.openxmlformats-officedocument.presentationml.slideLayout+xml"/>
  <Override PartName="/ppt/theme/theme8.xml" ContentType="application/vnd.openxmlformats-officedocument.theme+xml"/>
  <Override PartName="/ppt/slideLayouts/slideLayout10.xml" ContentType="application/vnd.openxmlformats-officedocument.presentationml.slideLayout+xml"/>
  <Override PartName="/ppt/theme/theme9.xml" ContentType="application/vnd.openxmlformats-officedocument.theme+xml"/>
  <Override PartName="/ppt/slideLayouts/slideLayout11.xml" ContentType="application/vnd.openxmlformats-officedocument.presentationml.slideLayout+xml"/>
  <Override PartName="/ppt/theme/theme10.xml" ContentType="application/vnd.openxmlformats-officedocument.theme+xml"/>
  <Override PartName="/ppt/slideLayouts/slideLayout12.xml" ContentType="application/vnd.openxmlformats-officedocument.presentationml.slideLayout+xml"/>
  <Override PartName="/ppt/theme/theme11.xml" ContentType="application/vnd.openxmlformats-officedocument.theme+xml"/>
  <Override PartName="/ppt/slideLayouts/slideLayout13.xml" ContentType="application/vnd.openxmlformats-officedocument.presentationml.slideLayout+xml"/>
  <Override PartName="/ppt/theme/theme12.xml" ContentType="application/vnd.openxmlformats-officedocument.theme+xml"/>
  <Override PartName="/ppt/slideLayouts/slideLayout14.xml" ContentType="application/vnd.openxmlformats-officedocument.presentationml.slideLayout+xml"/>
  <Override PartName="/ppt/theme/theme13.xml" ContentType="application/vnd.openxmlformats-officedocument.theme+xml"/>
  <Override PartName="/ppt/slideLayouts/slideLayout15.xml" ContentType="application/vnd.openxmlformats-officedocument.presentationml.slideLayout+xml"/>
  <Override PartName="/ppt/theme/theme14.xml" ContentType="application/vnd.openxmlformats-officedocument.theme+xml"/>
  <Override PartName="/ppt/slideLayouts/slideLayout16.xml" ContentType="application/vnd.openxmlformats-officedocument.presentationml.slideLayout+xml"/>
  <Override PartName="/ppt/theme/theme15.xml" ContentType="application/vnd.openxmlformats-officedocument.theme+xml"/>
  <Override PartName="/ppt/slideLayouts/slideLayout17.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2.xml" ContentType="application/vnd.openxmlformats-officedocument.themeOverride+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4.xml" ContentType="application/vnd.openxmlformats-officedocument.themeOverride+xml"/>
  <Override PartName="/ppt/notesSlides/notesSlide23.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4.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5.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6.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5.xml" ContentType="application/vnd.openxmlformats-officedocument.themeOverride+xml"/>
  <Override PartName="/ppt/notesSlides/notesSlide27.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8.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6.xml" ContentType="application/vnd.openxmlformats-officedocument.themeOverride+xml"/>
  <Override PartName="/ppt/notesSlides/notesSlide29.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7.xml" ContentType="application/vnd.openxmlformats-officedocument.themeOverride+xml"/>
  <Override PartName="/ppt/notesSlides/notesSlide30.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8.xml" ContentType="application/vnd.openxmlformats-officedocument.themeOverride+xml"/>
  <Override PartName="/ppt/notesSlides/notesSlide31.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9.xml" ContentType="application/vnd.openxmlformats-officedocument.themeOverride+xml"/>
  <Override PartName="/ppt/notesSlides/notesSlide32.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0.xml" ContentType="application/vnd.openxmlformats-officedocument.themeOverride+xml"/>
  <Override PartName="/ppt/notesSlides/notesSlide33.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11.xml" ContentType="application/vnd.openxmlformats-officedocument.themeOverride+xml"/>
  <Override PartName="/ppt/notesSlides/notesSlide34.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12.xml" ContentType="application/vnd.openxmlformats-officedocument.themeOverride+xml"/>
  <Override PartName="/ppt/notesSlides/notesSlide35.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drawings/drawing1.xml" ContentType="application/vnd.openxmlformats-officedocument.drawingml.chartshape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13.xml" ContentType="application/vnd.openxmlformats-officedocument.themeOverride+xml"/>
  <Override PartName="/ppt/notesSlides/notesSlide38.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14.xml" ContentType="application/vnd.openxmlformats-officedocument.themeOverride+xml"/>
  <Override PartName="/ppt/notesSlides/notesSlide39.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40.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41.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42.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15.xml" ContentType="application/vnd.openxmlformats-officedocument.themeOverride+xml"/>
  <Override PartName="/ppt/notesSlides/notesSlide43.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16.xml" ContentType="application/vnd.openxmlformats-officedocument.themeOverride+xml"/>
  <Override PartName="/ppt/notesSlides/notesSlide44.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notesSlides/notesSlide45.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17.xml" ContentType="application/vnd.openxmlformats-officedocument.themeOverride+xml"/>
  <Override PartName="/ppt/notesSlides/notesSlide46.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18.xml" ContentType="application/vnd.openxmlformats-officedocument.themeOverride+xml"/>
  <Override PartName="/ppt/notesSlides/notesSlide47.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notesSlides/notesSlide48.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19.xml" ContentType="application/vnd.openxmlformats-officedocument.themeOverride+xml"/>
  <Override PartName="/ppt/notesSlides/notesSlide49.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20.xml" ContentType="application/vnd.openxmlformats-officedocument.themeOverride+xml"/>
  <Override PartName="/ppt/notesSlides/notesSlide50.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notesSlides/notesSlide51.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21.xml" ContentType="application/vnd.openxmlformats-officedocument.themeOverr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22.xml" ContentType="application/vnd.openxmlformats-officedocument.themeOverride+xml"/>
  <Override PartName="/ppt/notesSlides/notesSlide54.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23.xml" ContentType="application/vnd.openxmlformats-officedocument.themeOverride+xml"/>
  <Override PartName="/ppt/notesSlides/notesSlide55.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24.xml" ContentType="application/vnd.openxmlformats-officedocument.themeOverride+xml"/>
  <Override PartName="/ppt/notesSlides/notesSlide56.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25.xml" ContentType="application/vnd.openxmlformats-officedocument.themeOverride+xml"/>
  <Override PartName="/ppt/notesSlides/notesSlide57.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26.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27.xml" ContentType="application/vnd.openxmlformats-officedocument.themeOverride+xml"/>
  <Override PartName="/ppt/notesSlides/notesSlide60.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28.xml" ContentType="application/vnd.openxmlformats-officedocument.themeOverride+xml"/>
  <Override PartName="/ppt/notesSlides/notesSlide61.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29.xml" ContentType="application/vnd.openxmlformats-officedocument.themeOverr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30.xml" ContentType="application/vnd.openxmlformats-officedocument.themeOverride+xml"/>
  <Override PartName="/ppt/notesSlides/notesSlide68.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theme/themeOverride31.xml" ContentType="application/vnd.openxmlformats-officedocument.themeOverride+xml"/>
  <Override PartName="/ppt/notesSlides/notesSlide69.xml" ContentType="application/vnd.openxmlformats-officedocument.presentationml.notesSlid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theme/themeOverride32.xml" ContentType="application/vnd.openxmlformats-officedocument.themeOverride+xml"/>
  <Override PartName="/ppt/notesSlides/notesSlide70.xml" ContentType="application/vnd.openxmlformats-officedocument.presentationml.notesSlid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theme/themeOverride33.xml" ContentType="application/vnd.openxmlformats-officedocument.themeOverride+xml"/>
  <Override PartName="/ppt/drawings/drawing2.xml" ContentType="application/vnd.openxmlformats-officedocument.drawingml.chartshapes+xml"/>
  <Override PartName="/ppt/notesSlides/notesSlide71.xml" ContentType="application/vnd.openxmlformats-officedocument.presentationml.notesSlid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theme/themeOverride34.xml" ContentType="application/vnd.openxmlformats-officedocument.themeOverride+xml"/>
  <Override PartName="/ppt/notesSlides/notesSlide72.xml" ContentType="application/vnd.openxmlformats-officedocument.presentationml.notesSlid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theme/themeOverride35.xml" ContentType="application/vnd.openxmlformats-officedocument.themeOverride+xml"/>
  <Override PartName="/ppt/notesSlides/notesSlide73.xml" ContentType="application/vnd.openxmlformats-officedocument.presentationml.notesSlid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theme/themeOverride36.xml" ContentType="application/vnd.openxmlformats-officedocument.themeOverride+xml"/>
  <Override PartName="/ppt/notesSlides/notesSlide74.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theme/themeOverride37.xml" ContentType="application/vnd.openxmlformats-officedocument.themeOverride+xml"/>
  <Override PartName="/ppt/notesSlides/notesSlide75.xml" ContentType="application/vnd.openxmlformats-officedocument.presentationml.notesSlid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theme/themeOverride38.xml" ContentType="application/vnd.openxmlformats-officedocument.themeOverride+xml"/>
  <Override PartName="/ppt/notesSlides/notesSlide76.xml" ContentType="application/vnd.openxmlformats-officedocument.presentationml.notesSlid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theme/themeOverride39.xml" ContentType="application/vnd.openxmlformats-officedocument.themeOverride+xml"/>
  <Override PartName="/ppt/notesSlides/notesSlide77.xml" ContentType="application/vnd.openxmlformats-officedocument.presentationml.notesSlid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theme/themeOverride40.xml" ContentType="application/vnd.openxmlformats-officedocument.themeOverr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theme/themeOverride41.xml" ContentType="application/vnd.openxmlformats-officedocument.themeOverride+xml"/>
  <Override PartName="/ppt/notesSlides/notesSlide81.xml" ContentType="application/vnd.openxmlformats-officedocument.presentationml.notesSlid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theme/themeOverride42.xml" ContentType="application/vnd.openxmlformats-officedocument.themeOverride+xml"/>
  <Override PartName="/ppt/notesSlides/notesSlide82.xml" ContentType="application/vnd.openxmlformats-officedocument.presentationml.notesSlid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theme/themeOverride43.xml" ContentType="application/vnd.openxmlformats-officedocument.themeOverride+xml"/>
  <Override PartName="/ppt/notesSlides/notesSlide83.xml" ContentType="application/vnd.openxmlformats-officedocument.presentationml.notesSlid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theme/themeOverride44.xml" ContentType="application/vnd.openxmlformats-officedocument.themeOverride+xml"/>
  <Override PartName="/ppt/notesSlides/notesSlide84.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theme/themeOverride45.xml" ContentType="application/vnd.openxmlformats-officedocument.themeOverride+xml"/>
  <Override PartName="/ppt/notesSlides/notesSlide85.xml" ContentType="application/vnd.openxmlformats-officedocument.presentationml.notesSlid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theme/themeOverride46.xml" ContentType="application/vnd.openxmlformats-officedocument.themeOverride+xml"/>
  <Override PartName="/ppt/notesSlides/notesSlide86.xml" ContentType="application/vnd.openxmlformats-officedocument.presentationml.notesSlide+xml"/>
  <Override PartName="/ppt/charts/chart72.xml" ContentType="application/vnd.openxmlformats-officedocument.drawingml.chart+xml"/>
  <Override PartName="/ppt/charts/style72.xml" ContentType="application/vnd.ms-office.chartstyle+xml"/>
  <Override PartName="/ppt/charts/colors72.xml" ContentType="application/vnd.ms-office.chartcolorstyle+xml"/>
  <Override PartName="/ppt/theme/themeOverride47.xml" ContentType="application/vnd.openxmlformats-officedocument.themeOverr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charts/chart73.xml" ContentType="application/vnd.openxmlformats-officedocument.drawingml.chart+xml"/>
  <Override PartName="/ppt/charts/style73.xml" ContentType="application/vnd.ms-office.chartstyle+xml"/>
  <Override PartName="/ppt/charts/colors73.xml" ContentType="application/vnd.ms-office.chartcolorstyle+xml"/>
  <Override PartName="/ppt/theme/themeOverride48.xml" ContentType="application/vnd.openxmlformats-officedocument.themeOverride+xml"/>
  <Override PartName="/ppt/notesSlides/notesSlide89.xml" ContentType="application/vnd.openxmlformats-officedocument.presentationml.notesSlide+xml"/>
  <Override PartName="/ppt/charts/chart74.xml" ContentType="application/vnd.openxmlformats-officedocument.drawingml.chart+xml"/>
  <Override PartName="/ppt/charts/style74.xml" ContentType="application/vnd.ms-office.chartstyle+xml"/>
  <Override PartName="/ppt/charts/colors74.xml" ContentType="application/vnd.ms-office.chartcolorstyle+xml"/>
  <Override PartName="/ppt/theme/themeOverride49.xml" ContentType="application/vnd.openxmlformats-officedocument.themeOverride+xml"/>
  <Override PartName="/ppt/notesSlides/notesSlide90.xml" ContentType="application/vnd.openxmlformats-officedocument.presentationml.notesSlide+xml"/>
  <Override PartName="/ppt/charts/chart75.xml" ContentType="application/vnd.openxmlformats-officedocument.drawingml.chart+xml"/>
  <Override PartName="/ppt/charts/style75.xml" ContentType="application/vnd.ms-office.chartstyle+xml"/>
  <Override PartName="/ppt/charts/colors75.xml" ContentType="application/vnd.ms-office.chartcolorstyle+xml"/>
  <Override PartName="/ppt/theme/themeOverride50.xml" ContentType="application/vnd.openxmlformats-officedocument.themeOverride+xml"/>
  <Override PartName="/ppt/notesSlides/notesSlide91.xml" ContentType="application/vnd.openxmlformats-officedocument.presentationml.notesSlide+xml"/>
  <Override PartName="/ppt/charts/chart76.xml" ContentType="application/vnd.openxmlformats-officedocument.drawingml.chart+xml"/>
  <Override PartName="/ppt/charts/style76.xml" ContentType="application/vnd.ms-office.chartstyle+xml"/>
  <Override PartName="/ppt/charts/colors76.xml" ContentType="application/vnd.ms-office.chartcolorstyle+xml"/>
  <Override PartName="/ppt/theme/themeOverride51.xml" ContentType="application/vnd.openxmlformats-officedocument.themeOverride+xml"/>
  <Override PartName="/ppt/notesSlides/notesSlide92.xml" ContentType="application/vnd.openxmlformats-officedocument.presentationml.notesSlide+xml"/>
  <Override PartName="/ppt/charts/chart77.xml" ContentType="application/vnd.openxmlformats-officedocument.drawingml.chart+xml"/>
  <Override PartName="/ppt/charts/style77.xml" ContentType="application/vnd.ms-office.chartstyle+xml"/>
  <Override PartName="/ppt/charts/colors77.xml" ContentType="application/vnd.ms-office.chartcolorstyle+xml"/>
  <Override PartName="/ppt/theme/themeOverride52.xml" ContentType="application/vnd.openxmlformats-officedocument.themeOverr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charts/chart78.xml" ContentType="application/vnd.openxmlformats-officedocument.drawingml.chart+xml"/>
  <Override PartName="/ppt/charts/style78.xml" ContentType="application/vnd.ms-office.chartstyle+xml"/>
  <Override PartName="/ppt/charts/colors78.xml" ContentType="application/vnd.ms-office.chartcolorstyle+xml"/>
  <Override PartName="/ppt/theme/themeOverride53.xml" ContentType="application/vnd.openxmlformats-officedocument.themeOverride+xml"/>
  <Override PartName="/ppt/notesSlides/notesSlide96.xml" ContentType="application/vnd.openxmlformats-officedocument.presentationml.notesSlide+xml"/>
  <Override PartName="/ppt/charts/chart79.xml" ContentType="application/vnd.openxmlformats-officedocument.drawingml.chart+xml"/>
  <Override PartName="/ppt/charts/style79.xml" ContentType="application/vnd.ms-office.chartstyle+xml"/>
  <Override PartName="/ppt/charts/colors79.xml" ContentType="application/vnd.ms-office.chartcolorstyle+xml"/>
  <Override PartName="/ppt/theme/themeOverride54.xml" ContentType="application/vnd.openxmlformats-officedocument.themeOverride+xml"/>
  <Override PartName="/ppt/notesSlides/notesSlide97.xml" ContentType="application/vnd.openxmlformats-officedocument.presentationml.notesSlide+xml"/>
  <Override PartName="/ppt/charts/chart80.xml" ContentType="application/vnd.openxmlformats-officedocument.drawingml.chart+xml"/>
  <Override PartName="/ppt/charts/style80.xml" ContentType="application/vnd.ms-office.chartstyle+xml"/>
  <Override PartName="/ppt/charts/colors80.xml" ContentType="application/vnd.ms-office.chartcolorstyle+xml"/>
  <Override PartName="/ppt/theme/themeOverride55.xml" ContentType="application/vnd.openxmlformats-officedocument.themeOverride+xml"/>
  <Override PartName="/ppt/notesSlides/notesSlide98.xml" ContentType="application/vnd.openxmlformats-officedocument.presentationml.notesSlide+xml"/>
  <Override PartName="/ppt/charts/chart81.xml" ContentType="application/vnd.openxmlformats-officedocument.drawingml.chart+xml"/>
  <Override PartName="/ppt/charts/style81.xml" ContentType="application/vnd.ms-office.chartstyle+xml"/>
  <Override PartName="/ppt/charts/colors81.xml" ContentType="application/vnd.ms-office.chartcolorstyle+xml"/>
  <Override PartName="/ppt/theme/themeOverride56.xml" ContentType="application/vnd.openxmlformats-officedocument.themeOverr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charts/chart82.xml" ContentType="application/vnd.openxmlformats-officedocument.drawingml.chart+xml"/>
  <Override PartName="/ppt/charts/style82.xml" ContentType="application/vnd.ms-office.chartstyle+xml"/>
  <Override PartName="/ppt/charts/colors82.xml" ContentType="application/vnd.ms-office.chartcolorstyle+xml"/>
  <Override PartName="/ppt/theme/themeOverride57.xml" ContentType="application/vnd.openxmlformats-officedocument.themeOverride+xml"/>
  <Override PartName="/ppt/notesSlides/notesSlide101.xml" ContentType="application/vnd.openxmlformats-officedocument.presentationml.notesSlide+xml"/>
  <Override PartName="/ppt/charts/chart83.xml" ContentType="application/vnd.openxmlformats-officedocument.drawingml.chart+xml"/>
  <Override PartName="/ppt/charts/style83.xml" ContentType="application/vnd.ms-office.chartstyle+xml"/>
  <Override PartName="/ppt/charts/colors83.xml" ContentType="application/vnd.ms-office.chartcolorstyle+xml"/>
  <Override PartName="/ppt/theme/themeOverride58.xml" ContentType="application/vnd.openxmlformats-officedocument.themeOverride+xml"/>
  <Override PartName="/ppt/notesSlides/notesSlide102.xml" ContentType="application/vnd.openxmlformats-officedocument.presentationml.notesSlide+xml"/>
  <Override PartName="/ppt/charts/chart84.xml" ContentType="application/vnd.openxmlformats-officedocument.drawingml.chart+xml"/>
  <Override PartName="/ppt/charts/style84.xml" ContentType="application/vnd.ms-office.chartstyle+xml"/>
  <Override PartName="/ppt/charts/colors84.xml" ContentType="application/vnd.ms-office.chartcolorstyle+xml"/>
  <Override PartName="/ppt/theme/themeOverride59.xml" ContentType="application/vnd.openxmlformats-officedocument.themeOverride+xml"/>
  <Override PartName="/ppt/notesSlides/notesSlide103.xml" ContentType="application/vnd.openxmlformats-officedocument.presentationml.notesSlide+xml"/>
  <Override PartName="/ppt/charts/chart85.xml" ContentType="application/vnd.openxmlformats-officedocument.drawingml.chart+xml"/>
  <Override PartName="/ppt/charts/style85.xml" ContentType="application/vnd.ms-office.chartstyle+xml"/>
  <Override PartName="/ppt/charts/colors85.xml" ContentType="application/vnd.ms-office.chartcolorstyle+xml"/>
  <Override PartName="/ppt/theme/themeOverride60.xml" ContentType="application/vnd.openxmlformats-officedocument.themeOverride+xml"/>
  <Override PartName="/ppt/notesSlides/notesSlide104.xml" ContentType="application/vnd.openxmlformats-officedocument.presentationml.notesSlide+xml"/>
  <Override PartName="/ppt/charts/chart86.xml" ContentType="application/vnd.openxmlformats-officedocument.drawingml.chart+xml"/>
  <Override PartName="/ppt/charts/style86.xml" ContentType="application/vnd.ms-office.chartstyle+xml"/>
  <Override PartName="/ppt/charts/colors86.xml" ContentType="application/vnd.ms-office.chartcolorstyle+xml"/>
  <Override PartName="/ppt/theme/themeOverride61.xml" ContentType="application/vnd.openxmlformats-officedocument.themeOverride+xml"/>
  <Override PartName="/ppt/notesSlides/notesSlide105.xml" ContentType="application/vnd.openxmlformats-officedocument.presentationml.notesSlide+xml"/>
  <Override PartName="/ppt/charts/chart87.xml" ContentType="application/vnd.openxmlformats-officedocument.drawingml.chart+xml"/>
  <Override PartName="/ppt/charts/style87.xml" ContentType="application/vnd.ms-office.chartstyle+xml"/>
  <Override PartName="/ppt/charts/colors87.xml" ContentType="application/vnd.ms-office.chartcolorstyle+xml"/>
  <Override PartName="/ppt/theme/themeOverride62.xml" ContentType="application/vnd.openxmlformats-officedocument.themeOverride+xml"/>
  <Override PartName="/ppt/notesSlides/notesSlide106.xml" ContentType="application/vnd.openxmlformats-officedocument.presentationml.notesSlide+xml"/>
  <Override PartName="/ppt/charts/chart88.xml" ContentType="application/vnd.openxmlformats-officedocument.drawingml.chart+xml"/>
  <Override PartName="/ppt/charts/style88.xml" ContentType="application/vnd.ms-office.chartstyle+xml"/>
  <Override PartName="/ppt/charts/colors88.xml" ContentType="application/vnd.ms-office.chartcolorstyle+xml"/>
  <Override PartName="/ppt/theme/themeOverride63.xml" ContentType="application/vnd.openxmlformats-officedocument.themeOverride+xml"/>
  <Override PartName="/ppt/notesSlides/notesSlide107.xml" ContentType="application/vnd.openxmlformats-officedocument.presentationml.notesSlide+xml"/>
  <Override PartName="/ppt/charts/chart89.xml" ContentType="application/vnd.openxmlformats-officedocument.drawingml.chart+xml"/>
  <Override PartName="/ppt/charts/style89.xml" ContentType="application/vnd.ms-office.chartstyle+xml"/>
  <Override PartName="/ppt/charts/colors89.xml" ContentType="application/vnd.ms-office.chartcolorstyle+xml"/>
  <Override PartName="/ppt/theme/themeOverride64.xml" ContentType="application/vnd.openxmlformats-officedocument.themeOverride+xml"/>
  <Override PartName="/ppt/notesSlides/notesSlide108.xml" ContentType="application/vnd.openxmlformats-officedocument.presentationml.notesSlide+xml"/>
  <Override PartName="/ppt/charts/chart90.xml" ContentType="application/vnd.openxmlformats-officedocument.drawingml.chart+xml"/>
  <Override PartName="/ppt/charts/style90.xml" ContentType="application/vnd.ms-office.chartstyle+xml"/>
  <Override PartName="/ppt/charts/colors90.xml" ContentType="application/vnd.ms-office.chartcolorstyle+xml"/>
  <Override PartName="/ppt/theme/themeOverride65.xml" ContentType="application/vnd.openxmlformats-officedocument.themeOverride+xml"/>
  <Override PartName="/ppt/notesSlides/notesSlide109.xml" ContentType="application/vnd.openxmlformats-officedocument.presentationml.notesSlide+xml"/>
  <Override PartName="/ppt/charts/chart91.xml" ContentType="application/vnd.openxmlformats-officedocument.drawingml.chart+xml"/>
  <Override PartName="/ppt/charts/style91.xml" ContentType="application/vnd.ms-office.chartstyle+xml"/>
  <Override PartName="/ppt/charts/colors91.xml" ContentType="application/vnd.ms-office.chartcolorstyle+xml"/>
  <Override PartName="/ppt/theme/themeOverride66.xml" ContentType="application/vnd.openxmlformats-officedocument.themeOverride+xml"/>
  <Override PartName="/ppt/notesSlides/notesSlide110.xml" ContentType="application/vnd.openxmlformats-officedocument.presentationml.notesSlide+xml"/>
  <Override PartName="/ppt/charts/chart92.xml" ContentType="application/vnd.openxmlformats-officedocument.drawingml.chart+xml"/>
  <Override PartName="/ppt/charts/style92.xml" ContentType="application/vnd.ms-office.chartstyle+xml"/>
  <Override PartName="/ppt/charts/colors92.xml" ContentType="application/vnd.ms-office.chartcolorstyle+xml"/>
  <Override PartName="/ppt/theme/themeOverride67.xml" ContentType="application/vnd.openxmlformats-officedocument.themeOverride+xml"/>
  <Override PartName="/ppt/notesSlides/notesSlide111.xml" ContentType="application/vnd.openxmlformats-officedocument.presentationml.notesSlide+xml"/>
  <Override PartName="/ppt/charts/chart93.xml" ContentType="application/vnd.openxmlformats-officedocument.drawingml.chart+xml"/>
  <Override PartName="/ppt/charts/style93.xml" ContentType="application/vnd.ms-office.chartstyle+xml"/>
  <Override PartName="/ppt/charts/colors93.xml" ContentType="application/vnd.ms-office.chartcolorstyle+xml"/>
  <Override PartName="/ppt/theme/themeOverride68.xml" ContentType="application/vnd.openxmlformats-officedocument.themeOverride+xml"/>
  <Override PartName="/ppt/notesSlides/notesSlide112.xml" ContentType="application/vnd.openxmlformats-officedocument.presentationml.notesSlide+xml"/>
  <Override PartName="/ppt/charts/chart94.xml" ContentType="application/vnd.openxmlformats-officedocument.drawingml.chart+xml"/>
  <Override PartName="/ppt/charts/style94.xml" ContentType="application/vnd.ms-office.chartstyle+xml"/>
  <Override PartName="/ppt/charts/colors94.xml" ContentType="application/vnd.ms-office.chartcolorstyle+xml"/>
  <Override PartName="/ppt/theme/themeOverride69.xml" ContentType="application/vnd.openxmlformats-officedocument.themeOverride+xml"/>
  <Override PartName="/ppt/notesSlides/notesSlide113.xml" ContentType="application/vnd.openxmlformats-officedocument.presentationml.notesSlide+xml"/>
  <Override PartName="/ppt/charts/chart95.xml" ContentType="application/vnd.openxmlformats-officedocument.drawingml.chart+xml"/>
  <Override PartName="/ppt/charts/style95.xml" ContentType="application/vnd.ms-office.chartstyle+xml"/>
  <Override PartName="/ppt/charts/colors95.xml" ContentType="application/vnd.ms-office.chartcolorstyle+xml"/>
  <Override PartName="/ppt/theme/themeOverride70.xml" ContentType="application/vnd.openxmlformats-officedocument.themeOverride+xml"/>
  <Override PartName="/ppt/notesSlides/notesSlide114.xml" ContentType="application/vnd.openxmlformats-officedocument.presentationml.notesSlide+xml"/>
  <Override PartName="/ppt/charts/chart96.xml" ContentType="application/vnd.openxmlformats-officedocument.drawingml.chart+xml"/>
  <Override PartName="/ppt/charts/style96.xml" ContentType="application/vnd.ms-office.chartstyle+xml"/>
  <Override PartName="/ppt/charts/colors96.xml" ContentType="application/vnd.ms-office.chartcolorstyle+xml"/>
  <Override PartName="/ppt/theme/themeOverride71.xml" ContentType="application/vnd.openxmlformats-officedocument.themeOverride+xml"/>
  <Override PartName="/ppt/notesSlides/notesSlide115.xml" ContentType="application/vnd.openxmlformats-officedocument.presentationml.notesSlide+xml"/>
  <Override PartName="/ppt/charts/chart97.xml" ContentType="application/vnd.openxmlformats-officedocument.drawingml.chart+xml"/>
  <Override PartName="/ppt/charts/style97.xml" ContentType="application/vnd.ms-office.chartstyle+xml"/>
  <Override PartName="/ppt/charts/colors97.xml" ContentType="application/vnd.ms-office.chartcolorstyle+xml"/>
  <Override PartName="/ppt/theme/themeOverride72.xml" ContentType="application/vnd.openxmlformats-officedocument.themeOverride+xml"/>
  <Override PartName="/ppt/notesSlides/notesSlide116.xml" ContentType="application/vnd.openxmlformats-officedocument.presentationml.notesSlide+xml"/>
  <Override PartName="/ppt/charts/chart98.xml" ContentType="application/vnd.openxmlformats-officedocument.drawingml.chart+xml"/>
  <Override PartName="/ppt/charts/style98.xml" ContentType="application/vnd.ms-office.chartstyle+xml"/>
  <Override PartName="/ppt/charts/colors98.xml" ContentType="application/vnd.ms-office.chartcolorstyle+xml"/>
  <Override PartName="/ppt/theme/themeOverride73.xml" ContentType="application/vnd.openxmlformats-officedocument.themeOverr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charts/chart99.xml" ContentType="application/vnd.openxmlformats-officedocument.drawingml.chart+xml"/>
  <Override PartName="/ppt/charts/style99.xml" ContentType="application/vnd.ms-office.chartstyle+xml"/>
  <Override PartName="/ppt/charts/colors99.xml" ContentType="application/vnd.ms-office.chartcolorstyle+xml"/>
  <Override PartName="/ppt/theme/themeOverride74.xml" ContentType="application/vnd.openxmlformats-officedocument.themeOverride+xml"/>
  <Override PartName="/ppt/notesSlides/notesSlide119.xml" ContentType="application/vnd.openxmlformats-officedocument.presentationml.notesSlide+xml"/>
  <Override PartName="/ppt/charts/chart100.xml" ContentType="application/vnd.openxmlformats-officedocument.drawingml.chart+xml"/>
  <Override PartName="/ppt/charts/style100.xml" ContentType="application/vnd.ms-office.chartstyle+xml"/>
  <Override PartName="/ppt/charts/colors100.xml" ContentType="application/vnd.ms-office.chartcolorstyle+xml"/>
  <Override PartName="/ppt/theme/themeOverride75.xml" ContentType="application/vnd.openxmlformats-officedocument.themeOverride+xml"/>
  <Override PartName="/ppt/notesSlides/notesSlide120.xml" ContentType="application/vnd.openxmlformats-officedocument.presentationml.notesSlide+xml"/>
  <Override PartName="/ppt/charts/chart101.xml" ContentType="application/vnd.openxmlformats-officedocument.drawingml.chart+xml"/>
  <Override PartName="/ppt/charts/style101.xml" ContentType="application/vnd.ms-office.chartstyle+xml"/>
  <Override PartName="/ppt/charts/colors101.xml" ContentType="application/vnd.ms-office.chartcolorstyle+xml"/>
  <Override PartName="/ppt/theme/themeOverride76.xml" ContentType="application/vnd.openxmlformats-officedocument.themeOverride+xml"/>
  <Override PartName="/ppt/notesSlides/notesSlide121.xml" ContentType="application/vnd.openxmlformats-officedocument.presentationml.notesSlide+xml"/>
  <Override PartName="/ppt/charts/chart102.xml" ContentType="application/vnd.openxmlformats-officedocument.drawingml.chart+xml"/>
  <Override PartName="/ppt/charts/style102.xml" ContentType="application/vnd.ms-office.chartstyle+xml"/>
  <Override PartName="/ppt/charts/colors102.xml" ContentType="application/vnd.ms-office.chartcolorstyle+xml"/>
  <Override PartName="/ppt/theme/themeOverride77.xml" ContentType="application/vnd.openxmlformats-officedocument.themeOverride+xml"/>
  <Override PartName="/ppt/notesSlides/notesSlide122.xml" ContentType="application/vnd.openxmlformats-officedocument.presentationml.notesSlide+xml"/>
  <Override PartName="/ppt/charts/chart103.xml" ContentType="application/vnd.openxmlformats-officedocument.drawingml.chart+xml"/>
  <Override PartName="/ppt/charts/style103.xml" ContentType="application/vnd.ms-office.chartstyle+xml"/>
  <Override PartName="/ppt/charts/colors103.xml" ContentType="application/vnd.ms-office.chartcolorstyle+xml"/>
  <Override PartName="/ppt/theme/themeOverride78.xml" ContentType="application/vnd.openxmlformats-officedocument.themeOverride+xml"/>
  <Override PartName="/ppt/notesSlides/notesSlide123.xml" ContentType="application/vnd.openxmlformats-officedocument.presentationml.notesSlide+xml"/>
  <Override PartName="/ppt/charts/chart104.xml" ContentType="application/vnd.openxmlformats-officedocument.drawingml.chart+xml"/>
  <Override PartName="/ppt/charts/style104.xml" ContentType="application/vnd.ms-office.chartstyle+xml"/>
  <Override PartName="/ppt/charts/colors104.xml" ContentType="application/vnd.ms-office.chartcolorstyle+xml"/>
  <Override PartName="/ppt/theme/themeOverride79.xml" ContentType="application/vnd.openxmlformats-officedocument.themeOverride+xml"/>
  <Override PartName="/ppt/notesSlides/notesSlide124.xml" ContentType="application/vnd.openxmlformats-officedocument.presentationml.notesSlide+xml"/>
  <Override PartName="/ppt/charts/chart105.xml" ContentType="application/vnd.openxmlformats-officedocument.drawingml.chart+xml"/>
  <Override PartName="/ppt/charts/style105.xml" ContentType="application/vnd.ms-office.chartstyle+xml"/>
  <Override PartName="/ppt/charts/colors105.xml" ContentType="application/vnd.ms-office.chartcolorstyle+xml"/>
  <Override PartName="/ppt/theme/themeOverride80.xml" ContentType="application/vnd.openxmlformats-officedocument.themeOverride+xml"/>
  <Override PartName="/ppt/notesSlides/notesSlide125.xml" ContentType="application/vnd.openxmlformats-officedocument.presentationml.notesSlide+xml"/>
  <Override PartName="/ppt/charts/chart106.xml" ContentType="application/vnd.openxmlformats-officedocument.drawingml.chart+xml"/>
  <Override PartName="/ppt/charts/style106.xml" ContentType="application/vnd.ms-office.chartstyle+xml"/>
  <Override PartName="/ppt/charts/colors106.xml" ContentType="application/vnd.ms-office.chartcolorstyle+xml"/>
  <Override PartName="/ppt/theme/themeOverride81.xml" ContentType="application/vnd.openxmlformats-officedocument.themeOverride+xml"/>
  <Override PartName="/ppt/notesSlides/notesSlide126.xml" ContentType="application/vnd.openxmlformats-officedocument.presentationml.notesSlide+xml"/>
  <Override PartName="/ppt/charts/chart107.xml" ContentType="application/vnd.openxmlformats-officedocument.drawingml.chart+xml"/>
  <Override PartName="/ppt/charts/style107.xml" ContentType="application/vnd.ms-office.chartstyle+xml"/>
  <Override PartName="/ppt/charts/colors107.xml" ContentType="application/vnd.ms-office.chartcolorstyle+xml"/>
  <Override PartName="/ppt/theme/themeOverride82.xml" ContentType="application/vnd.openxmlformats-officedocument.themeOverride+xml"/>
  <Override PartName="/ppt/notesSlides/notesSlide127.xml" ContentType="application/vnd.openxmlformats-officedocument.presentationml.notesSlide+xml"/>
  <Override PartName="/ppt/charts/chart108.xml" ContentType="application/vnd.openxmlformats-officedocument.drawingml.chart+xml"/>
  <Override PartName="/ppt/charts/style108.xml" ContentType="application/vnd.ms-office.chartstyle+xml"/>
  <Override PartName="/ppt/charts/colors108.xml" ContentType="application/vnd.ms-office.chartcolorstyle+xml"/>
  <Override PartName="/ppt/theme/themeOverride83.xml" ContentType="application/vnd.openxmlformats-officedocument.themeOverride+xml"/>
  <Override PartName="/ppt/notesSlides/notesSlide128.xml" ContentType="application/vnd.openxmlformats-officedocument.presentationml.notesSlide+xml"/>
  <Override PartName="/ppt/charts/chart109.xml" ContentType="application/vnd.openxmlformats-officedocument.drawingml.chart+xml"/>
  <Override PartName="/ppt/charts/style109.xml" ContentType="application/vnd.ms-office.chartstyle+xml"/>
  <Override PartName="/ppt/charts/colors109.xml" ContentType="application/vnd.ms-office.chartcolorstyle+xml"/>
  <Override PartName="/ppt/theme/themeOverride84.xml" ContentType="application/vnd.openxmlformats-officedocument.themeOverride+xml"/>
  <Override PartName="/ppt/drawings/drawing3.xml" ContentType="application/vnd.openxmlformats-officedocument.drawingml.chartshapes+xml"/>
  <Override PartName="/ppt/notesSlides/notesSlide129.xml" ContentType="application/vnd.openxmlformats-officedocument.presentationml.notesSlide+xml"/>
  <Override PartName="/ppt/charts/chart110.xml" ContentType="application/vnd.openxmlformats-officedocument.drawingml.chart+xml"/>
  <Override PartName="/ppt/charts/style110.xml" ContentType="application/vnd.ms-office.chartstyle+xml"/>
  <Override PartName="/ppt/charts/colors110.xml" ContentType="application/vnd.ms-office.chartcolorstyle+xml"/>
  <Override PartName="/ppt/theme/themeOverride85.xml" ContentType="application/vnd.openxmlformats-officedocument.themeOverride+xml"/>
  <Override PartName="/ppt/drawings/drawing4.xml" ContentType="application/vnd.openxmlformats-officedocument.drawingml.chartshapes+xml"/>
  <Override PartName="/ppt/notesSlides/notesSlide130.xml" ContentType="application/vnd.openxmlformats-officedocument.presentationml.notesSlide+xml"/>
  <Override PartName="/ppt/charts/chart111.xml" ContentType="application/vnd.openxmlformats-officedocument.drawingml.chart+xml"/>
  <Override PartName="/ppt/charts/style111.xml" ContentType="application/vnd.ms-office.chartstyle+xml"/>
  <Override PartName="/ppt/charts/colors111.xml" ContentType="application/vnd.ms-office.chartcolorstyle+xml"/>
  <Override PartName="/ppt/theme/themeOverride86.xml" ContentType="application/vnd.openxmlformats-officedocument.themeOverr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charts/chart112.xml" ContentType="application/vnd.openxmlformats-officedocument.drawingml.chart+xml"/>
  <Override PartName="/ppt/charts/style112.xml" ContentType="application/vnd.ms-office.chartstyle+xml"/>
  <Override PartName="/ppt/charts/colors112.xml" ContentType="application/vnd.ms-office.chartcolorstyle+xml"/>
  <Override PartName="/ppt/theme/themeOverride87.xml" ContentType="application/vnd.openxmlformats-officedocument.themeOverride+xml"/>
  <Override PartName="/ppt/notesSlides/notesSlide134.xml" ContentType="application/vnd.openxmlformats-officedocument.presentationml.notesSlide+xml"/>
  <Override PartName="/ppt/charts/chart113.xml" ContentType="application/vnd.openxmlformats-officedocument.drawingml.chart+xml"/>
  <Override PartName="/ppt/charts/style113.xml" ContentType="application/vnd.ms-office.chartstyle+xml"/>
  <Override PartName="/ppt/charts/colors113.xml" ContentType="application/vnd.ms-office.chartcolorstyle+xml"/>
  <Override PartName="/ppt/theme/themeOverride88.xml" ContentType="application/vnd.openxmlformats-officedocument.themeOverride+xml"/>
  <Override PartName="/ppt/notesSlides/notesSlide135.xml" ContentType="application/vnd.openxmlformats-officedocument.presentationml.notesSlide+xml"/>
  <Override PartName="/ppt/charts/chart114.xml" ContentType="application/vnd.openxmlformats-officedocument.drawingml.chart+xml"/>
  <Override PartName="/ppt/charts/style114.xml" ContentType="application/vnd.ms-office.chartstyle+xml"/>
  <Override PartName="/ppt/charts/colors114.xml" ContentType="application/vnd.ms-office.chartcolorstyle+xml"/>
  <Override PartName="/ppt/theme/themeOverride89.xml" ContentType="application/vnd.openxmlformats-officedocument.themeOverride+xml"/>
  <Override PartName="/ppt/notesSlides/notesSlide136.xml" ContentType="application/vnd.openxmlformats-officedocument.presentationml.notesSlide+xml"/>
  <Override PartName="/ppt/charts/chart115.xml" ContentType="application/vnd.openxmlformats-officedocument.drawingml.chart+xml"/>
  <Override PartName="/ppt/charts/style115.xml" ContentType="application/vnd.ms-office.chartstyle+xml"/>
  <Override PartName="/ppt/charts/colors115.xml" ContentType="application/vnd.ms-office.chartcolorstyle+xml"/>
  <Override PartName="/ppt/theme/themeOverride90.xml" ContentType="application/vnd.openxmlformats-officedocument.themeOverride+xml"/>
  <Override PartName="/ppt/notesSlides/notesSlide137.xml" ContentType="application/vnd.openxmlformats-officedocument.presentationml.notesSlide+xml"/>
  <Override PartName="/ppt/charts/chart116.xml" ContentType="application/vnd.openxmlformats-officedocument.drawingml.chart+xml"/>
  <Override PartName="/ppt/charts/style116.xml" ContentType="application/vnd.ms-office.chartstyle+xml"/>
  <Override PartName="/ppt/charts/colors116.xml" ContentType="application/vnd.ms-office.chartcolorstyle+xml"/>
  <Override PartName="/ppt/theme/themeOverride91.xml" ContentType="application/vnd.openxmlformats-officedocument.themeOverride+xml"/>
  <Override PartName="/ppt/notesSlides/notesSlide138.xml" ContentType="application/vnd.openxmlformats-officedocument.presentationml.notesSlide+xml"/>
  <Override PartName="/ppt/charts/chart117.xml" ContentType="application/vnd.openxmlformats-officedocument.drawingml.chart+xml"/>
  <Override PartName="/ppt/charts/style117.xml" ContentType="application/vnd.ms-office.chartstyle+xml"/>
  <Override PartName="/ppt/charts/colors117.xml" ContentType="application/vnd.ms-office.chartcolorstyle+xml"/>
  <Override PartName="/ppt/theme/themeOverride92.xml" ContentType="application/vnd.openxmlformats-officedocument.themeOverride+xml"/>
  <Override PartName="/ppt/notesSlides/notesSlide139.xml" ContentType="application/vnd.openxmlformats-officedocument.presentationml.notesSlide+xml"/>
  <Override PartName="/ppt/charts/chart118.xml" ContentType="application/vnd.openxmlformats-officedocument.drawingml.chart+xml"/>
  <Override PartName="/ppt/charts/style118.xml" ContentType="application/vnd.ms-office.chartstyle+xml"/>
  <Override PartName="/ppt/charts/colors118.xml" ContentType="application/vnd.ms-office.chartcolorstyle+xml"/>
  <Override PartName="/ppt/theme/themeOverride93.xml" ContentType="application/vnd.openxmlformats-officedocument.themeOverride+xml"/>
  <Override PartName="/ppt/notesSlides/notesSlide140.xml" ContentType="application/vnd.openxmlformats-officedocument.presentationml.notesSlide+xml"/>
  <Override PartName="/ppt/charts/chart119.xml" ContentType="application/vnd.openxmlformats-officedocument.drawingml.chart+xml"/>
  <Override PartName="/ppt/charts/style119.xml" ContentType="application/vnd.ms-office.chartstyle+xml"/>
  <Override PartName="/ppt/charts/colors119.xml" ContentType="application/vnd.ms-office.chartcolorstyle+xml"/>
  <Override PartName="/ppt/theme/themeOverride94.xml" ContentType="application/vnd.openxmlformats-officedocument.themeOverride+xml"/>
  <Override PartName="/ppt/notesSlides/notesSlide141.xml" ContentType="application/vnd.openxmlformats-officedocument.presentationml.notesSlide+xml"/>
  <Override PartName="/ppt/charts/chart120.xml" ContentType="application/vnd.openxmlformats-officedocument.drawingml.chart+xml"/>
  <Override PartName="/ppt/charts/style120.xml" ContentType="application/vnd.ms-office.chartstyle+xml"/>
  <Override PartName="/ppt/charts/colors120.xml" ContentType="application/vnd.ms-office.chartcolorstyle+xml"/>
  <Override PartName="/ppt/theme/themeOverride95.xml" ContentType="application/vnd.openxmlformats-officedocument.themeOverride+xml"/>
  <Override PartName="/ppt/notesSlides/notesSlide142.xml" ContentType="application/vnd.openxmlformats-officedocument.presentationml.notesSlide+xml"/>
  <Override PartName="/ppt/charts/chart121.xml" ContentType="application/vnd.openxmlformats-officedocument.drawingml.chart+xml"/>
  <Override PartName="/ppt/charts/style121.xml" ContentType="application/vnd.ms-office.chartstyle+xml"/>
  <Override PartName="/ppt/charts/colors121.xml" ContentType="application/vnd.ms-office.chartcolorstyle+xml"/>
  <Override PartName="/ppt/theme/themeOverride96.xml" ContentType="application/vnd.openxmlformats-officedocument.themeOverr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charts/chart122.xml" ContentType="application/vnd.openxmlformats-officedocument.drawingml.chart+xml"/>
  <Override PartName="/ppt/charts/style122.xml" ContentType="application/vnd.ms-office.chartstyle+xml"/>
  <Override PartName="/ppt/charts/colors122.xml" ContentType="application/vnd.ms-office.chartcolorstyle+xml"/>
  <Override PartName="/ppt/theme/themeOverride97.xml" ContentType="application/vnd.openxmlformats-officedocument.themeOverride+xml"/>
  <Override PartName="/ppt/notesSlides/notesSlide145.xml" ContentType="application/vnd.openxmlformats-officedocument.presentationml.notesSlide+xml"/>
  <Override PartName="/ppt/charts/chart123.xml" ContentType="application/vnd.openxmlformats-officedocument.drawingml.chart+xml"/>
  <Override PartName="/ppt/charts/style123.xml" ContentType="application/vnd.ms-office.chartstyle+xml"/>
  <Override PartName="/ppt/charts/colors123.xml" ContentType="application/vnd.ms-office.chartcolorstyle+xml"/>
  <Override PartName="/ppt/theme/themeOverride98.xml" ContentType="application/vnd.openxmlformats-officedocument.themeOverride+xml"/>
  <Override PartName="/ppt/notesSlides/notesSlide146.xml" ContentType="application/vnd.openxmlformats-officedocument.presentationml.notesSlide+xml"/>
  <Override PartName="/ppt/charts/chart124.xml" ContentType="application/vnd.openxmlformats-officedocument.drawingml.chart+xml"/>
  <Override PartName="/ppt/charts/style124.xml" ContentType="application/vnd.ms-office.chartstyle+xml"/>
  <Override PartName="/ppt/charts/colors124.xml" ContentType="application/vnd.ms-office.chartcolorstyle+xml"/>
  <Override PartName="/ppt/theme/themeOverride99.xml" ContentType="application/vnd.openxmlformats-officedocument.themeOverride+xml"/>
  <Override PartName="/ppt/notesSlides/notesSlide147.xml" ContentType="application/vnd.openxmlformats-officedocument.presentationml.notesSlide+xml"/>
  <Override PartName="/ppt/charts/chart125.xml" ContentType="application/vnd.openxmlformats-officedocument.drawingml.chart+xml"/>
  <Override PartName="/ppt/charts/style125.xml" ContentType="application/vnd.ms-office.chartstyle+xml"/>
  <Override PartName="/ppt/charts/colors125.xml" ContentType="application/vnd.ms-office.chartcolorstyle+xml"/>
  <Override PartName="/ppt/theme/themeOverride100.xml" ContentType="application/vnd.openxmlformats-officedocument.themeOverride+xml"/>
  <Override PartName="/ppt/notesSlides/notesSlide148.xml" ContentType="application/vnd.openxmlformats-officedocument.presentationml.notesSlide+xml"/>
  <Override PartName="/ppt/charts/chart126.xml" ContentType="application/vnd.openxmlformats-officedocument.drawingml.chart+xml"/>
  <Override PartName="/ppt/charts/style126.xml" ContentType="application/vnd.ms-office.chartstyle+xml"/>
  <Override PartName="/ppt/charts/colors126.xml" ContentType="application/vnd.ms-office.chartcolorstyle+xml"/>
  <Override PartName="/ppt/theme/themeOverride101.xml" ContentType="application/vnd.openxmlformats-officedocument.themeOverride+xml"/>
  <Override PartName="/ppt/notesSlides/notesSlide149.xml" ContentType="application/vnd.openxmlformats-officedocument.presentationml.notesSlide+xml"/>
  <Override PartName="/ppt/charts/chart127.xml" ContentType="application/vnd.openxmlformats-officedocument.drawingml.chart+xml"/>
  <Override PartName="/ppt/charts/style127.xml" ContentType="application/vnd.ms-office.chartstyle+xml"/>
  <Override PartName="/ppt/charts/colors127.xml" ContentType="application/vnd.ms-office.chartcolorstyle+xml"/>
  <Override PartName="/ppt/theme/themeOverride102.xml" ContentType="application/vnd.openxmlformats-officedocument.themeOverride+xml"/>
  <Override PartName="/ppt/notesSlides/notesSlide150.xml" ContentType="application/vnd.openxmlformats-officedocument.presentationml.notesSlide+xml"/>
  <Override PartName="/ppt/charts/chart128.xml" ContentType="application/vnd.openxmlformats-officedocument.drawingml.chart+xml"/>
  <Override PartName="/ppt/charts/style128.xml" ContentType="application/vnd.ms-office.chartstyle+xml"/>
  <Override PartName="/ppt/charts/colors128.xml" ContentType="application/vnd.ms-office.chartcolorstyle+xml"/>
  <Override PartName="/ppt/theme/themeOverride103.xml" ContentType="application/vnd.openxmlformats-officedocument.themeOverride+xml"/>
  <Override PartName="/ppt/notesSlides/notesSlide151.xml" ContentType="application/vnd.openxmlformats-officedocument.presentationml.notesSlide+xml"/>
  <Override PartName="/ppt/charts/chart129.xml" ContentType="application/vnd.openxmlformats-officedocument.drawingml.chart+xml"/>
  <Override PartName="/ppt/charts/style129.xml" ContentType="application/vnd.ms-office.chartstyle+xml"/>
  <Override PartName="/ppt/charts/colors129.xml" ContentType="application/vnd.ms-office.chartcolorstyle+xml"/>
  <Override PartName="/ppt/theme/themeOverride104.xml" ContentType="application/vnd.openxmlformats-officedocument.themeOverride+xml"/>
  <Override PartName="/ppt/notesSlides/notesSlide152.xml" ContentType="application/vnd.openxmlformats-officedocument.presentationml.notesSlide+xml"/>
  <Override PartName="/ppt/charts/chart130.xml" ContentType="application/vnd.openxmlformats-officedocument.drawingml.chart+xml"/>
  <Override PartName="/ppt/charts/style130.xml" ContentType="application/vnd.ms-office.chartstyle+xml"/>
  <Override PartName="/ppt/charts/colors130.xml" ContentType="application/vnd.ms-office.chartcolorstyle+xml"/>
  <Override PartName="/ppt/theme/themeOverride105.xml" ContentType="application/vnd.openxmlformats-officedocument.themeOverr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charts/chart131.xml" ContentType="application/vnd.openxmlformats-officedocument.drawingml.chart+xml"/>
  <Override PartName="/ppt/charts/style131.xml" ContentType="application/vnd.ms-office.chartstyle+xml"/>
  <Override PartName="/ppt/charts/colors131.xml" ContentType="application/vnd.ms-office.chartcolorstyle+xml"/>
  <Override PartName="/ppt/theme/themeOverride106.xml" ContentType="application/vnd.openxmlformats-officedocument.themeOverride+xml"/>
  <Override PartName="/ppt/notesSlides/notesSlide155.xml" ContentType="application/vnd.openxmlformats-officedocument.presentationml.notesSlide+xml"/>
  <Override PartName="/ppt/charts/chart132.xml" ContentType="application/vnd.openxmlformats-officedocument.drawingml.chart+xml"/>
  <Override PartName="/ppt/charts/style132.xml" ContentType="application/vnd.ms-office.chartstyle+xml"/>
  <Override PartName="/ppt/charts/colors132.xml" ContentType="application/vnd.ms-office.chartcolorstyle+xml"/>
  <Override PartName="/ppt/theme/themeOverride107.xml" ContentType="application/vnd.openxmlformats-officedocument.themeOverride+xml"/>
  <Override PartName="/ppt/notesSlides/notesSlide156.xml" ContentType="application/vnd.openxmlformats-officedocument.presentationml.notesSlide+xml"/>
  <Override PartName="/ppt/charts/chart133.xml" ContentType="application/vnd.openxmlformats-officedocument.drawingml.chart+xml"/>
  <Override PartName="/ppt/charts/style133.xml" ContentType="application/vnd.ms-office.chartstyle+xml"/>
  <Override PartName="/ppt/charts/colors133.xml" ContentType="application/vnd.ms-office.chartcolorstyle+xml"/>
  <Override PartName="/ppt/theme/themeOverride108.xml" ContentType="application/vnd.openxmlformats-officedocument.themeOverride+xml"/>
  <Override PartName="/ppt/notesSlides/notesSlide157.xml" ContentType="application/vnd.openxmlformats-officedocument.presentationml.notesSlide+xml"/>
  <Override PartName="/ppt/charts/chart134.xml" ContentType="application/vnd.openxmlformats-officedocument.drawingml.chart+xml"/>
  <Override PartName="/ppt/charts/style134.xml" ContentType="application/vnd.ms-office.chartstyle+xml"/>
  <Override PartName="/ppt/charts/colors134.xml" ContentType="application/vnd.ms-office.chartcolorstyle+xml"/>
  <Override PartName="/ppt/theme/themeOverride109.xml" ContentType="application/vnd.openxmlformats-officedocument.themeOverride+xml"/>
  <Override PartName="/ppt/notesSlides/notesSlide158.xml" ContentType="application/vnd.openxmlformats-officedocument.presentationml.notesSlide+xml"/>
  <Override PartName="/ppt/charts/chart135.xml" ContentType="application/vnd.openxmlformats-officedocument.drawingml.chart+xml"/>
  <Override PartName="/ppt/charts/style135.xml" ContentType="application/vnd.ms-office.chartstyle+xml"/>
  <Override PartName="/ppt/charts/colors135.xml" ContentType="application/vnd.ms-office.chartcolorstyle+xml"/>
  <Override PartName="/ppt/theme/themeOverride110.xml" ContentType="application/vnd.openxmlformats-officedocument.themeOverride+xml"/>
  <Override PartName="/ppt/notesSlides/notesSlide159.xml" ContentType="application/vnd.openxmlformats-officedocument.presentationml.notesSlide+xml"/>
  <Override PartName="/ppt/charts/chart136.xml" ContentType="application/vnd.openxmlformats-officedocument.drawingml.chart+xml"/>
  <Override PartName="/ppt/charts/style136.xml" ContentType="application/vnd.ms-office.chartstyle+xml"/>
  <Override PartName="/ppt/charts/colors136.xml" ContentType="application/vnd.ms-office.chartcolorstyle+xml"/>
  <Override PartName="/ppt/theme/themeOverride111.xml" ContentType="application/vnd.openxmlformats-officedocument.themeOverride+xml"/>
  <Override PartName="/ppt/notesSlides/notesSlide160.xml" ContentType="application/vnd.openxmlformats-officedocument.presentationml.notesSlide+xml"/>
  <Override PartName="/ppt/charts/chart137.xml" ContentType="application/vnd.openxmlformats-officedocument.drawingml.chart+xml"/>
  <Override PartName="/ppt/charts/style137.xml" ContentType="application/vnd.ms-office.chartstyle+xml"/>
  <Override PartName="/ppt/charts/colors137.xml" ContentType="application/vnd.ms-office.chartcolorstyle+xml"/>
  <Override PartName="/ppt/theme/themeOverride112.xml" ContentType="application/vnd.openxmlformats-officedocument.themeOverride+xml"/>
  <Override PartName="/ppt/notesSlides/notesSlide161.xml" ContentType="application/vnd.openxmlformats-officedocument.presentationml.notesSlide+xml"/>
  <Override PartName="/ppt/charts/chart138.xml" ContentType="application/vnd.openxmlformats-officedocument.drawingml.chart+xml"/>
  <Override PartName="/ppt/charts/style138.xml" ContentType="application/vnd.ms-office.chartstyle+xml"/>
  <Override PartName="/ppt/charts/colors138.xml" ContentType="application/vnd.ms-office.chartcolorstyle+xml"/>
  <Override PartName="/ppt/theme/themeOverride113.xml" ContentType="application/vnd.openxmlformats-officedocument.themeOverride+xml"/>
  <Override PartName="/ppt/notesSlides/notesSlide162.xml" ContentType="application/vnd.openxmlformats-officedocument.presentationml.notesSlide+xml"/>
  <Override PartName="/ppt/charts/chart139.xml" ContentType="application/vnd.openxmlformats-officedocument.drawingml.chart+xml"/>
  <Override PartName="/ppt/charts/style139.xml" ContentType="application/vnd.ms-office.chartstyle+xml"/>
  <Override PartName="/ppt/charts/colors139.xml" ContentType="application/vnd.ms-office.chartcolorstyle+xml"/>
  <Override PartName="/ppt/theme/themeOverride114.xml" ContentType="application/vnd.openxmlformats-officedocument.themeOverride+xml"/>
  <Override PartName="/ppt/notesSlides/notesSlide163.xml" ContentType="application/vnd.openxmlformats-officedocument.presentationml.notesSlide+xml"/>
  <Override PartName="/ppt/charts/chart140.xml" ContentType="application/vnd.openxmlformats-officedocument.drawingml.chart+xml"/>
  <Override PartName="/ppt/charts/style140.xml" ContentType="application/vnd.ms-office.chartstyle+xml"/>
  <Override PartName="/ppt/charts/colors140.xml" ContentType="application/vnd.ms-office.chartcolorstyle+xml"/>
  <Override PartName="/ppt/theme/themeOverride115.xml" ContentType="application/vnd.openxmlformats-officedocument.themeOverride+xml"/>
  <Override PartName="/ppt/notesSlides/notesSlide164.xml" ContentType="application/vnd.openxmlformats-officedocument.presentationml.notesSlide+xml"/>
  <Override PartName="/ppt/charts/chart141.xml" ContentType="application/vnd.openxmlformats-officedocument.drawingml.chart+xml"/>
  <Override PartName="/ppt/charts/style141.xml" ContentType="application/vnd.ms-office.chartstyle+xml"/>
  <Override PartName="/ppt/charts/colors141.xml" ContentType="application/vnd.ms-office.chartcolorstyle+xml"/>
  <Override PartName="/ppt/theme/themeOverride116.xml" ContentType="application/vnd.openxmlformats-officedocument.themeOverride+xml"/>
  <Override PartName="/ppt/notesSlides/notesSlide1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5" r:id="rId3"/>
    <p:sldMasterId id="2147483668" r:id="rId4"/>
    <p:sldMasterId id="2147483670" r:id="rId5"/>
    <p:sldMasterId id="2147483672" r:id="rId6"/>
    <p:sldMasterId id="2147483674" r:id="rId7"/>
    <p:sldMasterId id="2147483676" r:id="rId8"/>
    <p:sldMasterId id="2147483678" r:id="rId9"/>
    <p:sldMasterId id="2147483680" r:id="rId10"/>
    <p:sldMasterId id="2147483682" r:id="rId11"/>
    <p:sldMasterId id="2147483684" r:id="rId12"/>
    <p:sldMasterId id="2147483686" r:id="rId13"/>
    <p:sldMasterId id="2147483688" r:id="rId14"/>
    <p:sldMasterId id="2147483690" r:id="rId15"/>
    <p:sldMasterId id="2147483692" r:id="rId16"/>
  </p:sldMasterIdLst>
  <p:notesMasterIdLst>
    <p:notesMasterId r:id="rId238"/>
  </p:notesMasterIdLst>
  <p:sldIdLst>
    <p:sldId id="257" r:id="rId17"/>
    <p:sldId id="259" r:id="rId18"/>
    <p:sldId id="258" r:id="rId19"/>
    <p:sldId id="260" r:id="rId20"/>
    <p:sldId id="261" r:id="rId21"/>
    <p:sldId id="263" r:id="rId22"/>
    <p:sldId id="264" r:id="rId23"/>
    <p:sldId id="265" r:id="rId24"/>
    <p:sldId id="266" r:id="rId25"/>
    <p:sldId id="267" r:id="rId26"/>
    <p:sldId id="268" r:id="rId27"/>
    <p:sldId id="269" r:id="rId28"/>
    <p:sldId id="270" r:id="rId29"/>
    <p:sldId id="479" r:id="rId30"/>
    <p:sldId id="272" r:id="rId31"/>
    <p:sldId id="273" r:id="rId32"/>
    <p:sldId id="274" r:id="rId33"/>
    <p:sldId id="275" r:id="rId34"/>
    <p:sldId id="276" r:id="rId35"/>
    <p:sldId id="277" r:id="rId36"/>
    <p:sldId id="278" r:id="rId37"/>
    <p:sldId id="279" r:id="rId38"/>
    <p:sldId id="280" r:id="rId39"/>
    <p:sldId id="281" r:id="rId40"/>
    <p:sldId id="282" r:id="rId41"/>
    <p:sldId id="283" r:id="rId42"/>
    <p:sldId id="284" r:id="rId43"/>
    <p:sldId id="285" r:id="rId44"/>
    <p:sldId id="286" r:id="rId45"/>
    <p:sldId id="287" r:id="rId46"/>
    <p:sldId id="288" r:id="rId47"/>
    <p:sldId id="289" r:id="rId48"/>
    <p:sldId id="290" r:id="rId49"/>
    <p:sldId id="291" r:id="rId50"/>
    <p:sldId id="292" r:id="rId51"/>
    <p:sldId id="293" r:id="rId52"/>
    <p:sldId id="294" r:id="rId53"/>
    <p:sldId id="295" r:id="rId54"/>
    <p:sldId id="296" r:id="rId55"/>
    <p:sldId id="297" r:id="rId56"/>
    <p:sldId id="298" r:id="rId57"/>
    <p:sldId id="299" r:id="rId58"/>
    <p:sldId id="300" r:id="rId59"/>
    <p:sldId id="301" r:id="rId60"/>
    <p:sldId id="302" r:id="rId61"/>
    <p:sldId id="303" r:id="rId62"/>
    <p:sldId id="304" r:id="rId63"/>
    <p:sldId id="305" r:id="rId64"/>
    <p:sldId id="306" r:id="rId65"/>
    <p:sldId id="307"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23" r:id="rId82"/>
    <p:sldId id="324" r:id="rId83"/>
    <p:sldId id="325" r:id="rId84"/>
    <p:sldId id="326" r:id="rId85"/>
    <p:sldId id="327" r:id="rId86"/>
    <p:sldId id="328" r:id="rId87"/>
    <p:sldId id="329" r:id="rId88"/>
    <p:sldId id="330" r:id="rId89"/>
    <p:sldId id="331" r:id="rId90"/>
    <p:sldId id="332" r:id="rId91"/>
    <p:sldId id="333" r:id="rId92"/>
    <p:sldId id="334" r:id="rId93"/>
    <p:sldId id="335" r:id="rId94"/>
    <p:sldId id="336" r:id="rId95"/>
    <p:sldId id="337" r:id="rId96"/>
    <p:sldId id="338" r:id="rId97"/>
    <p:sldId id="339" r:id="rId98"/>
    <p:sldId id="340" r:id="rId99"/>
    <p:sldId id="341" r:id="rId100"/>
    <p:sldId id="342" r:id="rId101"/>
    <p:sldId id="343" r:id="rId102"/>
    <p:sldId id="344" r:id="rId103"/>
    <p:sldId id="345" r:id="rId104"/>
    <p:sldId id="346" r:id="rId105"/>
    <p:sldId id="347" r:id="rId106"/>
    <p:sldId id="348" r:id="rId107"/>
    <p:sldId id="349" r:id="rId108"/>
    <p:sldId id="350" r:id="rId109"/>
    <p:sldId id="351" r:id="rId110"/>
    <p:sldId id="352" r:id="rId111"/>
    <p:sldId id="353" r:id="rId112"/>
    <p:sldId id="354" r:id="rId113"/>
    <p:sldId id="355" r:id="rId114"/>
    <p:sldId id="356" r:id="rId115"/>
    <p:sldId id="357" r:id="rId116"/>
    <p:sldId id="358" r:id="rId117"/>
    <p:sldId id="359" r:id="rId118"/>
    <p:sldId id="360" r:id="rId119"/>
    <p:sldId id="361" r:id="rId120"/>
    <p:sldId id="362" r:id="rId121"/>
    <p:sldId id="363" r:id="rId122"/>
    <p:sldId id="364" r:id="rId123"/>
    <p:sldId id="365" r:id="rId124"/>
    <p:sldId id="366" r:id="rId125"/>
    <p:sldId id="367" r:id="rId126"/>
    <p:sldId id="368" r:id="rId127"/>
    <p:sldId id="369" r:id="rId128"/>
    <p:sldId id="370" r:id="rId129"/>
    <p:sldId id="371" r:id="rId130"/>
    <p:sldId id="372" r:id="rId131"/>
    <p:sldId id="373" r:id="rId132"/>
    <p:sldId id="374" r:id="rId133"/>
    <p:sldId id="375" r:id="rId134"/>
    <p:sldId id="376" r:id="rId135"/>
    <p:sldId id="377" r:id="rId136"/>
    <p:sldId id="378" r:id="rId137"/>
    <p:sldId id="379" r:id="rId138"/>
    <p:sldId id="380" r:id="rId139"/>
    <p:sldId id="381" r:id="rId140"/>
    <p:sldId id="382" r:id="rId141"/>
    <p:sldId id="383" r:id="rId142"/>
    <p:sldId id="384" r:id="rId143"/>
    <p:sldId id="385" r:id="rId144"/>
    <p:sldId id="386" r:id="rId145"/>
    <p:sldId id="387" r:id="rId146"/>
    <p:sldId id="388" r:id="rId147"/>
    <p:sldId id="389" r:id="rId148"/>
    <p:sldId id="390" r:id="rId149"/>
    <p:sldId id="391" r:id="rId150"/>
    <p:sldId id="392" r:id="rId151"/>
    <p:sldId id="393" r:id="rId152"/>
    <p:sldId id="394" r:id="rId153"/>
    <p:sldId id="395" r:id="rId154"/>
    <p:sldId id="396" r:id="rId155"/>
    <p:sldId id="397" r:id="rId156"/>
    <p:sldId id="398" r:id="rId157"/>
    <p:sldId id="399" r:id="rId158"/>
    <p:sldId id="400" r:id="rId159"/>
    <p:sldId id="401" r:id="rId160"/>
    <p:sldId id="402" r:id="rId161"/>
    <p:sldId id="403" r:id="rId162"/>
    <p:sldId id="404" r:id="rId163"/>
    <p:sldId id="405" r:id="rId164"/>
    <p:sldId id="406" r:id="rId165"/>
    <p:sldId id="407" r:id="rId166"/>
    <p:sldId id="408" r:id="rId167"/>
    <p:sldId id="409" r:id="rId168"/>
    <p:sldId id="410" r:id="rId169"/>
    <p:sldId id="411" r:id="rId170"/>
    <p:sldId id="412" r:id="rId171"/>
    <p:sldId id="413" r:id="rId172"/>
    <p:sldId id="414" r:id="rId173"/>
    <p:sldId id="415" r:id="rId174"/>
    <p:sldId id="416" r:id="rId175"/>
    <p:sldId id="417" r:id="rId176"/>
    <p:sldId id="418" r:id="rId177"/>
    <p:sldId id="419" r:id="rId178"/>
    <p:sldId id="420" r:id="rId179"/>
    <p:sldId id="421" r:id="rId180"/>
    <p:sldId id="422" r:id="rId181"/>
    <p:sldId id="423" r:id="rId182"/>
    <p:sldId id="424" r:id="rId183"/>
    <p:sldId id="425" r:id="rId184"/>
    <p:sldId id="426" r:id="rId185"/>
    <p:sldId id="427" r:id="rId186"/>
    <p:sldId id="428" r:id="rId187"/>
    <p:sldId id="429" r:id="rId188"/>
    <p:sldId id="430" r:id="rId189"/>
    <p:sldId id="431" r:id="rId190"/>
    <p:sldId id="432" r:id="rId191"/>
    <p:sldId id="433" r:id="rId192"/>
    <p:sldId id="434" r:id="rId193"/>
    <p:sldId id="435" r:id="rId194"/>
    <p:sldId id="436" r:id="rId195"/>
    <p:sldId id="437" r:id="rId196"/>
    <p:sldId id="438" r:id="rId197"/>
    <p:sldId id="439" r:id="rId198"/>
    <p:sldId id="440" r:id="rId199"/>
    <p:sldId id="441" r:id="rId200"/>
    <p:sldId id="442" r:id="rId201"/>
    <p:sldId id="443" r:id="rId202"/>
    <p:sldId id="444" r:id="rId203"/>
    <p:sldId id="445" r:id="rId204"/>
    <p:sldId id="446" r:id="rId205"/>
    <p:sldId id="447" r:id="rId206"/>
    <p:sldId id="448" r:id="rId207"/>
    <p:sldId id="449" r:id="rId208"/>
    <p:sldId id="450" r:id="rId209"/>
    <p:sldId id="451" r:id="rId210"/>
    <p:sldId id="452" r:id="rId211"/>
    <p:sldId id="453" r:id="rId212"/>
    <p:sldId id="454" r:id="rId213"/>
    <p:sldId id="455" r:id="rId214"/>
    <p:sldId id="456" r:id="rId215"/>
    <p:sldId id="457" r:id="rId216"/>
    <p:sldId id="458" r:id="rId217"/>
    <p:sldId id="459" r:id="rId218"/>
    <p:sldId id="460" r:id="rId219"/>
    <p:sldId id="461" r:id="rId220"/>
    <p:sldId id="462" r:id="rId221"/>
    <p:sldId id="463" r:id="rId222"/>
    <p:sldId id="464" r:id="rId223"/>
    <p:sldId id="465" r:id="rId224"/>
    <p:sldId id="466" r:id="rId225"/>
    <p:sldId id="467" r:id="rId226"/>
    <p:sldId id="468" r:id="rId227"/>
    <p:sldId id="469" r:id="rId228"/>
    <p:sldId id="470" r:id="rId229"/>
    <p:sldId id="471" r:id="rId230"/>
    <p:sldId id="472" r:id="rId231"/>
    <p:sldId id="473" r:id="rId232"/>
    <p:sldId id="474" r:id="rId233"/>
    <p:sldId id="475" r:id="rId234"/>
    <p:sldId id="476" r:id="rId235"/>
    <p:sldId id="477" r:id="rId236"/>
    <p:sldId id="478" r:id="rId2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84160" autoAdjust="0"/>
  </p:normalViewPr>
  <p:slideViewPr>
    <p:cSldViewPr snapToGrid="0">
      <p:cViewPr varScale="1">
        <p:scale>
          <a:sx n="71" d="100"/>
          <a:sy n="71" d="100"/>
        </p:scale>
        <p:origin x="1560" y="86"/>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1.xml"/><Relationship Id="rId21" Type="http://schemas.openxmlformats.org/officeDocument/2006/relationships/slide" Target="slides/slide5.xml"/><Relationship Id="rId42" Type="http://schemas.openxmlformats.org/officeDocument/2006/relationships/slide" Target="slides/slide26.xml"/><Relationship Id="rId63" Type="http://schemas.openxmlformats.org/officeDocument/2006/relationships/slide" Target="slides/slide47.xml"/><Relationship Id="rId84" Type="http://schemas.openxmlformats.org/officeDocument/2006/relationships/slide" Target="slides/slide68.xml"/><Relationship Id="rId138" Type="http://schemas.openxmlformats.org/officeDocument/2006/relationships/slide" Target="slides/slide122.xml"/><Relationship Id="rId159" Type="http://schemas.openxmlformats.org/officeDocument/2006/relationships/slide" Target="slides/slide143.xml"/><Relationship Id="rId170" Type="http://schemas.openxmlformats.org/officeDocument/2006/relationships/slide" Target="slides/slide154.xml"/><Relationship Id="rId191" Type="http://schemas.openxmlformats.org/officeDocument/2006/relationships/slide" Target="slides/slide175.xml"/><Relationship Id="rId205" Type="http://schemas.openxmlformats.org/officeDocument/2006/relationships/slide" Target="slides/slide189.xml"/><Relationship Id="rId226" Type="http://schemas.openxmlformats.org/officeDocument/2006/relationships/slide" Target="slides/slide210.xml"/><Relationship Id="rId107" Type="http://schemas.openxmlformats.org/officeDocument/2006/relationships/slide" Target="slides/slide91.xml"/><Relationship Id="rId11" Type="http://schemas.openxmlformats.org/officeDocument/2006/relationships/slideMaster" Target="slideMasters/slideMaster11.xml"/><Relationship Id="rId32" Type="http://schemas.openxmlformats.org/officeDocument/2006/relationships/slide" Target="slides/slide16.xml"/><Relationship Id="rId53" Type="http://schemas.openxmlformats.org/officeDocument/2006/relationships/slide" Target="slides/slide37.xml"/><Relationship Id="rId74" Type="http://schemas.openxmlformats.org/officeDocument/2006/relationships/slide" Target="slides/slide58.xml"/><Relationship Id="rId128" Type="http://schemas.openxmlformats.org/officeDocument/2006/relationships/slide" Target="slides/slide112.xml"/><Relationship Id="rId149" Type="http://schemas.openxmlformats.org/officeDocument/2006/relationships/slide" Target="slides/slide133.xml"/><Relationship Id="rId5" Type="http://schemas.openxmlformats.org/officeDocument/2006/relationships/slideMaster" Target="slideMasters/slideMaster5.xml"/><Relationship Id="rId95" Type="http://schemas.openxmlformats.org/officeDocument/2006/relationships/slide" Target="slides/slide79.xml"/><Relationship Id="rId160" Type="http://schemas.openxmlformats.org/officeDocument/2006/relationships/slide" Target="slides/slide144.xml"/><Relationship Id="rId181" Type="http://schemas.openxmlformats.org/officeDocument/2006/relationships/slide" Target="slides/slide165.xml"/><Relationship Id="rId216" Type="http://schemas.openxmlformats.org/officeDocument/2006/relationships/slide" Target="slides/slide200.xml"/><Relationship Id="rId237" Type="http://schemas.openxmlformats.org/officeDocument/2006/relationships/slide" Target="slides/slide221.xml"/><Relationship Id="rId22" Type="http://schemas.openxmlformats.org/officeDocument/2006/relationships/slide" Target="slides/slide6.xml"/><Relationship Id="rId43" Type="http://schemas.openxmlformats.org/officeDocument/2006/relationships/slide" Target="slides/slide27.xml"/><Relationship Id="rId64" Type="http://schemas.openxmlformats.org/officeDocument/2006/relationships/slide" Target="slides/slide48.xml"/><Relationship Id="rId118" Type="http://schemas.openxmlformats.org/officeDocument/2006/relationships/slide" Target="slides/slide102.xml"/><Relationship Id="rId139" Type="http://schemas.openxmlformats.org/officeDocument/2006/relationships/slide" Target="slides/slide123.xml"/><Relationship Id="rId85" Type="http://schemas.openxmlformats.org/officeDocument/2006/relationships/slide" Target="slides/slide69.xml"/><Relationship Id="rId150" Type="http://schemas.openxmlformats.org/officeDocument/2006/relationships/slide" Target="slides/slide134.xml"/><Relationship Id="rId171" Type="http://schemas.openxmlformats.org/officeDocument/2006/relationships/slide" Target="slides/slide155.xml"/><Relationship Id="rId192" Type="http://schemas.openxmlformats.org/officeDocument/2006/relationships/slide" Target="slides/slide176.xml"/><Relationship Id="rId206" Type="http://schemas.openxmlformats.org/officeDocument/2006/relationships/slide" Target="slides/slide190.xml"/><Relationship Id="rId227" Type="http://schemas.openxmlformats.org/officeDocument/2006/relationships/slide" Target="slides/slide211.xml"/><Relationship Id="rId201" Type="http://schemas.openxmlformats.org/officeDocument/2006/relationships/slide" Target="slides/slide185.xml"/><Relationship Id="rId222" Type="http://schemas.openxmlformats.org/officeDocument/2006/relationships/slide" Target="slides/slide206.xml"/><Relationship Id="rId12" Type="http://schemas.openxmlformats.org/officeDocument/2006/relationships/slideMaster" Target="slideMasters/slideMaster12.xml"/><Relationship Id="rId17" Type="http://schemas.openxmlformats.org/officeDocument/2006/relationships/slide" Target="slides/slide1.xml"/><Relationship Id="rId33" Type="http://schemas.openxmlformats.org/officeDocument/2006/relationships/slide" Target="slides/slide17.xml"/><Relationship Id="rId38" Type="http://schemas.openxmlformats.org/officeDocument/2006/relationships/slide" Target="slides/slide22.xml"/><Relationship Id="rId59" Type="http://schemas.openxmlformats.org/officeDocument/2006/relationships/slide" Target="slides/slide43.xml"/><Relationship Id="rId103" Type="http://schemas.openxmlformats.org/officeDocument/2006/relationships/slide" Target="slides/slide87.xml"/><Relationship Id="rId108" Type="http://schemas.openxmlformats.org/officeDocument/2006/relationships/slide" Target="slides/slide92.xml"/><Relationship Id="rId124" Type="http://schemas.openxmlformats.org/officeDocument/2006/relationships/slide" Target="slides/slide108.xml"/><Relationship Id="rId129" Type="http://schemas.openxmlformats.org/officeDocument/2006/relationships/slide" Target="slides/slide113.xml"/><Relationship Id="rId54" Type="http://schemas.openxmlformats.org/officeDocument/2006/relationships/slide" Target="slides/slide38.xml"/><Relationship Id="rId70" Type="http://schemas.openxmlformats.org/officeDocument/2006/relationships/slide" Target="slides/slide54.xml"/><Relationship Id="rId75" Type="http://schemas.openxmlformats.org/officeDocument/2006/relationships/slide" Target="slides/slide59.xml"/><Relationship Id="rId91" Type="http://schemas.openxmlformats.org/officeDocument/2006/relationships/slide" Target="slides/slide75.xml"/><Relationship Id="rId96" Type="http://schemas.openxmlformats.org/officeDocument/2006/relationships/slide" Target="slides/slide80.xml"/><Relationship Id="rId140" Type="http://schemas.openxmlformats.org/officeDocument/2006/relationships/slide" Target="slides/slide124.xml"/><Relationship Id="rId145" Type="http://schemas.openxmlformats.org/officeDocument/2006/relationships/slide" Target="slides/slide129.xml"/><Relationship Id="rId161" Type="http://schemas.openxmlformats.org/officeDocument/2006/relationships/slide" Target="slides/slide145.xml"/><Relationship Id="rId166" Type="http://schemas.openxmlformats.org/officeDocument/2006/relationships/slide" Target="slides/slide150.xml"/><Relationship Id="rId182" Type="http://schemas.openxmlformats.org/officeDocument/2006/relationships/slide" Target="slides/slide166.xml"/><Relationship Id="rId187" Type="http://schemas.openxmlformats.org/officeDocument/2006/relationships/slide" Target="slides/slide171.xml"/><Relationship Id="rId217" Type="http://schemas.openxmlformats.org/officeDocument/2006/relationships/slide" Target="slides/slide201.xml"/><Relationship Id="rId1" Type="http://schemas.openxmlformats.org/officeDocument/2006/relationships/slideMaster" Target="slideMasters/slideMaster1.xml"/><Relationship Id="rId6" Type="http://schemas.openxmlformats.org/officeDocument/2006/relationships/slideMaster" Target="slideMasters/slideMaster6.xml"/><Relationship Id="rId212" Type="http://schemas.openxmlformats.org/officeDocument/2006/relationships/slide" Target="slides/slide196.xml"/><Relationship Id="rId233" Type="http://schemas.openxmlformats.org/officeDocument/2006/relationships/slide" Target="slides/slide217.xml"/><Relationship Id="rId238" Type="http://schemas.openxmlformats.org/officeDocument/2006/relationships/notesMaster" Target="notesMasters/notesMaster1.xml"/><Relationship Id="rId23" Type="http://schemas.openxmlformats.org/officeDocument/2006/relationships/slide" Target="slides/slide7.xml"/><Relationship Id="rId28" Type="http://schemas.openxmlformats.org/officeDocument/2006/relationships/slide" Target="slides/slide12.xml"/><Relationship Id="rId49" Type="http://schemas.openxmlformats.org/officeDocument/2006/relationships/slide" Target="slides/slide33.xml"/><Relationship Id="rId114" Type="http://schemas.openxmlformats.org/officeDocument/2006/relationships/slide" Target="slides/slide98.xml"/><Relationship Id="rId119" Type="http://schemas.openxmlformats.org/officeDocument/2006/relationships/slide" Target="slides/slide103.xml"/><Relationship Id="rId44" Type="http://schemas.openxmlformats.org/officeDocument/2006/relationships/slide" Target="slides/slide28.xml"/><Relationship Id="rId60" Type="http://schemas.openxmlformats.org/officeDocument/2006/relationships/slide" Target="slides/slide44.xml"/><Relationship Id="rId65" Type="http://schemas.openxmlformats.org/officeDocument/2006/relationships/slide" Target="slides/slide49.xml"/><Relationship Id="rId81" Type="http://schemas.openxmlformats.org/officeDocument/2006/relationships/slide" Target="slides/slide65.xml"/><Relationship Id="rId86" Type="http://schemas.openxmlformats.org/officeDocument/2006/relationships/slide" Target="slides/slide70.xml"/><Relationship Id="rId130" Type="http://schemas.openxmlformats.org/officeDocument/2006/relationships/slide" Target="slides/slide114.xml"/><Relationship Id="rId135" Type="http://schemas.openxmlformats.org/officeDocument/2006/relationships/slide" Target="slides/slide119.xml"/><Relationship Id="rId151" Type="http://schemas.openxmlformats.org/officeDocument/2006/relationships/slide" Target="slides/slide135.xml"/><Relationship Id="rId156" Type="http://schemas.openxmlformats.org/officeDocument/2006/relationships/slide" Target="slides/slide140.xml"/><Relationship Id="rId177" Type="http://schemas.openxmlformats.org/officeDocument/2006/relationships/slide" Target="slides/slide161.xml"/><Relationship Id="rId198" Type="http://schemas.openxmlformats.org/officeDocument/2006/relationships/slide" Target="slides/slide182.xml"/><Relationship Id="rId172" Type="http://schemas.openxmlformats.org/officeDocument/2006/relationships/slide" Target="slides/slide156.xml"/><Relationship Id="rId193" Type="http://schemas.openxmlformats.org/officeDocument/2006/relationships/slide" Target="slides/slide177.xml"/><Relationship Id="rId202" Type="http://schemas.openxmlformats.org/officeDocument/2006/relationships/slide" Target="slides/slide186.xml"/><Relationship Id="rId207" Type="http://schemas.openxmlformats.org/officeDocument/2006/relationships/slide" Target="slides/slide191.xml"/><Relationship Id="rId223" Type="http://schemas.openxmlformats.org/officeDocument/2006/relationships/slide" Target="slides/slide207.xml"/><Relationship Id="rId228" Type="http://schemas.openxmlformats.org/officeDocument/2006/relationships/slide" Target="slides/slide212.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109" Type="http://schemas.openxmlformats.org/officeDocument/2006/relationships/slide" Target="slides/slide9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04" Type="http://schemas.openxmlformats.org/officeDocument/2006/relationships/slide" Target="slides/slide88.xml"/><Relationship Id="rId120" Type="http://schemas.openxmlformats.org/officeDocument/2006/relationships/slide" Target="slides/slide104.xml"/><Relationship Id="rId125" Type="http://schemas.openxmlformats.org/officeDocument/2006/relationships/slide" Target="slides/slide109.xml"/><Relationship Id="rId141" Type="http://schemas.openxmlformats.org/officeDocument/2006/relationships/slide" Target="slides/slide125.xml"/><Relationship Id="rId146" Type="http://schemas.openxmlformats.org/officeDocument/2006/relationships/slide" Target="slides/slide130.xml"/><Relationship Id="rId167" Type="http://schemas.openxmlformats.org/officeDocument/2006/relationships/slide" Target="slides/slide151.xml"/><Relationship Id="rId188" Type="http://schemas.openxmlformats.org/officeDocument/2006/relationships/slide" Target="slides/slide172.xml"/><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slide" Target="slides/slide76.xml"/><Relationship Id="rId162" Type="http://schemas.openxmlformats.org/officeDocument/2006/relationships/slide" Target="slides/slide146.xml"/><Relationship Id="rId183" Type="http://schemas.openxmlformats.org/officeDocument/2006/relationships/slide" Target="slides/slide167.xml"/><Relationship Id="rId213" Type="http://schemas.openxmlformats.org/officeDocument/2006/relationships/slide" Target="slides/slide197.xml"/><Relationship Id="rId218" Type="http://schemas.openxmlformats.org/officeDocument/2006/relationships/slide" Target="slides/slide202.xml"/><Relationship Id="rId234" Type="http://schemas.openxmlformats.org/officeDocument/2006/relationships/slide" Target="slides/slide218.xml"/><Relationship Id="rId239"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slide" Target="slides/slide94.xml"/><Relationship Id="rId115" Type="http://schemas.openxmlformats.org/officeDocument/2006/relationships/slide" Target="slides/slide99.xml"/><Relationship Id="rId131" Type="http://schemas.openxmlformats.org/officeDocument/2006/relationships/slide" Target="slides/slide115.xml"/><Relationship Id="rId136" Type="http://schemas.openxmlformats.org/officeDocument/2006/relationships/slide" Target="slides/slide120.xml"/><Relationship Id="rId157" Type="http://schemas.openxmlformats.org/officeDocument/2006/relationships/slide" Target="slides/slide141.xml"/><Relationship Id="rId178" Type="http://schemas.openxmlformats.org/officeDocument/2006/relationships/slide" Target="slides/slide162.xml"/><Relationship Id="rId61" Type="http://schemas.openxmlformats.org/officeDocument/2006/relationships/slide" Target="slides/slide45.xml"/><Relationship Id="rId82" Type="http://schemas.openxmlformats.org/officeDocument/2006/relationships/slide" Target="slides/slide66.xml"/><Relationship Id="rId152" Type="http://schemas.openxmlformats.org/officeDocument/2006/relationships/slide" Target="slides/slide136.xml"/><Relationship Id="rId173" Type="http://schemas.openxmlformats.org/officeDocument/2006/relationships/slide" Target="slides/slide157.xml"/><Relationship Id="rId194" Type="http://schemas.openxmlformats.org/officeDocument/2006/relationships/slide" Target="slides/slide178.xml"/><Relationship Id="rId199" Type="http://schemas.openxmlformats.org/officeDocument/2006/relationships/slide" Target="slides/slide183.xml"/><Relationship Id="rId203" Type="http://schemas.openxmlformats.org/officeDocument/2006/relationships/slide" Target="slides/slide187.xml"/><Relationship Id="rId208" Type="http://schemas.openxmlformats.org/officeDocument/2006/relationships/slide" Target="slides/slide192.xml"/><Relationship Id="rId229" Type="http://schemas.openxmlformats.org/officeDocument/2006/relationships/slide" Target="slides/slide213.xml"/><Relationship Id="rId19" Type="http://schemas.openxmlformats.org/officeDocument/2006/relationships/slide" Target="slides/slide3.xml"/><Relationship Id="rId224" Type="http://schemas.openxmlformats.org/officeDocument/2006/relationships/slide" Target="slides/slide208.xml"/><Relationship Id="rId240" Type="http://schemas.openxmlformats.org/officeDocument/2006/relationships/viewProps" Target="viewProps.xml"/><Relationship Id="rId14" Type="http://schemas.openxmlformats.org/officeDocument/2006/relationships/slideMaster" Target="slideMasters/slideMaster14.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126" Type="http://schemas.openxmlformats.org/officeDocument/2006/relationships/slide" Target="slides/slide110.xml"/><Relationship Id="rId147" Type="http://schemas.openxmlformats.org/officeDocument/2006/relationships/slide" Target="slides/slide131.xml"/><Relationship Id="rId168" Type="http://schemas.openxmlformats.org/officeDocument/2006/relationships/slide" Target="slides/slide152.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93" Type="http://schemas.openxmlformats.org/officeDocument/2006/relationships/slide" Target="slides/slide77.xml"/><Relationship Id="rId98" Type="http://schemas.openxmlformats.org/officeDocument/2006/relationships/slide" Target="slides/slide82.xml"/><Relationship Id="rId121" Type="http://schemas.openxmlformats.org/officeDocument/2006/relationships/slide" Target="slides/slide105.xml"/><Relationship Id="rId142" Type="http://schemas.openxmlformats.org/officeDocument/2006/relationships/slide" Target="slides/slide126.xml"/><Relationship Id="rId163" Type="http://schemas.openxmlformats.org/officeDocument/2006/relationships/slide" Target="slides/slide147.xml"/><Relationship Id="rId184" Type="http://schemas.openxmlformats.org/officeDocument/2006/relationships/slide" Target="slides/slide168.xml"/><Relationship Id="rId189" Type="http://schemas.openxmlformats.org/officeDocument/2006/relationships/slide" Target="slides/slide173.xml"/><Relationship Id="rId219" Type="http://schemas.openxmlformats.org/officeDocument/2006/relationships/slide" Target="slides/slide203.xml"/><Relationship Id="rId3" Type="http://schemas.openxmlformats.org/officeDocument/2006/relationships/slideMaster" Target="slideMasters/slideMaster3.xml"/><Relationship Id="rId214" Type="http://schemas.openxmlformats.org/officeDocument/2006/relationships/slide" Target="slides/slide198.xml"/><Relationship Id="rId230" Type="http://schemas.openxmlformats.org/officeDocument/2006/relationships/slide" Target="slides/slide214.xml"/><Relationship Id="rId235" Type="http://schemas.openxmlformats.org/officeDocument/2006/relationships/slide" Target="slides/slide219.xml"/><Relationship Id="rId25" Type="http://schemas.openxmlformats.org/officeDocument/2006/relationships/slide" Target="slides/slide9.xml"/><Relationship Id="rId46" Type="http://schemas.openxmlformats.org/officeDocument/2006/relationships/slide" Target="slides/slide30.xml"/><Relationship Id="rId67" Type="http://schemas.openxmlformats.org/officeDocument/2006/relationships/slide" Target="slides/slide51.xml"/><Relationship Id="rId116" Type="http://schemas.openxmlformats.org/officeDocument/2006/relationships/slide" Target="slides/slide100.xml"/><Relationship Id="rId137" Type="http://schemas.openxmlformats.org/officeDocument/2006/relationships/slide" Target="slides/slide121.xml"/><Relationship Id="rId158" Type="http://schemas.openxmlformats.org/officeDocument/2006/relationships/slide" Target="slides/slide142.xml"/><Relationship Id="rId20" Type="http://schemas.openxmlformats.org/officeDocument/2006/relationships/slide" Target="slides/slide4.xml"/><Relationship Id="rId41" Type="http://schemas.openxmlformats.org/officeDocument/2006/relationships/slide" Target="slides/slide25.xml"/><Relationship Id="rId62" Type="http://schemas.openxmlformats.org/officeDocument/2006/relationships/slide" Target="slides/slide46.xml"/><Relationship Id="rId83" Type="http://schemas.openxmlformats.org/officeDocument/2006/relationships/slide" Target="slides/slide67.xml"/><Relationship Id="rId88" Type="http://schemas.openxmlformats.org/officeDocument/2006/relationships/slide" Target="slides/slide72.xml"/><Relationship Id="rId111" Type="http://schemas.openxmlformats.org/officeDocument/2006/relationships/slide" Target="slides/slide95.xml"/><Relationship Id="rId132" Type="http://schemas.openxmlformats.org/officeDocument/2006/relationships/slide" Target="slides/slide116.xml"/><Relationship Id="rId153" Type="http://schemas.openxmlformats.org/officeDocument/2006/relationships/slide" Target="slides/slide137.xml"/><Relationship Id="rId174" Type="http://schemas.openxmlformats.org/officeDocument/2006/relationships/slide" Target="slides/slide158.xml"/><Relationship Id="rId179" Type="http://schemas.openxmlformats.org/officeDocument/2006/relationships/slide" Target="slides/slide163.xml"/><Relationship Id="rId195" Type="http://schemas.openxmlformats.org/officeDocument/2006/relationships/slide" Target="slides/slide179.xml"/><Relationship Id="rId209" Type="http://schemas.openxmlformats.org/officeDocument/2006/relationships/slide" Target="slides/slide193.xml"/><Relationship Id="rId190" Type="http://schemas.openxmlformats.org/officeDocument/2006/relationships/slide" Target="slides/slide174.xml"/><Relationship Id="rId204" Type="http://schemas.openxmlformats.org/officeDocument/2006/relationships/slide" Target="slides/slide188.xml"/><Relationship Id="rId220" Type="http://schemas.openxmlformats.org/officeDocument/2006/relationships/slide" Target="slides/slide204.xml"/><Relationship Id="rId225" Type="http://schemas.openxmlformats.org/officeDocument/2006/relationships/slide" Target="slides/slide209.xml"/><Relationship Id="rId241" Type="http://schemas.openxmlformats.org/officeDocument/2006/relationships/theme" Target="theme/theme1.xml"/><Relationship Id="rId15" Type="http://schemas.openxmlformats.org/officeDocument/2006/relationships/slideMaster" Target="slideMasters/slideMaster15.xml"/><Relationship Id="rId36" Type="http://schemas.openxmlformats.org/officeDocument/2006/relationships/slide" Target="slides/slide20.xml"/><Relationship Id="rId57" Type="http://schemas.openxmlformats.org/officeDocument/2006/relationships/slide" Target="slides/slide41.xml"/><Relationship Id="rId106" Type="http://schemas.openxmlformats.org/officeDocument/2006/relationships/slide" Target="slides/slide90.xml"/><Relationship Id="rId127" Type="http://schemas.openxmlformats.org/officeDocument/2006/relationships/slide" Target="slides/slide111.xml"/><Relationship Id="rId10" Type="http://schemas.openxmlformats.org/officeDocument/2006/relationships/slideMaster" Target="slideMasters/slideMaster10.xml"/><Relationship Id="rId31" Type="http://schemas.openxmlformats.org/officeDocument/2006/relationships/slide" Target="slides/slide15.xml"/><Relationship Id="rId52" Type="http://schemas.openxmlformats.org/officeDocument/2006/relationships/slide" Target="slides/slide36.xml"/><Relationship Id="rId73" Type="http://schemas.openxmlformats.org/officeDocument/2006/relationships/slide" Target="slides/slide57.xml"/><Relationship Id="rId78" Type="http://schemas.openxmlformats.org/officeDocument/2006/relationships/slide" Target="slides/slide62.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122" Type="http://schemas.openxmlformats.org/officeDocument/2006/relationships/slide" Target="slides/slide106.xml"/><Relationship Id="rId143" Type="http://schemas.openxmlformats.org/officeDocument/2006/relationships/slide" Target="slides/slide127.xml"/><Relationship Id="rId148" Type="http://schemas.openxmlformats.org/officeDocument/2006/relationships/slide" Target="slides/slide132.xml"/><Relationship Id="rId164" Type="http://schemas.openxmlformats.org/officeDocument/2006/relationships/slide" Target="slides/slide148.xml"/><Relationship Id="rId169" Type="http://schemas.openxmlformats.org/officeDocument/2006/relationships/slide" Target="slides/slide153.xml"/><Relationship Id="rId185" Type="http://schemas.openxmlformats.org/officeDocument/2006/relationships/slide" Target="slides/slide169.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4.xml"/><Relationship Id="rId210" Type="http://schemas.openxmlformats.org/officeDocument/2006/relationships/slide" Target="slides/slide194.xml"/><Relationship Id="rId215" Type="http://schemas.openxmlformats.org/officeDocument/2006/relationships/slide" Target="slides/slide199.xml"/><Relationship Id="rId236" Type="http://schemas.openxmlformats.org/officeDocument/2006/relationships/slide" Target="slides/slide220.xml"/><Relationship Id="rId26" Type="http://schemas.openxmlformats.org/officeDocument/2006/relationships/slide" Target="slides/slide10.xml"/><Relationship Id="rId231" Type="http://schemas.openxmlformats.org/officeDocument/2006/relationships/slide" Target="slides/slide215.xml"/><Relationship Id="rId47" Type="http://schemas.openxmlformats.org/officeDocument/2006/relationships/slide" Target="slides/slide31.xml"/><Relationship Id="rId68" Type="http://schemas.openxmlformats.org/officeDocument/2006/relationships/slide" Target="slides/slide52.xml"/><Relationship Id="rId89" Type="http://schemas.openxmlformats.org/officeDocument/2006/relationships/slide" Target="slides/slide73.xml"/><Relationship Id="rId112" Type="http://schemas.openxmlformats.org/officeDocument/2006/relationships/slide" Target="slides/slide96.xml"/><Relationship Id="rId133" Type="http://schemas.openxmlformats.org/officeDocument/2006/relationships/slide" Target="slides/slide117.xml"/><Relationship Id="rId154" Type="http://schemas.openxmlformats.org/officeDocument/2006/relationships/slide" Target="slides/slide138.xml"/><Relationship Id="rId175" Type="http://schemas.openxmlformats.org/officeDocument/2006/relationships/slide" Target="slides/slide159.xml"/><Relationship Id="rId196" Type="http://schemas.openxmlformats.org/officeDocument/2006/relationships/slide" Target="slides/slide180.xml"/><Relationship Id="rId200" Type="http://schemas.openxmlformats.org/officeDocument/2006/relationships/slide" Target="slides/slide184.xml"/><Relationship Id="rId16" Type="http://schemas.openxmlformats.org/officeDocument/2006/relationships/slideMaster" Target="slideMasters/slideMaster16.xml"/><Relationship Id="rId221" Type="http://schemas.openxmlformats.org/officeDocument/2006/relationships/slide" Target="slides/slide205.xml"/><Relationship Id="rId242" Type="http://schemas.openxmlformats.org/officeDocument/2006/relationships/tableStyles" Target="tableStyles.xml"/><Relationship Id="rId37" Type="http://schemas.openxmlformats.org/officeDocument/2006/relationships/slide" Target="slides/slide21.xml"/><Relationship Id="rId58" Type="http://schemas.openxmlformats.org/officeDocument/2006/relationships/slide" Target="slides/slide42.xml"/><Relationship Id="rId79" Type="http://schemas.openxmlformats.org/officeDocument/2006/relationships/slide" Target="slides/slide63.xml"/><Relationship Id="rId102" Type="http://schemas.openxmlformats.org/officeDocument/2006/relationships/slide" Target="slides/slide86.xml"/><Relationship Id="rId123" Type="http://schemas.openxmlformats.org/officeDocument/2006/relationships/slide" Target="slides/slide107.xml"/><Relationship Id="rId144" Type="http://schemas.openxmlformats.org/officeDocument/2006/relationships/slide" Target="slides/slide128.xml"/><Relationship Id="rId90" Type="http://schemas.openxmlformats.org/officeDocument/2006/relationships/slide" Target="slides/slide74.xml"/><Relationship Id="rId165" Type="http://schemas.openxmlformats.org/officeDocument/2006/relationships/slide" Target="slides/slide149.xml"/><Relationship Id="rId186" Type="http://schemas.openxmlformats.org/officeDocument/2006/relationships/slide" Target="slides/slide170.xml"/><Relationship Id="rId211" Type="http://schemas.openxmlformats.org/officeDocument/2006/relationships/slide" Target="slides/slide195.xml"/><Relationship Id="rId232" Type="http://schemas.openxmlformats.org/officeDocument/2006/relationships/slide" Target="slides/slide216.xml"/><Relationship Id="rId27" Type="http://schemas.openxmlformats.org/officeDocument/2006/relationships/slide" Target="slides/slide11.xml"/><Relationship Id="rId48" Type="http://schemas.openxmlformats.org/officeDocument/2006/relationships/slide" Target="slides/slide32.xml"/><Relationship Id="rId69" Type="http://schemas.openxmlformats.org/officeDocument/2006/relationships/slide" Target="slides/slide53.xml"/><Relationship Id="rId113" Type="http://schemas.openxmlformats.org/officeDocument/2006/relationships/slide" Target="slides/slide97.xml"/><Relationship Id="rId134" Type="http://schemas.openxmlformats.org/officeDocument/2006/relationships/slide" Target="slides/slide118.xml"/><Relationship Id="rId80" Type="http://schemas.openxmlformats.org/officeDocument/2006/relationships/slide" Target="slides/slide64.xml"/><Relationship Id="rId155" Type="http://schemas.openxmlformats.org/officeDocument/2006/relationships/slide" Target="slides/slide139.xml"/><Relationship Id="rId176" Type="http://schemas.openxmlformats.org/officeDocument/2006/relationships/slide" Target="slides/slide160.xml"/><Relationship Id="rId197" Type="http://schemas.openxmlformats.org/officeDocument/2006/relationships/slide" Target="slides/slide18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100.xml.rels><?xml version="1.0" encoding="UTF-8" standalone="yes"?>
<Relationships xmlns="http://schemas.openxmlformats.org/package/2006/relationships"><Relationship Id="rId3" Type="http://schemas.openxmlformats.org/officeDocument/2006/relationships/themeOverride" Target="../theme/themeOverride75.xml"/><Relationship Id="rId2" Type="http://schemas.microsoft.com/office/2011/relationships/chartColorStyle" Target="colors100.xml"/><Relationship Id="rId1" Type="http://schemas.microsoft.com/office/2011/relationships/chartStyle" Target="style100.xml"/><Relationship Id="rId4" Type="http://schemas.openxmlformats.org/officeDocument/2006/relationships/package" Target="../embeddings/Microsoft_Excel_Worksheet100.xlsx"/></Relationships>
</file>

<file path=ppt/charts/_rels/chart101.xml.rels><?xml version="1.0" encoding="UTF-8" standalone="yes"?>
<Relationships xmlns="http://schemas.openxmlformats.org/package/2006/relationships"><Relationship Id="rId3" Type="http://schemas.openxmlformats.org/officeDocument/2006/relationships/themeOverride" Target="../theme/themeOverride76.xml"/><Relationship Id="rId2" Type="http://schemas.microsoft.com/office/2011/relationships/chartColorStyle" Target="colors101.xml"/><Relationship Id="rId1" Type="http://schemas.microsoft.com/office/2011/relationships/chartStyle" Target="style101.xml"/><Relationship Id="rId4" Type="http://schemas.openxmlformats.org/officeDocument/2006/relationships/package" Target="../embeddings/Microsoft_Excel_Worksheet101.xlsx"/></Relationships>
</file>

<file path=ppt/charts/_rels/chart102.xml.rels><?xml version="1.0" encoding="UTF-8" standalone="yes"?>
<Relationships xmlns="http://schemas.openxmlformats.org/package/2006/relationships"><Relationship Id="rId3" Type="http://schemas.openxmlformats.org/officeDocument/2006/relationships/themeOverride" Target="../theme/themeOverride77.xml"/><Relationship Id="rId2" Type="http://schemas.microsoft.com/office/2011/relationships/chartColorStyle" Target="colors102.xml"/><Relationship Id="rId1" Type="http://schemas.microsoft.com/office/2011/relationships/chartStyle" Target="style102.xml"/><Relationship Id="rId4" Type="http://schemas.openxmlformats.org/officeDocument/2006/relationships/package" Target="../embeddings/Microsoft_Excel_Worksheet102.xlsx"/></Relationships>
</file>

<file path=ppt/charts/_rels/chart103.xml.rels><?xml version="1.0" encoding="UTF-8" standalone="yes"?>
<Relationships xmlns="http://schemas.openxmlformats.org/package/2006/relationships"><Relationship Id="rId3" Type="http://schemas.openxmlformats.org/officeDocument/2006/relationships/themeOverride" Target="../theme/themeOverride78.xml"/><Relationship Id="rId2" Type="http://schemas.microsoft.com/office/2011/relationships/chartColorStyle" Target="colors103.xml"/><Relationship Id="rId1" Type="http://schemas.microsoft.com/office/2011/relationships/chartStyle" Target="style103.xml"/><Relationship Id="rId4" Type="http://schemas.openxmlformats.org/officeDocument/2006/relationships/package" Target="../embeddings/Microsoft_Excel_Worksheet103.xlsx"/></Relationships>
</file>

<file path=ppt/charts/_rels/chart104.xml.rels><?xml version="1.0" encoding="UTF-8" standalone="yes"?>
<Relationships xmlns="http://schemas.openxmlformats.org/package/2006/relationships"><Relationship Id="rId3" Type="http://schemas.openxmlformats.org/officeDocument/2006/relationships/themeOverride" Target="../theme/themeOverride79.xml"/><Relationship Id="rId2" Type="http://schemas.microsoft.com/office/2011/relationships/chartColorStyle" Target="colors104.xml"/><Relationship Id="rId1" Type="http://schemas.microsoft.com/office/2011/relationships/chartStyle" Target="style104.xml"/><Relationship Id="rId4" Type="http://schemas.openxmlformats.org/officeDocument/2006/relationships/package" Target="../embeddings/Microsoft_Excel_Worksheet104.xlsx"/></Relationships>
</file>

<file path=ppt/charts/_rels/chart105.xml.rels><?xml version="1.0" encoding="UTF-8" standalone="yes"?>
<Relationships xmlns="http://schemas.openxmlformats.org/package/2006/relationships"><Relationship Id="rId3" Type="http://schemas.openxmlformats.org/officeDocument/2006/relationships/themeOverride" Target="../theme/themeOverride80.xml"/><Relationship Id="rId2" Type="http://schemas.microsoft.com/office/2011/relationships/chartColorStyle" Target="colors105.xml"/><Relationship Id="rId1" Type="http://schemas.microsoft.com/office/2011/relationships/chartStyle" Target="style105.xml"/><Relationship Id="rId4" Type="http://schemas.openxmlformats.org/officeDocument/2006/relationships/package" Target="../embeddings/Microsoft_Excel_Worksheet105.xlsx"/></Relationships>
</file>

<file path=ppt/charts/_rels/chart106.xml.rels><?xml version="1.0" encoding="UTF-8" standalone="yes"?>
<Relationships xmlns="http://schemas.openxmlformats.org/package/2006/relationships"><Relationship Id="rId3" Type="http://schemas.openxmlformats.org/officeDocument/2006/relationships/themeOverride" Target="../theme/themeOverride81.xml"/><Relationship Id="rId2" Type="http://schemas.microsoft.com/office/2011/relationships/chartColorStyle" Target="colors106.xml"/><Relationship Id="rId1" Type="http://schemas.microsoft.com/office/2011/relationships/chartStyle" Target="style106.xml"/><Relationship Id="rId4" Type="http://schemas.openxmlformats.org/officeDocument/2006/relationships/package" Target="../embeddings/Microsoft_Excel_Worksheet106.xlsx"/></Relationships>
</file>

<file path=ppt/charts/_rels/chart107.xml.rels><?xml version="1.0" encoding="UTF-8" standalone="yes"?>
<Relationships xmlns="http://schemas.openxmlformats.org/package/2006/relationships"><Relationship Id="rId3" Type="http://schemas.openxmlformats.org/officeDocument/2006/relationships/themeOverride" Target="../theme/themeOverride82.xml"/><Relationship Id="rId2" Type="http://schemas.microsoft.com/office/2011/relationships/chartColorStyle" Target="colors107.xml"/><Relationship Id="rId1" Type="http://schemas.microsoft.com/office/2011/relationships/chartStyle" Target="style107.xml"/><Relationship Id="rId4" Type="http://schemas.openxmlformats.org/officeDocument/2006/relationships/package" Target="../embeddings/Microsoft_Excel_Worksheet107.xlsx"/></Relationships>
</file>

<file path=ppt/charts/_rels/chart108.xml.rels><?xml version="1.0" encoding="UTF-8" standalone="yes"?>
<Relationships xmlns="http://schemas.openxmlformats.org/package/2006/relationships"><Relationship Id="rId3" Type="http://schemas.openxmlformats.org/officeDocument/2006/relationships/themeOverride" Target="../theme/themeOverride83.xml"/><Relationship Id="rId2" Type="http://schemas.microsoft.com/office/2011/relationships/chartColorStyle" Target="colors108.xml"/><Relationship Id="rId1" Type="http://schemas.microsoft.com/office/2011/relationships/chartStyle" Target="style108.xml"/><Relationship Id="rId4" Type="http://schemas.openxmlformats.org/officeDocument/2006/relationships/package" Target="../embeddings/Microsoft_Excel_Worksheet108.xlsx"/></Relationships>
</file>

<file path=ppt/charts/_rels/chart109.xml.rels><?xml version="1.0" encoding="UTF-8" standalone="yes"?>
<Relationships xmlns="http://schemas.openxmlformats.org/package/2006/relationships"><Relationship Id="rId3" Type="http://schemas.openxmlformats.org/officeDocument/2006/relationships/themeOverride" Target="../theme/themeOverride84.xml"/><Relationship Id="rId2" Type="http://schemas.microsoft.com/office/2011/relationships/chartColorStyle" Target="colors109.xml"/><Relationship Id="rId1" Type="http://schemas.microsoft.com/office/2011/relationships/chartStyle" Target="style109.xml"/><Relationship Id="rId5" Type="http://schemas.openxmlformats.org/officeDocument/2006/relationships/chartUserShapes" Target="../drawings/drawing3.xml"/><Relationship Id="rId4" Type="http://schemas.openxmlformats.org/officeDocument/2006/relationships/package" Target="../embeddings/Microsoft_Excel_Worksheet10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10.xml.rels><?xml version="1.0" encoding="UTF-8" standalone="yes"?>
<Relationships xmlns="http://schemas.openxmlformats.org/package/2006/relationships"><Relationship Id="rId3" Type="http://schemas.openxmlformats.org/officeDocument/2006/relationships/themeOverride" Target="../theme/themeOverride85.xml"/><Relationship Id="rId2" Type="http://schemas.microsoft.com/office/2011/relationships/chartColorStyle" Target="colors110.xml"/><Relationship Id="rId1" Type="http://schemas.microsoft.com/office/2011/relationships/chartStyle" Target="style110.xml"/><Relationship Id="rId5" Type="http://schemas.openxmlformats.org/officeDocument/2006/relationships/chartUserShapes" Target="../drawings/drawing4.xml"/><Relationship Id="rId4" Type="http://schemas.openxmlformats.org/officeDocument/2006/relationships/package" Target="../embeddings/Microsoft_Excel_Worksheet110.xlsx"/></Relationships>
</file>

<file path=ppt/charts/_rels/chart111.xml.rels><?xml version="1.0" encoding="UTF-8" standalone="yes"?>
<Relationships xmlns="http://schemas.openxmlformats.org/package/2006/relationships"><Relationship Id="rId3" Type="http://schemas.openxmlformats.org/officeDocument/2006/relationships/themeOverride" Target="../theme/themeOverride86.xml"/><Relationship Id="rId2" Type="http://schemas.microsoft.com/office/2011/relationships/chartColorStyle" Target="colors111.xml"/><Relationship Id="rId1" Type="http://schemas.microsoft.com/office/2011/relationships/chartStyle" Target="style111.xml"/><Relationship Id="rId4" Type="http://schemas.openxmlformats.org/officeDocument/2006/relationships/package" Target="../embeddings/Microsoft_Excel_Worksheet111.xlsx"/></Relationships>
</file>

<file path=ppt/charts/_rels/chart112.xml.rels><?xml version="1.0" encoding="UTF-8" standalone="yes"?>
<Relationships xmlns="http://schemas.openxmlformats.org/package/2006/relationships"><Relationship Id="rId3" Type="http://schemas.openxmlformats.org/officeDocument/2006/relationships/themeOverride" Target="../theme/themeOverride87.xml"/><Relationship Id="rId2" Type="http://schemas.microsoft.com/office/2011/relationships/chartColorStyle" Target="colors112.xml"/><Relationship Id="rId1" Type="http://schemas.microsoft.com/office/2011/relationships/chartStyle" Target="style112.xml"/><Relationship Id="rId4" Type="http://schemas.openxmlformats.org/officeDocument/2006/relationships/package" Target="../embeddings/Microsoft_Excel_Worksheet112.xlsx"/></Relationships>
</file>

<file path=ppt/charts/_rels/chart113.xml.rels><?xml version="1.0" encoding="UTF-8" standalone="yes"?>
<Relationships xmlns="http://schemas.openxmlformats.org/package/2006/relationships"><Relationship Id="rId3" Type="http://schemas.openxmlformats.org/officeDocument/2006/relationships/themeOverride" Target="../theme/themeOverride88.xml"/><Relationship Id="rId2" Type="http://schemas.microsoft.com/office/2011/relationships/chartColorStyle" Target="colors113.xml"/><Relationship Id="rId1" Type="http://schemas.microsoft.com/office/2011/relationships/chartStyle" Target="style113.xml"/><Relationship Id="rId4" Type="http://schemas.openxmlformats.org/officeDocument/2006/relationships/package" Target="../embeddings/Microsoft_Excel_Worksheet113.xlsx"/></Relationships>
</file>

<file path=ppt/charts/_rels/chart114.xml.rels><?xml version="1.0" encoding="UTF-8" standalone="yes"?>
<Relationships xmlns="http://schemas.openxmlformats.org/package/2006/relationships"><Relationship Id="rId3" Type="http://schemas.openxmlformats.org/officeDocument/2006/relationships/themeOverride" Target="../theme/themeOverride89.xml"/><Relationship Id="rId2" Type="http://schemas.microsoft.com/office/2011/relationships/chartColorStyle" Target="colors114.xml"/><Relationship Id="rId1" Type="http://schemas.microsoft.com/office/2011/relationships/chartStyle" Target="style114.xml"/><Relationship Id="rId4" Type="http://schemas.openxmlformats.org/officeDocument/2006/relationships/package" Target="../embeddings/Microsoft_Excel_Worksheet114.xlsx"/></Relationships>
</file>

<file path=ppt/charts/_rels/chart115.xml.rels><?xml version="1.0" encoding="UTF-8" standalone="yes"?>
<Relationships xmlns="http://schemas.openxmlformats.org/package/2006/relationships"><Relationship Id="rId3" Type="http://schemas.openxmlformats.org/officeDocument/2006/relationships/themeOverride" Target="../theme/themeOverride90.xml"/><Relationship Id="rId2" Type="http://schemas.microsoft.com/office/2011/relationships/chartColorStyle" Target="colors115.xml"/><Relationship Id="rId1" Type="http://schemas.microsoft.com/office/2011/relationships/chartStyle" Target="style115.xml"/><Relationship Id="rId4" Type="http://schemas.openxmlformats.org/officeDocument/2006/relationships/package" Target="../embeddings/Microsoft_Excel_Worksheet115.xlsx"/></Relationships>
</file>

<file path=ppt/charts/_rels/chart116.xml.rels><?xml version="1.0" encoding="UTF-8" standalone="yes"?>
<Relationships xmlns="http://schemas.openxmlformats.org/package/2006/relationships"><Relationship Id="rId3" Type="http://schemas.openxmlformats.org/officeDocument/2006/relationships/themeOverride" Target="../theme/themeOverride91.xml"/><Relationship Id="rId2" Type="http://schemas.microsoft.com/office/2011/relationships/chartColorStyle" Target="colors116.xml"/><Relationship Id="rId1" Type="http://schemas.microsoft.com/office/2011/relationships/chartStyle" Target="style116.xml"/><Relationship Id="rId4" Type="http://schemas.openxmlformats.org/officeDocument/2006/relationships/package" Target="../embeddings/Microsoft_Excel_Worksheet116.xlsx"/></Relationships>
</file>

<file path=ppt/charts/_rels/chart117.xml.rels><?xml version="1.0" encoding="UTF-8" standalone="yes"?>
<Relationships xmlns="http://schemas.openxmlformats.org/package/2006/relationships"><Relationship Id="rId3" Type="http://schemas.openxmlformats.org/officeDocument/2006/relationships/themeOverride" Target="../theme/themeOverride92.xml"/><Relationship Id="rId2" Type="http://schemas.microsoft.com/office/2011/relationships/chartColorStyle" Target="colors117.xml"/><Relationship Id="rId1" Type="http://schemas.microsoft.com/office/2011/relationships/chartStyle" Target="style117.xml"/><Relationship Id="rId4" Type="http://schemas.openxmlformats.org/officeDocument/2006/relationships/package" Target="../embeddings/Microsoft_Excel_Worksheet117.xlsx"/></Relationships>
</file>

<file path=ppt/charts/_rels/chart118.xml.rels><?xml version="1.0" encoding="UTF-8" standalone="yes"?>
<Relationships xmlns="http://schemas.openxmlformats.org/package/2006/relationships"><Relationship Id="rId3" Type="http://schemas.openxmlformats.org/officeDocument/2006/relationships/themeOverride" Target="../theme/themeOverride93.xml"/><Relationship Id="rId2" Type="http://schemas.microsoft.com/office/2011/relationships/chartColorStyle" Target="colors118.xml"/><Relationship Id="rId1" Type="http://schemas.microsoft.com/office/2011/relationships/chartStyle" Target="style118.xml"/><Relationship Id="rId4" Type="http://schemas.openxmlformats.org/officeDocument/2006/relationships/package" Target="../embeddings/Microsoft_Excel_Worksheet118.xlsx"/></Relationships>
</file>

<file path=ppt/charts/_rels/chart119.xml.rels><?xml version="1.0" encoding="UTF-8" standalone="yes"?>
<Relationships xmlns="http://schemas.openxmlformats.org/package/2006/relationships"><Relationship Id="rId3" Type="http://schemas.openxmlformats.org/officeDocument/2006/relationships/themeOverride" Target="../theme/themeOverride94.xml"/><Relationship Id="rId2" Type="http://schemas.microsoft.com/office/2011/relationships/chartColorStyle" Target="colors119.xml"/><Relationship Id="rId1" Type="http://schemas.microsoft.com/office/2011/relationships/chartStyle" Target="style119.xml"/><Relationship Id="rId4" Type="http://schemas.openxmlformats.org/officeDocument/2006/relationships/package" Target="../embeddings/Microsoft_Excel_Worksheet119.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20.xml.rels><?xml version="1.0" encoding="UTF-8" standalone="yes"?>
<Relationships xmlns="http://schemas.openxmlformats.org/package/2006/relationships"><Relationship Id="rId3" Type="http://schemas.openxmlformats.org/officeDocument/2006/relationships/themeOverride" Target="../theme/themeOverride95.xml"/><Relationship Id="rId2" Type="http://schemas.microsoft.com/office/2011/relationships/chartColorStyle" Target="colors120.xml"/><Relationship Id="rId1" Type="http://schemas.microsoft.com/office/2011/relationships/chartStyle" Target="style120.xml"/><Relationship Id="rId4" Type="http://schemas.openxmlformats.org/officeDocument/2006/relationships/package" Target="../embeddings/Microsoft_Excel_Worksheet120.xlsx"/></Relationships>
</file>

<file path=ppt/charts/_rels/chart121.xml.rels><?xml version="1.0" encoding="UTF-8" standalone="yes"?>
<Relationships xmlns="http://schemas.openxmlformats.org/package/2006/relationships"><Relationship Id="rId3" Type="http://schemas.openxmlformats.org/officeDocument/2006/relationships/themeOverride" Target="../theme/themeOverride96.xml"/><Relationship Id="rId2" Type="http://schemas.microsoft.com/office/2011/relationships/chartColorStyle" Target="colors121.xml"/><Relationship Id="rId1" Type="http://schemas.microsoft.com/office/2011/relationships/chartStyle" Target="style121.xml"/><Relationship Id="rId4" Type="http://schemas.openxmlformats.org/officeDocument/2006/relationships/package" Target="../embeddings/Microsoft_Excel_Worksheet121.xlsx"/></Relationships>
</file>

<file path=ppt/charts/_rels/chart122.xml.rels><?xml version="1.0" encoding="UTF-8" standalone="yes"?>
<Relationships xmlns="http://schemas.openxmlformats.org/package/2006/relationships"><Relationship Id="rId3" Type="http://schemas.openxmlformats.org/officeDocument/2006/relationships/themeOverride" Target="../theme/themeOverride97.xml"/><Relationship Id="rId2" Type="http://schemas.microsoft.com/office/2011/relationships/chartColorStyle" Target="colors122.xml"/><Relationship Id="rId1" Type="http://schemas.microsoft.com/office/2011/relationships/chartStyle" Target="style122.xml"/><Relationship Id="rId4" Type="http://schemas.openxmlformats.org/officeDocument/2006/relationships/package" Target="../embeddings/Microsoft_Excel_Worksheet122.xlsx"/></Relationships>
</file>

<file path=ppt/charts/_rels/chart123.xml.rels><?xml version="1.0" encoding="UTF-8" standalone="yes"?>
<Relationships xmlns="http://schemas.openxmlformats.org/package/2006/relationships"><Relationship Id="rId3" Type="http://schemas.openxmlformats.org/officeDocument/2006/relationships/themeOverride" Target="../theme/themeOverride98.xml"/><Relationship Id="rId2" Type="http://schemas.microsoft.com/office/2011/relationships/chartColorStyle" Target="colors123.xml"/><Relationship Id="rId1" Type="http://schemas.microsoft.com/office/2011/relationships/chartStyle" Target="style123.xml"/><Relationship Id="rId4" Type="http://schemas.openxmlformats.org/officeDocument/2006/relationships/package" Target="../embeddings/Microsoft_Excel_Worksheet123.xlsx"/></Relationships>
</file>

<file path=ppt/charts/_rels/chart124.xml.rels><?xml version="1.0" encoding="UTF-8" standalone="yes"?>
<Relationships xmlns="http://schemas.openxmlformats.org/package/2006/relationships"><Relationship Id="rId3" Type="http://schemas.openxmlformats.org/officeDocument/2006/relationships/themeOverride" Target="../theme/themeOverride99.xml"/><Relationship Id="rId2" Type="http://schemas.microsoft.com/office/2011/relationships/chartColorStyle" Target="colors124.xml"/><Relationship Id="rId1" Type="http://schemas.microsoft.com/office/2011/relationships/chartStyle" Target="style124.xml"/><Relationship Id="rId4" Type="http://schemas.openxmlformats.org/officeDocument/2006/relationships/package" Target="../embeddings/Microsoft_Excel_Worksheet124.xlsx"/></Relationships>
</file>

<file path=ppt/charts/_rels/chart125.xml.rels><?xml version="1.0" encoding="UTF-8" standalone="yes"?>
<Relationships xmlns="http://schemas.openxmlformats.org/package/2006/relationships"><Relationship Id="rId3" Type="http://schemas.openxmlformats.org/officeDocument/2006/relationships/themeOverride" Target="../theme/themeOverride100.xml"/><Relationship Id="rId2" Type="http://schemas.microsoft.com/office/2011/relationships/chartColorStyle" Target="colors125.xml"/><Relationship Id="rId1" Type="http://schemas.microsoft.com/office/2011/relationships/chartStyle" Target="style125.xml"/><Relationship Id="rId4" Type="http://schemas.openxmlformats.org/officeDocument/2006/relationships/package" Target="../embeddings/Microsoft_Excel_Worksheet125.xlsx"/></Relationships>
</file>

<file path=ppt/charts/_rels/chart126.xml.rels><?xml version="1.0" encoding="UTF-8" standalone="yes"?>
<Relationships xmlns="http://schemas.openxmlformats.org/package/2006/relationships"><Relationship Id="rId3" Type="http://schemas.openxmlformats.org/officeDocument/2006/relationships/themeOverride" Target="../theme/themeOverride101.xml"/><Relationship Id="rId2" Type="http://schemas.microsoft.com/office/2011/relationships/chartColorStyle" Target="colors126.xml"/><Relationship Id="rId1" Type="http://schemas.microsoft.com/office/2011/relationships/chartStyle" Target="style126.xml"/><Relationship Id="rId4" Type="http://schemas.openxmlformats.org/officeDocument/2006/relationships/package" Target="../embeddings/Microsoft_Excel_Worksheet126.xlsx"/></Relationships>
</file>

<file path=ppt/charts/_rels/chart127.xml.rels><?xml version="1.0" encoding="UTF-8" standalone="yes"?>
<Relationships xmlns="http://schemas.openxmlformats.org/package/2006/relationships"><Relationship Id="rId3" Type="http://schemas.openxmlformats.org/officeDocument/2006/relationships/themeOverride" Target="../theme/themeOverride102.xml"/><Relationship Id="rId2" Type="http://schemas.microsoft.com/office/2011/relationships/chartColorStyle" Target="colors127.xml"/><Relationship Id="rId1" Type="http://schemas.microsoft.com/office/2011/relationships/chartStyle" Target="style127.xml"/><Relationship Id="rId4" Type="http://schemas.openxmlformats.org/officeDocument/2006/relationships/package" Target="../embeddings/Microsoft_Excel_Worksheet127.xlsx"/></Relationships>
</file>

<file path=ppt/charts/_rels/chart128.xml.rels><?xml version="1.0" encoding="UTF-8" standalone="yes"?>
<Relationships xmlns="http://schemas.openxmlformats.org/package/2006/relationships"><Relationship Id="rId3" Type="http://schemas.openxmlformats.org/officeDocument/2006/relationships/themeOverride" Target="../theme/themeOverride103.xml"/><Relationship Id="rId2" Type="http://schemas.microsoft.com/office/2011/relationships/chartColorStyle" Target="colors128.xml"/><Relationship Id="rId1" Type="http://schemas.microsoft.com/office/2011/relationships/chartStyle" Target="style128.xml"/><Relationship Id="rId4" Type="http://schemas.openxmlformats.org/officeDocument/2006/relationships/package" Target="../embeddings/Microsoft_Excel_Worksheet128.xlsx"/></Relationships>
</file>

<file path=ppt/charts/_rels/chart129.xml.rels><?xml version="1.0" encoding="UTF-8" standalone="yes"?>
<Relationships xmlns="http://schemas.openxmlformats.org/package/2006/relationships"><Relationship Id="rId3" Type="http://schemas.openxmlformats.org/officeDocument/2006/relationships/themeOverride" Target="../theme/themeOverride104.xml"/><Relationship Id="rId2" Type="http://schemas.microsoft.com/office/2011/relationships/chartColorStyle" Target="colors129.xml"/><Relationship Id="rId1" Type="http://schemas.microsoft.com/office/2011/relationships/chartStyle" Target="style129.xml"/><Relationship Id="rId4" Type="http://schemas.openxmlformats.org/officeDocument/2006/relationships/package" Target="../embeddings/Microsoft_Excel_Worksheet129.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30.xml.rels><?xml version="1.0" encoding="UTF-8" standalone="yes"?>
<Relationships xmlns="http://schemas.openxmlformats.org/package/2006/relationships"><Relationship Id="rId3" Type="http://schemas.openxmlformats.org/officeDocument/2006/relationships/themeOverride" Target="../theme/themeOverride105.xml"/><Relationship Id="rId2" Type="http://schemas.microsoft.com/office/2011/relationships/chartColorStyle" Target="colors130.xml"/><Relationship Id="rId1" Type="http://schemas.microsoft.com/office/2011/relationships/chartStyle" Target="style130.xml"/><Relationship Id="rId4" Type="http://schemas.openxmlformats.org/officeDocument/2006/relationships/package" Target="../embeddings/Microsoft_Excel_Worksheet130.xlsx"/></Relationships>
</file>

<file path=ppt/charts/_rels/chart131.xml.rels><?xml version="1.0" encoding="UTF-8" standalone="yes"?>
<Relationships xmlns="http://schemas.openxmlformats.org/package/2006/relationships"><Relationship Id="rId3" Type="http://schemas.openxmlformats.org/officeDocument/2006/relationships/themeOverride" Target="../theme/themeOverride106.xml"/><Relationship Id="rId2" Type="http://schemas.microsoft.com/office/2011/relationships/chartColorStyle" Target="colors131.xml"/><Relationship Id="rId1" Type="http://schemas.microsoft.com/office/2011/relationships/chartStyle" Target="style131.xml"/><Relationship Id="rId4" Type="http://schemas.openxmlformats.org/officeDocument/2006/relationships/package" Target="../embeddings/Microsoft_Excel_Worksheet131.xlsx"/></Relationships>
</file>

<file path=ppt/charts/_rels/chart132.xml.rels><?xml version="1.0" encoding="UTF-8" standalone="yes"?>
<Relationships xmlns="http://schemas.openxmlformats.org/package/2006/relationships"><Relationship Id="rId3" Type="http://schemas.openxmlformats.org/officeDocument/2006/relationships/themeOverride" Target="../theme/themeOverride107.xml"/><Relationship Id="rId2" Type="http://schemas.microsoft.com/office/2011/relationships/chartColorStyle" Target="colors132.xml"/><Relationship Id="rId1" Type="http://schemas.microsoft.com/office/2011/relationships/chartStyle" Target="style132.xml"/><Relationship Id="rId4" Type="http://schemas.openxmlformats.org/officeDocument/2006/relationships/package" Target="../embeddings/Microsoft_Excel_Worksheet132.xlsx"/></Relationships>
</file>

<file path=ppt/charts/_rels/chart133.xml.rels><?xml version="1.0" encoding="UTF-8" standalone="yes"?>
<Relationships xmlns="http://schemas.openxmlformats.org/package/2006/relationships"><Relationship Id="rId3" Type="http://schemas.openxmlformats.org/officeDocument/2006/relationships/themeOverride" Target="../theme/themeOverride108.xml"/><Relationship Id="rId2" Type="http://schemas.microsoft.com/office/2011/relationships/chartColorStyle" Target="colors133.xml"/><Relationship Id="rId1" Type="http://schemas.microsoft.com/office/2011/relationships/chartStyle" Target="style133.xml"/><Relationship Id="rId4" Type="http://schemas.openxmlformats.org/officeDocument/2006/relationships/package" Target="../embeddings/Microsoft_Excel_Worksheet133.xlsx"/></Relationships>
</file>

<file path=ppt/charts/_rels/chart134.xml.rels><?xml version="1.0" encoding="UTF-8" standalone="yes"?>
<Relationships xmlns="http://schemas.openxmlformats.org/package/2006/relationships"><Relationship Id="rId3" Type="http://schemas.openxmlformats.org/officeDocument/2006/relationships/themeOverride" Target="../theme/themeOverride109.xml"/><Relationship Id="rId2" Type="http://schemas.microsoft.com/office/2011/relationships/chartColorStyle" Target="colors134.xml"/><Relationship Id="rId1" Type="http://schemas.microsoft.com/office/2011/relationships/chartStyle" Target="style134.xml"/><Relationship Id="rId4" Type="http://schemas.openxmlformats.org/officeDocument/2006/relationships/package" Target="../embeddings/Microsoft_Excel_Worksheet134.xlsx"/></Relationships>
</file>

<file path=ppt/charts/_rels/chart135.xml.rels><?xml version="1.0" encoding="UTF-8" standalone="yes"?>
<Relationships xmlns="http://schemas.openxmlformats.org/package/2006/relationships"><Relationship Id="rId3" Type="http://schemas.openxmlformats.org/officeDocument/2006/relationships/themeOverride" Target="../theme/themeOverride110.xml"/><Relationship Id="rId2" Type="http://schemas.microsoft.com/office/2011/relationships/chartColorStyle" Target="colors135.xml"/><Relationship Id="rId1" Type="http://schemas.microsoft.com/office/2011/relationships/chartStyle" Target="style135.xml"/><Relationship Id="rId4" Type="http://schemas.openxmlformats.org/officeDocument/2006/relationships/package" Target="../embeddings/Microsoft_Excel_Worksheet135.xlsx"/></Relationships>
</file>

<file path=ppt/charts/_rels/chart136.xml.rels><?xml version="1.0" encoding="UTF-8" standalone="yes"?>
<Relationships xmlns="http://schemas.openxmlformats.org/package/2006/relationships"><Relationship Id="rId3" Type="http://schemas.openxmlformats.org/officeDocument/2006/relationships/themeOverride" Target="../theme/themeOverride111.xml"/><Relationship Id="rId2" Type="http://schemas.microsoft.com/office/2011/relationships/chartColorStyle" Target="colors136.xml"/><Relationship Id="rId1" Type="http://schemas.microsoft.com/office/2011/relationships/chartStyle" Target="style136.xml"/><Relationship Id="rId4" Type="http://schemas.openxmlformats.org/officeDocument/2006/relationships/package" Target="../embeddings/Microsoft_Excel_Worksheet136.xlsx"/></Relationships>
</file>

<file path=ppt/charts/_rels/chart137.xml.rels><?xml version="1.0" encoding="UTF-8" standalone="yes"?>
<Relationships xmlns="http://schemas.openxmlformats.org/package/2006/relationships"><Relationship Id="rId3" Type="http://schemas.openxmlformats.org/officeDocument/2006/relationships/themeOverride" Target="../theme/themeOverride112.xml"/><Relationship Id="rId2" Type="http://schemas.microsoft.com/office/2011/relationships/chartColorStyle" Target="colors137.xml"/><Relationship Id="rId1" Type="http://schemas.microsoft.com/office/2011/relationships/chartStyle" Target="style137.xml"/><Relationship Id="rId4" Type="http://schemas.openxmlformats.org/officeDocument/2006/relationships/package" Target="../embeddings/Microsoft_Excel_Worksheet137.xlsx"/></Relationships>
</file>

<file path=ppt/charts/_rels/chart138.xml.rels><?xml version="1.0" encoding="UTF-8" standalone="yes"?>
<Relationships xmlns="http://schemas.openxmlformats.org/package/2006/relationships"><Relationship Id="rId3" Type="http://schemas.openxmlformats.org/officeDocument/2006/relationships/themeOverride" Target="../theme/themeOverride113.xml"/><Relationship Id="rId2" Type="http://schemas.microsoft.com/office/2011/relationships/chartColorStyle" Target="colors138.xml"/><Relationship Id="rId1" Type="http://schemas.microsoft.com/office/2011/relationships/chartStyle" Target="style138.xml"/><Relationship Id="rId4" Type="http://schemas.openxmlformats.org/officeDocument/2006/relationships/package" Target="../embeddings/Microsoft_Excel_Worksheet138.xlsx"/></Relationships>
</file>

<file path=ppt/charts/_rels/chart139.xml.rels><?xml version="1.0" encoding="UTF-8" standalone="yes"?>
<Relationships xmlns="http://schemas.openxmlformats.org/package/2006/relationships"><Relationship Id="rId3" Type="http://schemas.openxmlformats.org/officeDocument/2006/relationships/themeOverride" Target="../theme/themeOverride114.xml"/><Relationship Id="rId2" Type="http://schemas.microsoft.com/office/2011/relationships/chartColorStyle" Target="colors139.xml"/><Relationship Id="rId1" Type="http://schemas.microsoft.com/office/2011/relationships/chartStyle" Target="style139.xml"/><Relationship Id="rId4" Type="http://schemas.openxmlformats.org/officeDocument/2006/relationships/package" Target="../embeddings/Microsoft_Excel_Worksheet139.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40.xml.rels><?xml version="1.0" encoding="UTF-8" standalone="yes"?>
<Relationships xmlns="http://schemas.openxmlformats.org/package/2006/relationships"><Relationship Id="rId3" Type="http://schemas.openxmlformats.org/officeDocument/2006/relationships/themeOverride" Target="../theme/themeOverride115.xml"/><Relationship Id="rId2" Type="http://schemas.microsoft.com/office/2011/relationships/chartColorStyle" Target="colors140.xml"/><Relationship Id="rId1" Type="http://schemas.microsoft.com/office/2011/relationships/chartStyle" Target="style140.xml"/><Relationship Id="rId4" Type="http://schemas.openxmlformats.org/officeDocument/2006/relationships/package" Target="../embeddings/Microsoft_Excel_Worksheet140.xlsx"/></Relationships>
</file>

<file path=ppt/charts/_rels/chart141.xml.rels><?xml version="1.0" encoding="UTF-8" standalone="yes"?>
<Relationships xmlns="http://schemas.openxmlformats.org/package/2006/relationships"><Relationship Id="rId3" Type="http://schemas.openxmlformats.org/officeDocument/2006/relationships/themeOverride" Target="../theme/themeOverride116.xml"/><Relationship Id="rId2" Type="http://schemas.microsoft.com/office/2011/relationships/chartColorStyle" Target="colors141.xml"/><Relationship Id="rId1" Type="http://schemas.microsoft.com/office/2011/relationships/chartStyle" Target="style141.xml"/><Relationship Id="rId4" Type="http://schemas.openxmlformats.org/officeDocument/2006/relationships/package" Target="../embeddings/Microsoft_Excel_Worksheet141.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chartUserShapes" Target="../drawings/drawing1.xml"/></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Excel_Worksheet38.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4.xlsx"/><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54.xml"/><Relationship Id="rId1" Type="http://schemas.microsoft.com/office/2011/relationships/chartStyle" Target="style54.xml"/></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57.xml"/><Relationship Id="rId1" Type="http://schemas.microsoft.com/office/2011/relationships/chartStyle" Target="style57.xml"/><Relationship Id="rId4"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58.xml"/><Relationship Id="rId1" Type="http://schemas.microsoft.com/office/2011/relationships/chartStyle" Target="style58.xml"/><Relationship Id="rId5" Type="http://schemas.openxmlformats.org/officeDocument/2006/relationships/chartUserShapes" Target="../drawings/drawing2.xml"/><Relationship Id="rId4"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59.xml"/><Relationship Id="rId1" Type="http://schemas.microsoft.com/office/2011/relationships/chartStyle" Target="style59.xml"/><Relationship Id="rId4"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6.xlsx"/></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60.xml"/><Relationship Id="rId1" Type="http://schemas.microsoft.com/office/2011/relationships/chartStyle" Target="style60.xml"/><Relationship Id="rId4"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61.xml"/><Relationship Id="rId1" Type="http://schemas.microsoft.com/office/2011/relationships/chartStyle" Target="style61.xml"/><Relationship Id="rId4"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62.xml"/><Relationship Id="rId1" Type="http://schemas.microsoft.com/office/2011/relationships/chartStyle" Target="style62.xml"/><Relationship Id="rId4"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63.xml"/><Relationship Id="rId1" Type="http://schemas.microsoft.com/office/2011/relationships/chartStyle" Target="style63.xml"/><Relationship Id="rId4"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64.xml"/><Relationship Id="rId1" Type="http://schemas.microsoft.com/office/2011/relationships/chartStyle" Target="style64.xml"/><Relationship Id="rId4"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65.xml"/><Relationship Id="rId1" Type="http://schemas.microsoft.com/office/2011/relationships/chartStyle" Target="style65.xml"/><Relationship Id="rId4"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66.xml"/><Relationship Id="rId1" Type="http://schemas.microsoft.com/office/2011/relationships/chartStyle" Target="style66.xml"/><Relationship Id="rId4"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67.xml"/><Relationship Id="rId1" Type="http://schemas.microsoft.com/office/2011/relationships/chartStyle" Target="style67.xml"/><Relationship Id="rId4"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68.xml"/><Relationship Id="rId1" Type="http://schemas.microsoft.com/office/2011/relationships/chartStyle" Target="style68.xml"/><Relationship Id="rId4"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69.xml"/><Relationship Id="rId1" Type="http://schemas.microsoft.com/office/2011/relationships/chartStyle" Target="style69.xml"/><Relationship Id="rId4"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70.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70.xml"/><Relationship Id="rId1" Type="http://schemas.microsoft.com/office/2011/relationships/chartStyle" Target="style70.xml"/><Relationship Id="rId4"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71.xml"/><Relationship Id="rId1" Type="http://schemas.microsoft.com/office/2011/relationships/chartStyle" Target="style71.xml"/><Relationship Id="rId4"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3" Type="http://schemas.openxmlformats.org/officeDocument/2006/relationships/themeOverride" Target="../theme/themeOverride47.xml"/><Relationship Id="rId2" Type="http://schemas.microsoft.com/office/2011/relationships/chartColorStyle" Target="colors72.xml"/><Relationship Id="rId1" Type="http://schemas.microsoft.com/office/2011/relationships/chartStyle" Target="style72.xml"/><Relationship Id="rId4"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73.xml"/><Relationship Id="rId1" Type="http://schemas.microsoft.com/office/2011/relationships/chartStyle" Target="style73.xml"/><Relationship Id="rId4"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74.xml"/><Relationship Id="rId1" Type="http://schemas.microsoft.com/office/2011/relationships/chartStyle" Target="style74.xml"/><Relationship Id="rId4" Type="http://schemas.openxmlformats.org/officeDocument/2006/relationships/package" Target="../embeddings/Microsoft_Excel_Worksheet74.xlsx"/></Relationships>
</file>

<file path=ppt/charts/_rels/chart75.xml.rels><?xml version="1.0" encoding="UTF-8" standalone="yes"?>
<Relationships xmlns="http://schemas.openxmlformats.org/package/2006/relationships"><Relationship Id="rId3" Type="http://schemas.openxmlformats.org/officeDocument/2006/relationships/themeOverride" Target="../theme/themeOverride50.xml"/><Relationship Id="rId2" Type="http://schemas.microsoft.com/office/2011/relationships/chartColorStyle" Target="colors75.xml"/><Relationship Id="rId1" Type="http://schemas.microsoft.com/office/2011/relationships/chartStyle" Target="style75.xml"/><Relationship Id="rId4" Type="http://schemas.openxmlformats.org/officeDocument/2006/relationships/package" Target="../embeddings/Microsoft_Excel_Worksheet75.xlsx"/></Relationships>
</file>

<file path=ppt/charts/_rels/chart76.xml.rels><?xml version="1.0" encoding="UTF-8" standalone="yes"?>
<Relationships xmlns="http://schemas.openxmlformats.org/package/2006/relationships"><Relationship Id="rId3" Type="http://schemas.openxmlformats.org/officeDocument/2006/relationships/themeOverride" Target="../theme/themeOverride51.xml"/><Relationship Id="rId2" Type="http://schemas.microsoft.com/office/2011/relationships/chartColorStyle" Target="colors76.xml"/><Relationship Id="rId1" Type="http://schemas.microsoft.com/office/2011/relationships/chartStyle" Target="style76.xml"/><Relationship Id="rId4" Type="http://schemas.openxmlformats.org/officeDocument/2006/relationships/package" Target="../embeddings/Microsoft_Excel_Worksheet76.xlsx"/></Relationships>
</file>

<file path=ppt/charts/_rels/chart77.xml.rels><?xml version="1.0" encoding="UTF-8" standalone="yes"?>
<Relationships xmlns="http://schemas.openxmlformats.org/package/2006/relationships"><Relationship Id="rId3" Type="http://schemas.openxmlformats.org/officeDocument/2006/relationships/themeOverride" Target="../theme/themeOverride52.xml"/><Relationship Id="rId2" Type="http://schemas.microsoft.com/office/2011/relationships/chartColorStyle" Target="colors77.xml"/><Relationship Id="rId1" Type="http://schemas.microsoft.com/office/2011/relationships/chartStyle" Target="style77.xml"/><Relationship Id="rId4" Type="http://schemas.openxmlformats.org/officeDocument/2006/relationships/package" Target="../embeddings/Microsoft_Excel_Worksheet77.xlsx"/></Relationships>
</file>

<file path=ppt/charts/_rels/chart78.xml.rels><?xml version="1.0" encoding="UTF-8" standalone="yes"?>
<Relationships xmlns="http://schemas.openxmlformats.org/package/2006/relationships"><Relationship Id="rId3" Type="http://schemas.openxmlformats.org/officeDocument/2006/relationships/themeOverride" Target="../theme/themeOverride53.xml"/><Relationship Id="rId2" Type="http://schemas.microsoft.com/office/2011/relationships/chartColorStyle" Target="colors78.xml"/><Relationship Id="rId1" Type="http://schemas.microsoft.com/office/2011/relationships/chartStyle" Target="style78.xml"/><Relationship Id="rId4" Type="http://schemas.openxmlformats.org/officeDocument/2006/relationships/package" Target="../embeddings/Microsoft_Excel_Worksheet78.xlsx"/></Relationships>
</file>

<file path=ppt/charts/_rels/chart79.xml.rels><?xml version="1.0" encoding="UTF-8" standalone="yes"?>
<Relationships xmlns="http://schemas.openxmlformats.org/package/2006/relationships"><Relationship Id="rId3" Type="http://schemas.openxmlformats.org/officeDocument/2006/relationships/themeOverride" Target="../theme/themeOverride54.xml"/><Relationship Id="rId2" Type="http://schemas.microsoft.com/office/2011/relationships/chartColorStyle" Target="colors79.xml"/><Relationship Id="rId1" Type="http://schemas.microsoft.com/office/2011/relationships/chartStyle" Target="style79.xml"/><Relationship Id="rId4" Type="http://schemas.openxmlformats.org/officeDocument/2006/relationships/package" Target="../embeddings/Microsoft_Excel_Worksheet79.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80.xml.rels><?xml version="1.0" encoding="UTF-8" standalone="yes"?>
<Relationships xmlns="http://schemas.openxmlformats.org/package/2006/relationships"><Relationship Id="rId3" Type="http://schemas.openxmlformats.org/officeDocument/2006/relationships/themeOverride" Target="../theme/themeOverride55.xml"/><Relationship Id="rId2" Type="http://schemas.microsoft.com/office/2011/relationships/chartColorStyle" Target="colors80.xml"/><Relationship Id="rId1" Type="http://schemas.microsoft.com/office/2011/relationships/chartStyle" Target="style80.xml"/><Relationship Id="rId4" Type="http://schemas.openxmlformats.org/officeDocument/2006/relationships/package" Target="../embeddings/Microsoft_Excel_Worksheet80.xlsx"/></Relationships>
</file>

<file path=ppt/charts/_rels/chart81.xml.rels><?xml version="1.0" encoding="UTF-8" standalone="yes"?>
<Relationships xmlns="http://schemas.openxmlformats.org/package/2006/relationships"><Relationship Id="rId3" Type="http://schemas.openxmlformats.org/officeDocument/2006/relationships/themeOverride" Target="../theme/themeOverride56.xml"/><Relationship Id="rId2" Type="http://schemas.microsoft.com/office/2011/relationships/chartColorStyle" Target="colors81.xml"/><Relationship Id="rId1" Type="http://schemas.microsoft.com/office/2011/relationships/chartStyle" Target="style81.xml"/><Relationship Id="rId4" Type="http://schemas.openxmlformats.org/officeDocument/2006/relationships/package" Target="../embeddings/Microsoft_Excel_Worksheet81.xlsx"/></Relationships>
</file>

<file path=ppt/charts/_rels/chart82.xml.rels><?xml version="1.0" encoding="UTF-8" standalone="yes"?>
<Relationships xmlns="http://schemas.openxmlformats.org/package/2006/relationships"><Relationship Id="rId3" Type="http://schemas.openxmlformats.org/officeDocument/2006/relationships/themeOverride" Target="../theme/themeOverride57.xml"/><Relationship Id="rId2" Type="http://schemas.microsoft.com/office/2011/relationships/chartColorStyle" Target="colors82.xml"/><Relationship Id="rId1" Type="http://schemas.microsoft.com/office/2011/relationships/chartStyle" Target="style82.xml"/><Relationship Id="rId4" Type="http://schemas.openxmlformats.org/officeDocument/2006/relationships/package" Target="../embeddings/Microsoft_Excel_Worksheet82.xlsx"/></Relationships>
</file>

<file path=ppt/charts/_rels/chart83.xml.rels><?xml version="1.0" encoding="UTF-8" standalone="yes"?>
<Relationships xmlns="http://schemas.openxmlformats.org/package/2006/relationships"><Relationship Id="rId3" Type="http://schemas.openxmlformats.org/officeDocument/2006/relationships/themeOverride" Target="../theme/themeOverride58.xml"/><Relationship Id="rId2" Type="http://schemas.microsoft.com/office/2011/relationships/chartColorStyle" Target="colors83.xml"/><Relationship Id="rId1" Type="http://schemas.microsoft.com/office/2011/relationships/chartStyle" Target="style83.xml"/><Relationship Id="rId4" Type="http://schemas.openxmlformats.org/officeDocument/2006/relationships/package" Target="../embeddings/Microsoft_Excel_Worksheet83.xlsx"/></Relationships>
</file>

<file path=ppt/charts/_rels/chart84.xml.rels><?xml version="1.0" encoding="UTF-8" standalone="yes"?>
<Relationships xmlns="http://schemas.openxmlformats.org/package/2006/relationships"><Relationship Id="rId3" Type="http://schemas.openxmlformats.org/officeDocument/2006/relationships/themeOverride" Target="../theme/themeOverride59.xml"/><Relationship Id="rId2" Type="http://schemas.microsoft.com/office/2011/relationships/chartColorStyle" Target="colors84.xml"/><Relationship Id="rId1" Type="http://schemas.microsoft.com/office/2011/relationships/chartStyle" Target="style84.xml"/><Relationship Id="rId4" Type="http://schemas.openxmlformats.org/officeDocument/2006/relationships/package" Target="../embeddings/Microsoft_Excel_Worksheet84.xlsx"/></Relationships>
</file>

<file path=ppt/charts/_rels/chart85.xml.rels><?xml version="1.0" encoding="UTF-8" standalone="yes"?>
<Relationships xmlns="http://schemas.openxmlformats.org/package/2006/relationships"><Relationship Id="rId3" Type="http://schemas.openxmlformats.org/officeDocument/2006/relationships/themeOverride" Target="../theme/themeOverride60.xml"/><Relationship Id="rId2" Type="http://schemas.microsoft.com/office/2011/relationships/chartColorStyle" Target="colors85.xml"/><Relationship Id="rId1" Type="http://schemas.microsoft.com/office/2011/relationships/chartStyle" Target="style85.xml"/><Relationship Id="rId4" Type="http://schemas.openxmlformats.org/officeDocument/2006/relationships/package" Target="../embeddings/Microsoft_Excel_Worksheet85.xlsx"/></Relationships>
</file>

<file path=ppt/charts/_rels/chart86.xml.rels><?xml version="1.0" encoding="UTF-8" standalone="yes"?>
<Relationships xmlns="http://schemas.openxmlformats.org/package/2006/relationships"><Relationship Id="rId3" Type="http://schemas.openxmlformats.org/officeDocument/2006/relationships/themeOverride" Target="../theme/themeOverride61.xml"/><Relationship Id="rId2" Type="http://schemas.microsoft.com/office/2011/relationships/chartColorStyle" Target="colors86.xml"/><Relationship Id="rId1" Type="http://schemas.microsoft.com/office/2011/relationships/chartStyle" Target="style86.xml"/><Relationship Id="rId4" Type="http://schemas.openxmlformats.org/officeDocument/2006/relationships/package" Target="../embeddings/Microsoft_Excel_Worksheet86.xlsx"/></Relationships>
</file>

<file path=ppt/charts/_rels/chart87.xml.rels><?xml version="1.0" encoding="UTF-8" standalone="yes"?>
<Relationships xmlns="http://schemas.openxmlformats.org/package/2006/relationships"><Relationship Id="rId3" Type="http://schemas.openxmlformats.org/officeDocument/2006/relationships/themeOverride" Target="../theme/themeOverride62.xml"/><Relationship Id="rId2" Type="http://schemas.microsoft.com/office/2011/relationships/chartColorStyle" Target="colors87.xml"/><Relationship Id="rId1" Type="http://schemas.microsoft.com/office/2011/relationships/chartStyle" Target="style87.xml"/><Relationship Id="rId4" Type="http://schemas.openxmlformats.org/officeDocument/2006/relationships/package" Target="../embeddings/Microsoft_Excel_Worksheet87.xlsx"/></Relationships>
</file>

<file path=ppt/charts/_rels/chart88.xml.rels><?xml version="1.0" encoding="UTF-8" standalone="yes"?>
<Relationships xmlns="http://schemas.openxmlformats.org/package/2006/relationships"><Relationship Id="rId3" Type="http://schemas.openxmlformats.org/officeDocument/2006/relationships/themeOverride" Target="../theme/themeOverride63.xml"/><Relationship Id="rId2" Type="http://schemas.microsoft.com/office/2011/relationships/chartColorStyle" Target="colors88.xml"/><Relationship Id="rId1" Type="http://schemas.microsoft.com/office/2011/relationships/chartStyle" Target="style88.xml"/><Relationship Id="rId4" Type="http://schemas.openxmlformats.org/officeDocument/2006/relationships/package" Target="../embeddings/Microsoft_Excel_Worksheet88.xlsx"/></Relationships>
</file>

<file path=ppt/charts/_rels/chart89.xml.rels><?xml version="1.0" encoding="UTF-8" standalone="yes"?>
<Relationships xmlns="http://schemas.openxmlformats.org/package/2006/relationships"><Relationship Id="rId3" Type="http://schemas.openxmlformats.org/officeDocument/2006/relationships/themeOverride" Target="../theme/themeOverride64.xml"/><Relationship Id="rId2" Type="http://schemas.microsoft.com/office/2011/relationships/chartColorStyle" Target="colors89.xml"/><Relationship Id="rId1" Type="http://schemas.microsoft.com/office/2011/relationships/chartStyle" Target="style89.xml"/><Relationship Id="rId4" Type="http://schemas.openxmlformats.org/officeDocument/2006/relationships/package" Target="../embeddings/Microsoft_Excel_Worksheet89.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90.xml.rels><?xml version="1.0" encoding="UTF-8" standalone="yes"?>
<Relationships xmlns="http://schemas.openxmlformats.org/package/2006/relationships"><Relationship Id="rId3" Type="http://schemas.openxmlformats.org/officeDocument/2006/relationships/themeOverride" Target="../theme/themeOverride65.xml"/><Relationship Id="rId2" Type="http://schemas.microsoft.com/office/2011/relationships/chartColorStyle" Target="colors90.xml"/><Relationship Id="rId1" Type="http://schemas.microsoft.com/office/2011/relationships/chartStyle" Target="style90.xml"/><Relationship Id="rId4" Type="http://schemas.openxmlformats.org/officeDocument/2006/relationships/package" Target="../embeddings/Microsoft_Excel_Worksheet90.xlsx"/></Relationships>
</file>

<file path=ppt/charts/_rels/chart91.xml.rels><?xml version="1.0" encoding="UTF-8" standalone="yes"?>
<Relationships xmlns="http://schemas.openxmlformats.org/package/2006/relationships"><Relationship Id="rId3" Type="http://schemas.openxmlformats.org/officeDocument/2006/relationships/themeOverride" Target="../theme/themeOverride66.xml"/><Relationship Id="rId2" Type="http://schemas.microsoft.com/office/2011/relationships/chartColorStyle" Target="colors91.xml"/><Relationship Id="rId1" Type="http://schemas.microsoft.com/office/2011/relationships/chartStyle" Target="style91.xml"/><Relationship Id="rId4" Type="http://schemas.openxmlformats.org/officeDocument/2006/relationships/package" Target="../embeddings/Microsoft_Excel_Worksheet91.xlsx"/></Relationships>
</file>

<file path=ppt/charts/_rels/chart92.xml.rels><?xml version="1.0" encoding="UTF-8" standalone="yes"?>
<Relationships xmlns="http://schemas.openxmlformats.org/package/2006/relationships"><Relationship Id="rId3" Type="http://schemas.openxmlformats.org/officeDocument/2006/relationships/themeOverride" Target="../theme/themeOverride67.xml"/><Relationship Id="rId2" Type="http://schemas.microsoft.com/office/2011/relationships/chartColorStyle" Target="colors92.xml"/><Relationship Id="rId1" Type="http://schemas.microsoft.com/office/2011/relationships/chartStyle" Target="style92.xml"/><Relationship Id="rId4" Type="http://schemas.openxmlformats.org/officeDocument/2006/relationships/package" Target="../embeddings/Microsoft_Excel_Worksheet92.xlsx"/></Relationships>
</file>

<file path=ppt/charts/_rels/chart93.xml.rels><?xml version="1.0" encoding="UTF-8" standalone="yes"?>
<Relationships xmlns="http://schemas.openxmlformats.org/package/2006/relationships"><Relationship Id="rId3" Type="http://schemas.openxmlformats.org/officeDocument/2006/relationships/themeOverride" Target="../theme/themeOverride68.xml"/><Relationship Id="rId2" Type="http://schemas.microsoft.com/office/2011/relationships/chartColorStyle" Target="colors93.xml"/><Relationship Id="rId1" Type="http://schemas.microsoft.com/office/2011/relationships/chartStyle" Target="style93.xml"/><Relationship Id="rId4" Type="http://schemas.openxmlformats.org/officeDocument/2006/relationships/package" Target="../embeddings/Microsoft_Excel_Worksheet93.xlsx"/></Relationships>
</file>

<file path=ppt/charts/_rels/chart94.xml.rels><?xml version="1.0" encoding="UTF-8" standalone="yes"?>
<Relationships xmlns="http://schemas.openxmlformats.org/package/2006/relationships"><Relationship Id="rId3" Type="http://schemas.openxmlformats.org/officeDocument/2006/relationships/themeOverride" Target="../theme/themeOverride69.xml"/><Relationship Id="rId2" Type="http://schemas.microsoft.com/office/2011/relationships/chartColorStyle" Target="colors94.xml"/><Relationship Id="rId1" Type="http://schemas.microsoft.com/office/2011/relationships/chartStyle" Target="style94.xml"/><Relationship Id="rId4" Type="http://schemas.openxmlformats.org/officeDocument/2006/relationships/package" Target="../embeddings/Microsoft_Excel_Worksheet94.xlsx"/></Relationships>
</file>

<file path=ppt/charts/_rels/chart95.xml.rels><?xml version="1.0" encoding="UTF-8" standalone="yes"?>
<Relationships xmlns="http://schemas.openxmlformats.org/package/2006/relationships"><Relationship Id="rId3" Type="http://schemas.openxmlformats.org/officeDocument/2006/relationships/themeOverride" Target="../theme/themeOverride70.xml"/><Relationship Id="rId2" Type="http://schemas.microsoft.com/office/2011/relationships/chartColorStyle" Target="colors95.xml"/><Relationship Id="rId1" Type="http://schemas.microsoft.com/office/2011/relationships/chartStyle" Target="style95.xml"/><Relationship Id="rId4" Type="http://schemas.openxmlformats.org/officeDocument/2006/relationships/package" Target="../embeddings/Microsoft_Excel_Worksheet95.xlsx"/></Relationships>
</file>

<file path=ppt/charts/_rels/chart96.xml.rels><?xml version="1.0" encoding="UTF-8" standalone="yes"?>
<Relationships xmlns="http://schemas.openxmlformats.org/package/2006/relationships"><Relationship Id="rId3" Type="http://schemas.openxmlformats.org/officeDocument/2006/relationships/themeOverride" Target="../theme/themeOverride71.xml"/><Relationship Id="rId2" Type="http://schemas.microsoft.com/office/2011/relationships/chartColorStyle" Target="colors96.xml"/><Relationship Id="rId1" Type="http://schemas.microsoft.com/office/2011/relationships/chartStyle" Target="style96.xml"/><Relationship Id="rId4" Type="http://schemas.openxmlformats.org/officeDocument/2006/relationships/package" Target="../embeddings/Microsoft_Excel_Worksheet96.xlsx"/></Relationships>
</file>

<file path=ppt/charts/_rels/chart97.xml.rels><?xml version="1.0" encoding="UTF-8" standalone="yes"?>
<Relationships xmlns="http://schemas.openxmlformats.org/package/2006/relationships"><Relationship Id="rId3" Type="http://schemas.openxmlformats.org/officeDocument/2006/relationships/themeOverride" Target="../theme/themeOverride72.xml"/><Relationship Id="rId2" Type="http://schemas.microsoft.com/office/2011/relationships/chartColorStyle" Target="colors97.xml"/><Relationship Id="rId1" Type="http://schemas.microsoft.com/office/2011/relationships/chartStyle" Target="style97.xml"/><Relationship Id="rId4" Type="http://schemas.openxmlformats.org/officeDocument/2006/relationships/package" Target="../embeddings/Microsoft_Excel_Worksheet97.xlsx"/></Relationships>
</file>

<file path=ppt/charts/_rels/chart98.xml.rels><?xml version="1.0" encoding="UTF-8" standalone="yes"?>
<Relationships xmlns="http://schemas.openxmlformats.org/package/2006/relationships"><Relationship Id="rId3" Type="http://schemas.openxmlformats.org/officeDocument/2006/relationships/themeOverride" Target="../theme/themeOverride73.xml"/><Relationship Id="rId2" Type="http://schemas.microsoft.com/office/2011/relationships/chartColorStyle" Target="colors98.xml"/><Relationship Id="rId1" Type="http://schemas.microsoft.com/office/2011/relationships/chartStyle" Target="style98.xml"/><Relationship Id="rId4" Type="http://schemas.openxmlformats.org/officeDocument/2006/relationships/package" Target="../embeddings/Microsoft_Excel_Worksheet98.xlsx"/></Relationships>
</file>

<file path=ppt/charts/_rels/chart99.xml.rels><?xml version="1.0" encoding="UTF-8" standalone="yes"?>
<Relationships xmlns="http://schemas.openxmlformats.org/package/2006/relationships"><Relationship Id="rId3" Type="http://schemas.openxmlformats.org/officeDocument/2006/relationships/themeOverride" Target="../theme/themeOverride74.xml"/><Relationship Id="rId2" Type="http://schemas.microsoft.com/office/2011/relationships/chartColorStyle" Target="colors99.xml"/><Relationship Id="rId1" Type="http://schemas.microsoft.com/office/2011/relationships/chartStyle" Target="style99.xml"/><Relationship Id="rId4" Type="http://schemas.openxmlformats.org/officeDocument/2006/relationships/package" Target="../embeddings/Microsoft_Excel_Worksheet9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65</c:v>
                </c:pt>
                <c:pt idx="1">
                  <c:v>97</c:v>
                </c:pt>
                <c:pt idx="2">
                  <c:v>57</c:v>
                </c:pt>
              </c:numCache>
            </c:numRef>
          </c:val>
        </c:ser>
        <c:ser>
          <c:idx val="1"/>
          <c:order val="1"/>
          <c:tx>
            <c:strRef>
              <c:f>Sheet1!$C$1</c:f>
              <c:strCache>
                <c:ptCount val="1"/>
                <c:pt idx="0">
                  <c:v>Unimproved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35</c:v>
                </c:pt>
                <c:pt idx="1">
                  <c:v>3</c:v>
                </c:pt>
                <c:pt idx="2">
                  <c:v>43</c:v>
                </c:pt>
              </c:numCache>
            </c:numRef>
          </c:val>
        </c:ser>
        <c:dLbls>
          <c:dLblPos val="ctr"/>
          <c:showLegendKey val="0"/>
          <c:showVal val="1"/>
          <c:showCatName val="0"/>
          <c:showSerName val="0"/>
          <c:showPercent val="0"/>
          <c:showBubbleSize val="0"/>
        </c:dLbls>
        <c:gapWidth val="100"/>
        <c:overlap val="100"/>
        <c:axId val="444304048"/>
        <c:axId val="444302480"/>
      </c:barChart>
      <c:catAx>
        <c:axId val="444304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02480"/>
        <c:crosses val="autoZero"/>
        <c:auto val="1"/>
        <c:lblAlgn val="ctr"/>
        <c:lblOffset val="100"/>
        <c:noMultiLvlLbl val="0"/>
      </c:catAx>
      <c:valAx>
        <c:axId val="444302480"/>
        <c:scaling>
          <c:orientation val="minMax"/>
        </c:scaling>
        <c:delete val="1"/>
        <c:axPos val="l"/>
        <c:numFmt formatCode="0%" sourceLinked="1"/>
        <c:majorTickMark val="none"/>
        <c:minorTickMark val="none"/>
        <c:tickLblPos val="nextTo"/>
        <c:crossAx val="4443040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Worked in past 7 days</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33</c:v>
                </c:pt>
                <c:pt idx="1">
                  <c:v>88</c:v>
                </c:pt>
              </c:numCache>
            </c:numRef>
          </c:val>
        </c:ser>
        <c:ser>
          <c:idx val="1"/>
          <c:order val="1"/>
          <c:tx>
            <c:strRef>
              <c:f>Sheet1!$C$1</c:f>
              <c:strCache>
                <c:ptCount val="1"/>
                <c:pt idx="0">
                  <c:v>Didn’t work in past 7 days but worked sometime in past 12 months</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17</c:v>
                </c:pt>
                <c:pt idx="1">
                  <c:v>4</c:v>
                </c:pt>
              </c:numCache>
            </c:numRef>
          </c:val>
        </c:ser>
        <c:ser>
          <c:idx val="2"/>
          <c:order val="2"/>
          <c:tx>
            <c:strRef>
              <c:f>Sheet1!$D$1</c:f>
              <c:strCache>
                <c:ptCount val="1"/>
                <c:pt idx="0">
                  <c:v>Not employed in past 12 months</c:v>
                </c:pt>
              </c:strCache>
            </c:strRef>
          </c:tx>
          <c:spPr>
            <a:solidFill>
              <a:srgbClr val="AC1F2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50</c:v>
                </c:pt>
                <c:pt idx="1">
                  <c:v>8</c:v>
                </c:pt>
              </c:numCache>
            </c:numRef>
          </c:val>
        </c:ser>
        <c:dLbls>
          <c:dLblPos val="ctr"/>
          <c:showLegendKey val="0"/>
          <c:showVal val="1"/>
          <c:showCatName val="0"/>
          <c:showSerName val="0"/>
          <c:showPercent val="0"/>
          <c:showBubbleSize val="0"/>
        </c:dLbls>
        <c:gapWidth val="100"/>
        <c:overlap val="100"/>
        <c:axId val="533298680"/>
        <c:axId val="448651552"/>
      </c:barChart>
      <c:catAx>
        <c:axId val="533298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651552"/>
        <c:crosses val="autoZero"/>
        <c:auto val="1"/>
        <c:lblAlgn val="ctr"/>
        <c:lblOffset val="100"/>
        <c:noMultiLvlLbl val="0"/>
      </c:catAx>
      <c:valAx>
        <c:axId val="448651552"/>
        <c:scaling>
          <c:orientation val="minMax"/>
        </c:scaling>
        <c:delete val="1"/>
        <c:axPos val="l"/>
        <c:numFmt formatCode="0%" sourceLinked="1"/>
        <c:majorTickMark val="none"/>
        <c:minorTickMark val="none"/>
        <c:tickLblPos val="nextTo"/>
        <c:crossAx val="5332986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720279387607111"/>
          <c:y val="0"/>
          <c:w val="0.60472742833852011"/>
          <c:h val="1"/>
        </c:manualLayout>
      </c:layout>
      <c:barChart>
        <c:barDir val="bar"/>
        <c:grouping val="clustered"/>
        <c:varyColors val="0"/>
        <c:ser>
          <c:idx val="0"/>
          <c:order val="0"/>
          <c:tx>
            <c:strRef>
              <c:f>Sheet1!$B$1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HIV cannot be transmitted by mosquito bites</c:v>
                </c:pt>
                <c:pt idx="2">
                  <c:v>A healthy-looking person can have HIV</c:v>
                </c:pt>
                <c:pt idx="3">
                  <c:v>A person cannot contract HIV by sharing food with a person who has HIV</c:v>
                </c:pt>
                <c:pt idx="4">
                  <c:v>HIV cannot be transmitted by supernatural means</c:v>
                </c:pt>
              </c:strCache>
            </c:strRef>
          </c:cat>
          <c:val>
            <c:numRef>
              <c:f>Sheet1!$B$2:$B$6</c:f>
              <c:numCache>
                <c:formatCode>General</c:formatCode>
                <c:ptCount val="5"/>
                <c:pt idx="0">
                  <c:v>38</c:v>
                </c:pt>
                <c:pt idx="1">
                  <c:v>64</c:v>
                </c:pt>
                <c:pt idx="2">
                  <c:v>76</c:v>
                </c:pt>
                <c:pt idx="3">
                  <c:v>87</c:v>
                </c:pt>
                <c:pt idx="4">
                  <c:v>86</c:v>
                </c:pt>
              </c:numCache>
            </c:numRef>
          </c:val>
        </c:ser>
        <c:ser>
          <c:idx val="1"/>
          <c:order val="1"/>
          <c:tx>
            <c:strRef>
              <c:f>Sheet1!$C$1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HIV cannot be transmitted by mosquito bites</c:v>
                </c:pt>
                <c:pt idx="2">
                  <c:v>A healthy-looking person can have HIV</c:v>
                </c:pt>
                <c:pt idx="3">
                  <c:v>A person cannot contract HIV by sharing food with a person who has HIV</c:v>
                </c:pt>
                <c:pt idx="4">
                  <c:v>HIV cannot be transmitted by supernatural means</c:v>
                </c:pt>
              </c:strCache>
            </c:strRef>
          </c:cat>
          <c:val>
            <c:numRef>
              <c:f>Sheet1!$C$2:$C$6</c:f>
              <c:numCache>
                <c:formatCode>General</c:formatCode>
                <c:ptCount val="5"/>
                <c:pt idx="0">
                  <c:v>20</c:v>
                </c:pt>
                <c:pt idx="1">
                  <c:v>49</c:v>
                </c:pt>
                <c:pt idx="2">
                  <c:v>60</c:v>
                </c:pt>
                <c:pt idx="3">
                  <c:v>73</c:v>
                </c:pt>
                <c:pt idx="4">
                  <c:v>74</c:v>
                </c:pt>
              </c:numCache>
            </c:numRef>
          </c:val>
        </c:ser>
        <c:dLbls>
          <c:showLegendKey val="0"/>
          <c:showVal val="0"/>
          <c:showCatName val="0"/>
          <c:showSerName val="0"/>
          <c:showPercent val="0"/>
          <c:showBubbleSize val="0"/>
        </c:dLbls>
        <c:gapWidth val="200"/>
        <c:axId val="544822072"/>
        <c:axId val="544822464"/>
      </c:barChart>
      <c:catAx>
        <c:axId val="5448220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2464"/>
        <c:crosses val="autoZero"/>
        <c:auto val="1"/>
        <c:lblAlgn val="ctr"/>
        <c:lblOffset val="100"/>
        <c:noMultiLvlLbl val="0"/>
      </c:catAx>
      <c:valAx>
        <c:axId val="544822464"/>
        <c:scaling>
          <c:orientation val="minMax"/>
          <c:max val="100"/>
        </c:scaling>
        <c:delete val="1"/>
        <c:axPos val="b"/>
        <c:numFmt formatCode="General" sourceLinked="1"/>
        <c:majorTickMark val="none"/>
        <c:minorTickMark val="none"/>
        <c:tickLblPos val="nextTo"/>
        <c:crossAx val="54482207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720278840800401"/>
          <c:y val="0"/>
          <c:w val="0.65472743380658727"/>
          <c:h val="1"/>
        </c:manualLayout>
      </c:layout>
      <c:barChart>
        <c:barDir val="bar"/>
        <c:grouping val="clustered"/>
        <c:varyColors val="0"/>
        <c:ser>
          <c:idx val="0"/>
          <c:order val="0"/>
          <c:tx>
            <c:strRef>
              <c:f>Sheet1!$B$1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transmission can be reduced by mother taking special drugs</c:v>
                </c:pt>
                <c:pt idx="1">
                  <c:v>HIV can be transmitted during pregnancy, delivery, and by breastfeeding</c:v>
                </c:pt>
              </c:strCache>
            </c:strRef>
          </c:cat>
          <c:val>
            <c:numRef>
              <c:f>Sheet1!$B$2:$B$3</c:f>
              <c:numCache>
                <c:formatCode>General</c:formatCode>
                <c:ptCount val="2"/>
                <c:pt idx="0">
                  <c:v>61</c:v>
                </c:pt>
                <c:pt idx="1">
                  <c:v>55</c:v>
                </c:pt>
              </c:numCache>
            </c:numRef>
          </c:val>
        </c:ser>
        <c:ser>
          <c:idx val="1"/>
          <c:order val="1"/>
          <c:tx>
            <c:strRef>
              <c:f>Sheet1!$C$1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transmission can be reduced by mother taking special drugs</c:v>
                </c:pt>
                <c:pt idx="1">
                  <c:v>HIV can be transmitted during pregnancy, delivery, and by breastfeeding</c:v>
                </c:pt>
              </c:strCache>
            </c:strRef>
          </c:cat>
          <c:val>
            <c:numRef>
              <c:f>Sheet1!$C$2:$C$3</c:f>
              <c:numCache>
                <c:formatCode>General</c:formatCode>
                <c:ptCount val="2"/>
                <c:pt idx="0">
                  <c:v>51</c:v>
                </c:pt>
                <c:pt idx="1">
                  <c:v>57</c:v>
                </c:pt>
              </c:numCache>
            </c:numRef>
          </c:val>
        </c:ser>
        <c:dLbls>
          <c:showLegendKey val="0"/>
          <c:showVal val="0"/>
          <c:showCatName val="0"/>
          <c:showSerName val="0"/>
          <c:showPercent val="0"/>
          <c:showBubbleSize val="0"/>
        </c:dLbls>
        <c:gapWidth val="100"/>
        <c:axId val="544823248"/>
        <c:axId val="544823640"/>
      </c:barChart>
      <c:catAx>
        <c:axId val="5448232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3640"/>
        <c:crosses val="autoZero"/>
        <c:auto val="1"/>
        <c:lblAlgn val="ctr"/>
        <c:lblOffset val="100"/>
        <c:noMultiLvlLbl val="0"/>
      </c:catAx>
      <c:valAx>
        <c:axId val="544823640"/>
        <c:scaling>
          <c:orientation val="minMax"/>
          <c:max val="100"/>
        </c:scaling>
        <c:delete val="1"/>
        <c:axPos val="b"/>
        <c:numFmt formatCode="General" sourceLinked="1"/>
        <c:majorTickMark val="none"/>
        <c:minorTickMark val="none"/>
        <c:tickLblPos val="nextTo"/>
        <c:crossAx val="544823248"/>
        <c:crosses val="autoZero"/>
        <c:crossBetween val="between"/>
      </c:valAx>
      <c:spPr>
        <a:noFill/>
        <a:ln>
          <a:noFill/>
        </a:ln>
        <a:effectLst/>
      </c:spPr>
    </c:plotArea>
    <c:legend>
      <c:legendPos val="r"/>
      <c:layout>
        <c:manualLayout>
          <c:xMode val="edge"/>
          <c:yMode val="edge"/>
          <c:x val="0.86795470996880042"/>
          <c:y val="0.32888706928562589"/>
          <c:w val="0.11676751058262365"/>
          <c:h val="0.1342452084662331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248056785658002"/>
          <c:y val="0"/>
          <c:w val="0.63944965435801115"/>
          <c:h val="1"/>
        </c:manualLayout>
      </c:layout>
      <c:barChart>
        <c:barDir val="bar"/>
        <c:grouping val="clustered"/>
        <c:varyColors val="0"/>
        <c:ser>
          <c:idx val="0"/>
          <c:order val="0"/>
          <c:tx>
            <c:strRef>
              <c:f>Sheet1!$B$1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Discriminatory attitudes toward people living with HIV</c:v>
                </c:pt>
                <c:pt idx="1">
                  <c:v>Would not buy fresh vegetables from shopkeeper who has HIV</c:v>
                </c:pt>
                <c:pt idx="2">
                  <c:v>Don't think that children living with HIV should be able to attend school with HIV negative children</c:v>
                </c:pt>
              </c:strCache>
            </c:strRef>
          </c:cat>
          <c:val>
            <c:numRef>
              <c:f>Sheet1!$B$2:$B$4</c:f>
              <c:numCache>
                <c:formatCode>General</c:formatCode>
                <c:ptCount val="3"/>
                <c:pt idx="0">
                  <c:v>53</c:v>
                </c:pt>
                <c:pt idx="1">
                  <c:v>47</c:v>
                </c:pt>
                <c:pt idx="2">
                  <c:v>35</c:v>
                </c:pt>
              </c:numCache>
            </c:numRef>
          </c:val>
        </c:ser>
        <c:ser>
          <c:idx val="1"/>
          <c:order val="1"/>
          <c:tx>
            <c:strRef>
              <c:f>Sheet1!$C$1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Discriminatory attitudes toward people living with HIV</c:v>
                </c:pt>
                <c:pt idx="1">
                  <c:v>Would not buy fresh vegetables from shopkeeper who has HIV</c:v>
                </c:pt>
                <c:pt idx="2">
                  <c:v>Don't think that children living with HIV should be able to attend school with HIV negative children</c:v>
                </c:pt>
              </c:strCache>
            </c:strRef>
          </c:cat>
          <c:val>
            <c:numRef>
              <c:f>Sheet1!$C$2:$C$4</c:f>
              <c:numCache>
                <c:formatCode>General</c:formatCode>
                <c:ptCount val="3"/>
                <c:pt idx="0">
                  <c:v>63</c:v>
                </c:pt>
                <c:pt idx="1">
                  <c:v>55</c:v>
                </c:pt>
                <c:pt idx="2">
                  <c:v>48</c:v>
                </c:pt>
              </c:numCache>
            </c:numRef>
          </c:val>
        </c:ser>
        <c:dLbls>
          <c:showLegendKey val="0"/>
          <c:showVal val="0"/>
          <c:showCatName val="0"/>
          <c:showSerName val="0"/>
          <c:showPercent val="0"/>
          <c:showBubbleSize val="0"/>
        </c:dLbls>
        <c:gapWidth val="200"/>
        <c:axId val="544825600"/>
        <c:axId val="544825992"/>
      </c:barChart>
      <c:catAx>
        <c:axId val="54482560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5992"/>
        <c:crosses val="autoZero"/>
        <c:auto val="1"/>
        <c:lblAlgn val="ctr"/>
        <c:lblOffset val="100"/>
        <c:noMultiLvlLbl val="0"/>
      </c:catAx>
      <c:valAx>
        <c:axId val="544825992"/>
        <c:scaling>
          <c:orientation val="minMax"/>
          <c:max val="100"/>
        </c:scaling>
        <c:delete val="1"/>
        <c:axPos val="b"/>
        <c:numFmt formatCode="General" sourceLinked="1"/>
        <c:majorTickMark val="none"/>
        <c:minorTickMark val="none"/>
        <c:tickLblPos val="nextTo"/>
        <c:crossAx val="54482560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partners in past 12 months</c:v>
                </c:pt>
                <c:pt idx="2">
                  <c:v>Reported using a condom at last sexual intercourse</c:v>
                </c:pt>
                <c:pt idx="4">
                  <c:v>Mean number of lifetime sexual partners</c:v>
                </c:pt>
              </c:strCache>
            </c:strRef>
          </c:cat>
          <c:val>
            <c:numRef>
              <c:f>Sheet1!$B$2:$B$6</c:f>
              <c:numCache>
                <c:formatCode>General</c:formatCode>
                <c:ptCount val="5"/>
                <c:pt idx="0">
                  <c:v>1</c:v>
                </c:pt>
                <c:pt idx="2">
                  <c:v>20</c:v>
                </c:pt>
                <c:pt idx="4" formatCode="0.0">
                  <c:v>1.6</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partners in past 12 months</c:v>
                </c:pt>
                <c:pt idx="2">
                  <c:v>Reported using a condom at last sexual intercourse</c:v>
                </c:pt>
                <c:pt idx="4">
                  <c:v>Mean number of lifetime sexual partners</c:v>
                </c:pt>
              </c:strCache>
            </c:strRef>
          </c:cat>
          <c:val>
            <c:numRef>
              <c:f>Sheet1!$C$2:$C$6</c:f>
              <c:numCache>
                <c:formatCode>General</c:formatCode>
                <c:ptCount val="5"/>
                <c:pt idx="0">
                  <c:v>3</c:v>
                </c:pt>
                <c:pt idx="2">
                  <c:v>19</c:v>
                </c:pt>
                <c:pt idx="4" formatCode="0.0">
                  <c:v>2.9</c:v>
                </c:pt>
              </c:numCache>
            </c:numRef>
          </c:val>
        </c:ser>
        <c:dLbls>
          <c:dLblPos val="outEnd"/>
          <c:showLegendKey val="0"/>
          <c:showVal val="1"/>
          <c:showCatName val="0"/>
          <c:showSerName val="0"/>
          <c:showPercent val="0"/>
          <c:showBubbleSize val="0"/>
        </c:dLbls>
        <c:gapWidth val="100"/>
        <c:axId val="544827952"/>
        <c:axId val="544828736"/>
      </c:barChart>
      <c:catAx>
        <c:axId val="5448279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8736"/>
        <c:crosses val="autoZero"/>
        <c:auto val="1"/>
        <c:lblAlgn val="ctr"/>
        <c:lblOffset val="100"/>
        <c:noMultiLvlLbl val="0"/>
      </c:catAx>
      <c:valAx>
        <c:axId val="544828736"/>
        <c:scaling>
          <c:orientation val="minMax"/>
          <c:max val="100"/>
        </c:scaling>
        <c:delete val="1"/>
        <c:axPos val="l"/>
        <c:numFmt formatCode="General" sourceLinked="1"/>
        <c:majorTickMark val="out"/>
        <c:minorTickMark val="none"/>
        <c:tickLblPos val="nextTo"/>
        <c:crossAx val="54482795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4643288996372426E-2"/>
          <c:w val="0.96616035172886816"/>
          <c:h val="0.77067286178103189"/>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40</c:v>
                </c:pt>
                <c:pt idx="1">
                  <c:v>20</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43</c:v>
                </c:pt>
                <c:pt idx="1">
                  <c:v>19</c:v>
                </c:pt>
              </c:numCache>
            </c:numRef>
          </c:val>
        </c:ser>
        <c:dLbls>
          <c:dLblPos val="outEnd"/>
          <c:showLegendKey val="0"/>
          <c:showVal val="1"/>
          <c:showCatName val="0"/>
          <c:showSerName val="0"/>
          <c:showPercent val="0"/>
          <c:showBubbleSize val="0"/>
        </c:dLbls>
        <c:gapWidth val="200"/>
        <c:axId val="544831088"/>
        <c:axId val="544831480"/>
      </c:barChart>
      <c:catAx>
        <c:axId val="544831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31480"/>
        <c:crosses val="autoZero"/>
        <c:auto val="1"/>
        <c:lblAlgn val="ctr"/>
        <c:lblOffset val="100"/>
        <c:noMultiLvlLbl val="0"/>
      </c:catAx>
      <c:valAx>
        <c:axId val="544831480"/>
        <c:scaling>
          <c:orientation val="minMax"/>
          <c:max val="100"/>
        </c:scaling>
        <c:delete val="1"/>
        <c:axPos val="l"/>
        <c:numFmt formatCode="General" sourceLinked="1"/>
        <c:majorTickMark val="out"/>
        <c:minorTickMark val="none"/>
        <c:tickLblPos val="nextTo"/>
        <c:crossAx val="5448310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2575574365175332"/>
          <c:w val="0.96616035172886816"/>
          <c:h val="0.72956040712565107"/>
        </c:manualLayout>
      </c:layout>
      <c:barChart>
        <c:barDir val="col"/>
        <c:grouping val="clustered"/>
        <c:varyColors val="0"/>
        <c:ser>
          <c:idx val="0"/>
          <c:order val="0"/>
          <c:tx>
            <c:strRef>
              <c:f>Sheet1!$A$2</c:f>
              <c:strCache>
                <c:ptCount val="1"/>
                <c:pt idx="0">
                  <c:v>HIV counselling, testing, and received results during ANC</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Sheet1!$B$2:$D$2</c:f>
              <c:numCache>
                <c:formatCode>General</c:formatCode>
                <c:ptCount val="3"/>
                <c:pt idx="0">
                  <c:v>19</c:v>
                </c:pt>
                <c:pt idx="1">
                  <c:v>56</c:v>
                </c:pt>
                <c:pt idx="2">
                  <c:v>14</c:v>
                </c:pt>
              </c:numCache>
            </c:numRef>
          </c:val>
        </c:ser>
        <c:dLbls>
          <c:dLblPos val="outEnd"/>
          <c:showLegendKey val="0"/>
          <c:showVal val="1"/>
          <c:showCatName val="0"/>
          <c:showSerName val="0"/>
          <c:showPercent val="0"/>
          <c:showBubbleSize val="0"/>
        </c:dLbls>
        <c:gapWidth val="100"/>
        <c:axId val="544824816"/>
        <c:axId val="544829128"/>
      </c:barChart>
      <c:catAx>
        <c:axId val="544824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9128"/>
        <c:crosses val="autoZero"/>
        <c:auto val="1"/>
        <c:lblAlgn val="ctr"/>
        <c:lblOffset val="100"/>
        <c:noMultiLvlLbl val="0"/>
      </c:catAx>
      <c:valAx>
        <c:axId val="544829128"/>
        <c:scaling>
          <c:orientation val="minMax"/>
          <c:max val="100"/>
        </c:scaling>
        <c:delete val="1"/>
        <c:axPos val="l"/>
        <c:numFmt formatCode="General" sourceLinked="1"/>
        <c:majorTickMark val="out"/>
        <c:minorTickMark val="none"/>
        <c:tickLblPos val="nextTo"/>
        <c:crossAx val="544824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2575574365175332"/>
          <c:w val="0.96616035172886816"/>
          <c:h val="0.72956040712565107"/>
        </c:manualLayout>
      </c:layout>
      <c:barChart>
        <c:barDir val="col"/>
        <c:grouping val="clustered"/>
        <c:varyColors val="0"/>
        <c:ser>
          <c:idx val="0"/>
          <c:order val="0"/>
          <c:tx>
            <c:strRef>
              <c:f>Sheet1!$A$2</c:f>
              <c:strCache>
                <c:ptCount val="1"/>
                <c:pt idx="0">
                  <c:v>HIV counselling, testing, and received results during ANC</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Sheet1!$B$2:$D$2</c:f>
              <c:numCache>
                <c:formatCode>General</c:formatCode>
                <c:ptCount val="3"/>
                <c:pt idx="0">
                  <c:v>6</c:v>
                </c:pt>
                <c:pt idx="1">
                  <c:v>22</c:v>
                </c:pt>
                <c:pt idx="2">
                  <c:v>5</c:v>
                </c:pt>
              </c:numCache>
            </c:numRef>
          </c:val>
        </c:ser>
        <c:dLbls>
          <c:dLblPos val="outEnd"/>
          <c:showLegendKey val="0"/>
          <c:showVal val="1"/>
          <c:showCatName val="0"/>
          <c:showSerName val="0"/>
          <c:showPercent val="0"/>
          <c:showBubbleSize val="0"/>
        </c:dLbls>
        <c:gapWidth val="100"/>
        <c:axId val="544829520"/>
        <c:axId val="544826776"/>
      </c:barChart>
      <c:catAx>
        <c:axId val="5448295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6776"/>
        <c:crosses val="autoZero"/>
        <c:auto val="1"/>
        <c:lblAlgn val="ctr"/>
        <c:lblOffset val="100"/>
        <c:noMultiLvlLbl val="0"/>
      </c:catAx>
      <c:valAx>
        <c:axId val="544826776"/>
        <c:scaling>
          <c:orientation val="minMax"/>
          <c:max val="100"/>
        </c:scaling>
        <c:delete val="1"/>
        <c:axPos val="l"/>
        <c:numFmt formatCode="General" sourceLinked="1"/>
        <c:majorTickMark val="out"/>
        <c:minorTickMark val="none"/>
        <c:tickLblPos val="nextTo"/>
        <c:crossAx val="544829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38A44"/>
              </a:solidFill>
              <a:ln w="19050">
                <a:noFill/>
              </a:ln>
              <a:effectLst/>
              <a:scene3d>
                <a:camera prst="orthographicFront"/>
                <a:lightRig rig="threePt" dir="t">
                  <a:rot lat="0" lon="0" rev="1200000"/>
                </a:lightRig>
              </a:scene3d>
              <a:sp3d>
                <a:bevelT w="63500" h="25400"/>
              </a:sp3d>
            </c:spPr>
          </c:dPt>
          <c:dPt>
            <c:idx val="1"/>
            <c:bubble3D val="0"/>
            <c:spPr>
              <a:solidFill>
                <a:schemeClr val="accent2"/>
              </a:solidFill>
              <a:ln w="19050">
                <a:noFill/>
              </a:ln>
              <a:effectLst/>
              <a:scene3d>
                <a:camera prst="orthographicFront"/>
                <a:lightRig rig="threePt" dir="t">
                  <a:rot lat="0" lon="0" rev="1200000"/>
                </a:lightRig>
              </a:scene3d>
              <a:sp3d>
                <a:bevelT w="63500" h="25400"/>
              </a:sp3d>
            </c:spPr>
          </c:dPt>
          <c:dPt>
            <c:idx val="2"/>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dPt>
          <c:dPt>
            <c:idx val="3"/>
            <c:bubble3D val="0"/>
            <c:spPr>
              <a:solidFill>
                <a:srgbClr val="FBDC05">
                  <a:lumMod val="75000"/>
                </a:srgb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Health worker/ professional</c:v>
                </c:pt>
                <c:pt idx="1">
                  <c:v>Traditional practitioner/ family friend</c:v>
                </c:pt>
                <c:pt idx="2">
                  <c:v>Other/don't know</c:v>
                </c:pt>
                <c:pt idx="3">
                  <c:v>Not circumcised</c:v>
                </c:pt>
              </c:strCache>
            </c:strRef>
          </c:cat>
          <c:val>
            <c:numRef>
              <c:f>Sheet1!$B$2:$B$5</c:f>
              <c:numCache>
                <c:formatCode>General</c:formatCode>
                <c:ptCount val="4"/>
                <c:pt idx="0">
                  <c:v>17</c:v>
                </c:pt>
                <c:pt idx="1">
                  <c:v>71</c:v>
                </c:pt>
                <c:pt idx="2">
                  <c:v>3</c:v>
                </c:pt>
                <c:pt idx="3">
                  <c:v>9</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24</c:v>
                </c:pt>
                <c:pt idx="1">
                  <c:v>42</c:v>
                </c:pt>
                <c:pt idx="2">
                  <c:v>19</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39</c:v>
                </c:pt>
                <c:pt idx="1">
                  <c:v>48</c:v>
                </c:pt>
                <c:pt idx="2">
                  <c:v>37</c:v>
                </c:pt>
              </c:numCache>
            </c:numRef>
          </c:val>
        </c:ser>
        <c:dLbls>
          <c:dLblPos val="outEnd"/>
          <c:showLegendKey val="0"/>
          <c:showVal val="1"/>
          <c:showCatName val="0"/>
          <c:showSerName val="0"/>
          <c:showPercent val="0"/>
          <c:showBubbleSize val="0"/>
        </c:dLbls>
        <c:gapWidth val="200"/>
        <c:axId val="543231144"/>
        <c:axId val="552070208"/>
      </c:barChart>
      <c:catAx>
        <c:axId val="543231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0208"/>
        <c:crosses val="autoZero"/>
        <c:auto val="1"/>
        <c:lblAlgn val="ctr"/>
        <c:lblOffset val="100"/>
        <c:noMultiLvlLbl val="0"/>
      </c:catAx>
      <c:valAx>
        <c:axId val="552070208"/>
        <c:scaling>
          <c:orientation val="minMax"/>
          <c:max val="100"/>
        </c:scaling>
        <c:delete val="1"/>
        <c:axPos val="l"/>
        <c:numFmt formatCode="General" sourceLinked="1"/>
        <c:majorTickMark val="out"/>
        <c:minorTickMark val="none"/>
        <c:tickLblPos val="nextTo"/>
        <c:crossAx val="543231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17419390198628562"/>
          <c:w val="0.96616035172886816"/>
          <c:h val="0.72988848113442839"/>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age 15</c:v>
                </c:pt>
                <c:pt idx="1">
                  <c:v>Before age 18</c:v>
                </c:pt>
              </c:strCache>
            </c:strRef>
          </c:cat>
          <c:val>
            <c:numRef>
              <c:f>Sheet1!$B$2:$B$3</c:f>
              <c:numCache>
                <c:formatCode>General</c:formatCode>
                <c:ptCount val="2"/>
                <c:pt idx="0">
                  <c:v>9</c:v>
                </c:pt>
                <c:pt idx="1">
                  <c:v>40</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age 15</c:v>
                </c:pt>
                <c:pt idx="1">
                  <c:v>Before age 18</c:v>
                </c:pt>
              </c:strCache>
            </c:strRef>
          </c:cat>
          <c:val>
            <c:numRef>
              <c:f>Sheet1!$C$2:$C$3</c:f>
              <c:numCache>
                <c:formatCode>General</c:formatCode>
                <c:ptCount val="2"/>
                <c:pt idx="0">
                  <c:v>1</c:v>
                </c:pt>
                <c:pt idx="1">
                  <c:v>12</c:v>
                </c:pt>
              </c:numCache>
            </c:numRef>
          </c:val>
        </c:ser>
        <c:dLbls>
          <c:dLblPos val="outEnd"/>
          <c:showLegendKey val="0"/>
          <c:showVal val="1"/>
          <c:showCatName val="0"/>
          <c:showSerName val="0"/>
          <c:showPercent val="0"/>
          <c:showBubbleSize val="0"/>
        </c:dLbls>
        <c:gapWidth val="200"/>
        <c:axId val="552073344"/>
        <c:axId val="552074128"/>
      </c:barChart>
      <c:catAx>
        <c:axId val="552073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4128"/>
        <c:crosses val="autoZero"/>
        <c:auto val="1"/>
        <c:lblAlgn val="ctr"/>
        <c:lblOffset val="100"/>
        <c:noMultiLvlLbl val="0"/>
      </c:catAx>
      <c:valAx>
        <c:axId val="552074128"/>
        <c:scaling>
          <c:orientation val="minMax"/>
          <c:max val="100"/>
        </c:scaling>
        <c:delete val="1"/>
        <c:axPos val="l"/>
        <c:numFmt formatCode="General" sourceLinked="1"/>
        <c:majorTickMark val="out"/>
        <c:minorTickMark val="none"/>
        <c:tickLblPos val="nextTo"/>
        <c:crossAx val="5520733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615419947506563"/>
          <c:y val="2.6602176541717048E-2"/>
          <c:w val="0.70852624671916009"/>
          <c:h val="0.97339782345828296"/>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Clerical</c:v>
                </c:pt>
                <c:pt idx="1">
                  <c:v>Unskilled manual</c:v>
                </c:pt>
                <c:pt idx="2">
                  <c:v>Other</c:v>
                </c:pt>
                <c:pt idx="3">
                  <c:v>Professional/technical/ managerial</c:v>
                </c:pt>
                <c:pt idx="4">
                  <c:v>Skilled manual</c:v>
                </c:pt>
                <c:pt idx="5">
                  <c:v>Sales &amp; service</c:v>
                </c:pt>
                <c:pt idx="6">
                  <c:v>Agriculture</c:v>
                </c:pt>
              </c:strCache>
            </c:strRef>
          </c:cat>
          <c:val>
            <c:numRef>
              <c:f>Sheet1!$B$2:$B$8</c:f>
              <c:numCache>
                <c:formatCode>0</c:formatCode>
                <c:ptCount val="7"/>
                <c:pt idx="0">
                  <c:v>1</c:v>
                </c:pt>
                <c:pt idx="1">
                  <c:v>3</c:v>
                </c:pt>
                <c:pt idx="2">
                  <c:v>5</c:v>
                </c:pt>
                <c:pt idx="3">
                  <c:v>5</c:v>
                </c:pt>
                <c:pt idx="4">
                  <c:v>7</c:v>
                </c:pt>
                <c:pt idx="5">
                  <c:v>8</c:v>
                </c:pt>
                <c:pt idx="6">
                  <c:v>71</c:v>
                </c:pt>
              </c:numCache>
            </c:numRef>
          </c:val>
        </c:ser>
        <c:ser>
          <c:idx val="1"/>
          <c:order val="1"/>
          <c:tx>
            <c:strRef>
              <c:f>Sheet1!$C$1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Clerical</c:v>
                </c:pt>
                <c:pt idx="1">
                  <c:v>Unskilled manual</c:v>
                </c:pt>
                <c:pt idx="2">
                  <c:v>Other</c:v>
                </c:pt>
                <c:pt idx="3">
                  <c:v>Professional/technical/ managerial</c:v>
                </c:pt>
                <c:pt idx="4">
                  <c:v>Skilled manual</c:v>
                </c:pt>
                <c:pt idx="5">
                  <c:v>Sales &amp; service</c:v>
                </c:pt>
                <c:pt idx="6">
                  <c:v>Agriculture</c:v>
                </c:pt>
              </c:strCache>
            </c:strRef>
          </c:cat>
          <c:val>
            <c:numRef>
              <c:f>Sheet1!$C$2:$C$8</c:f>
              <c:numCache>
                <c:formatCode>0</c:formatCode>
                <c:ptCount val="7"/>
                <c:pt idx="0">
                  <c:v>2</c:v>
                </c:pt>
                <c:pt idx="1">
                  <c:v>3</c:v>
                </c:pt>
                <c:pt idx="2">
                  <c:v>5</c:v>
                </c:pt>
                <c:pt idx="3">
                  <c:v>5</c:v>
                </c:pt>
                <c:pt idx="4">
                  <c:v>8</c:v>
                </c:pt>
                <c:pt idx="5">
                  <c:v>37</c:v>
                </c:pt>
                <c:pt idx="6">
                  <c:v>42</c:v>
                </c:pt>
              </c:numCache>
            </c:numRef>
          </c:val>
        </c:ser>
        <c:dLbls>
          <c:dLblPos val="outEnd"/>
          <c:showLegendKey val="0"/>
          <c:showVal val="1"/>
          <c:showCatName val="0"/>
          <c:showSerName val="0"/>
          <c:showPercent val="0"/>
          <c:showBubbleSize val="0"/>
        </c:dLbls>
        <c:gapWidth val="150"/>
        <c:axId val="448652336"/>
        <c:axId val="448652728"/>
      </c:barChart>
      <c:catAx>
        <c:axId val="44865233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652728"/>
        <c:crosses val="autoZero"/>
        <c:auto val="1"/>
        <c:lblAlgn val="ctr"/>
        <c:lblOffset val="100"/>
        <c:noMultiLvlLbl val="0"/>
      </c:catAx>
      <c:valAx>
        <c:axId val="448652728"/>
        <c:scaling>
          <c:orientation val="minMax"/>
          <c:max val="100"/>
        </c:scaling>
        <c:delete val="1"/>
        <c:axPos val="b"/>
        <c:numFmt formatCode="0" sourceLinked="1"/>
        <c:majorTickMark val="out"/>
        <c:minorTickMark val="none"/>
        <c:tickLblPos val="nextTo"/>
        <c:crossAx val="44865233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3145273711594464E-3"/>
          <c:y val="0.17419390198628562"/>
          <c:w val="0.98010670377477571"/>
          <c:h val="0.72988848113442839"/>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Had sexual intercourse with a non-marital, non-cohabitating partner</c:v>
                </c:pt>
                <c:pt idx="1">
                  <c:v>Reported using a condom at last sexual intercourse with non-marital, non-cohabitating partner</c:v>
                </c:pt>
              </c:strCache>
            </c:strRef>
          </c:cat>
          <c:val>
            <c:numRef>
              <c:f>Sheet1!$B$2:$B$3</c:f>
              <c:numCache>
                <c:formatCode>General</c:formatCode>
                <c:ptCount val="2"/>
                <c:pt idx="0">
                  <c:v>7</c:v>
                </c:pt>
                <c:pt idx="1">
                  <c:v>24</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Had sexual intercourse with a non-marital, non-cohabitating partner</c:v>
                </c:pt>
                <c:pt idx="1">
                  <c:v>Reported using a condom at last sexual intercourse with non-marital, non-cohabitating partner</c:v>
                </c:pt>
              </c:strCache>
            </c:strRef>
          </c:cat>
          <c:val>
            <c:numRef>
              <c:f>Sheet1!$C$2:$C$3</c:f>
              <c:numCache>
                <c:formatCode>General</c:formatCode>
                <c:ptCount val="2"/>
                <c:pt idx="0">
                  <c:v>45</c:v>
                </c:pt>
                <c:pt idx="1">
                  <c:v>55</c:v>
                </c:pt>
              </c:numCache>
            </c:numRef>
          </c:val>
        </c:ser>
        <c:dLbls>
          <c:dLblPos val="outEnd"/>
          <c:showLegendKey val="0"/>
          <c:showVal val="1"/>
          <c:showCatName val="0"/>
          <c:showSerName val="0"/>
          <c:showPercent val="0"/>
          <c:showBubbleSize val="0"/>
        </c:dLbls>
        <c:gapWidth val="200"/>
        <c:axId val="552077656"/>
        <c:axId val="552078048"/>
      </c:barChart>
      <c:catAx>
        <c:axId val="552077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8048"/>
        <c:crosses val="autoZero"/>
        <c:auto val="1"/>
        <c:lblAlgn val="ctr"/>
        <c:lblOffset val="100"/>
        <c:noMultiLvlLbl val="0"/>
      </c:catAx>
      <c:valAx>
        <c:axId val="552078048"/>
        <c:scaling>
          <c:orientation val="minMax"/>
          <c:max val="100"/>
        </c:scaling>
        <c:delete val="1"/>
        <c:axPos val="l"/>
        <c:numFmt formatCode="General" sourceLinked="1"/>
        <c:majorTickMark val="out"/>
        <c:minorTickMark val="none"/>
        <c:tickLblPos val="nextTo"/>
        <c:crossAx val="5520776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85100436380569E-2"/>
          <c:w val="0.96616035172886816"/>
          <c:h val="0.83447497305379548"/>
        </c:manualLayout>
      </c:layout>
      <c:barChart>
        <c:barDir val="col"/>
        <c:grouping val="clustered"/>
        <c:varyColors val="0"/>
        <c:ser>
          <c:idx val="0"/>
          <c:order val="0"/>
          <c:tx>
            <c:strRef>
              <c:f>Sheet1!$B$1</c:f>
              <c:strCache>
                <c:ptCount val="1"/>
                <c:pt idx="0">
                  <c:v>Column1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27</c:v>
                </c:pt>
                <c:pt idx="1">
                  <c:v>29</c:v>
                </c:pt>
              </c:numCache>
            </c:numRef>
          </c:val>
        </c:ser>
        <c:dLbls>
          <c:dLblPos val="outEnd"/>
          <c:showLegendKey val="0"/>
          <c:showVal val="1"/>
          <c:showCatName val="0"/>
          <c:showSerName val="0"/>
          <c:showPercent val="0"/>
          <c:showBubbleSize val="0"/>
        </c:dLbls>
        <c:gapWidth val="100"/>
        <c:axId val="544827560"/>
        <c:axId val="552075696"/>
      </c:barChart>
      <c:catAx>
        <c:axId val="544827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5696"/>
        <c:crosses val="autoZero"/>
        <c:auto val="1"/>
        <c:lblAlgn val="ctr"/>
        <c:lblOffset val="100"/>
        <c:noMultiLvlLbl val="0"/>
      </c:catAx>
      <c:valAx>
        <c:axId val="552075696"/>
        <c:scaling>
          <c:orientation val="minMax"/>
          <c:max val="100"/>
        </c:scaling>
        <c:delete val="1"/>
        <c:axPos val="l"/>
        <c:numFmt formatCode="General" sourceLinked="1"/>
        <c:majorTickMark val="out"/>
        <c:minorTickMark val="none"/>
        <c:tickLblPos val="nextTo"/>
        <c:crossAx val="544827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4788318631653644E-2"/>
          <c:w val="0.96616035172886816"/>
          <c:h val="0.84367193697641962"/>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48</c:v>
                </c:pt>
                <c:pt idx="1">
                  <c:v>99</c:v>
                </c:pt>
              </c:numCache>
            </c:numRef>
          </c:val>
        </c:ser>
        <c:dLbls>
          <c:dLblPos val="outEnd"/>
          <c:showLegendKey val="0"/>
          <c:showVal val="1"/>
          <c:showCatName val="0"/>
          <c:showSerName val="0"/>
          <c:showPercent val="0"/>
          <c:showBubbleSize val="0"/>
        </c:dLbls>
        <c:gapWidth val="100"/>
        <c:axId val="552076088"/>
        <c:axId val="552074520"/>
      </c:barChart>
      <c:catAx>
        <c:axId val="552076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4520"/>
        <c:crosses val="autoZero"/>
        <c:auto val="1"/>
        <c:lblAlgn val="ctr"/>
        <c:lblOffset val="100"/>
        <c:noMultiLvlLbl val="0"/>
      </c:catAx>
      <c:valAx>
        <c:axId val="552074520"/>
        <c:scaling>
          <c:orientation val="minMax"/>
          <c:max val="100"/>
        </c:scaling>
        <c:delete val="1"/>
        <c:axPos val="l"/>
        <c:numFmt formatCode="General" sourceLinked="1"/>
        <c:majorTickMark val="out"/>
        <c:minorTickMark val="none"/>
        <c:tickLblPos val="nextTo"/>
        <c:crossAx val="552076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Cash only</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35</c:v>
                </c:pt>
                <c:pt idx="1">
                  <c:v>23</c:v>
                </c:pt>
              </c:numCache>
            </c:numRef>
          </c:val>
        </c:ser>
        <c:ser>
          <c:idx val="1"/>
          <c:order val="1"/>
          <c:tx>
            <c:strRef>
              <c:f>Sheet1!$C$1</c:f>
              <c:strCache>
                <c:ptCount val="1"/>
                <c:pt idx="0">
                  <c:v>Cash and in-kind</c:v>
                </c:pt>
              </c:strCache>
            </c:strRef>
          </c:tx>
          <c:spPr>
            <a:solidFill>
              <a:srgbClr val="AC1F2D">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7</c:v>
                </c:pt>
                <c:pt idx="1">
                  <c:v>10</c:v>
                </c:pt>
              </c:numCache>
            </c:numRef>
          </c:val>
        </c:ser>
        <c:ser>
          <c:idx val="2"/>
          <c:order val="2"/>
          <c:tx>
            <c:strRef>
              <c:f>Sheet1!$D$1</c:f>
              <c:strCache>
                <c:ptCount val="1"/>
                <c:pt idx="0">
                  <c:v>In-kind only</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9</c:v>
                </c:pt>
                <c:pt idx="1">
                  <c:v>14</c:v>
                </c:pt>
              </c:numCache>
            </c:numRef>
          </c:val>
        </c:ser>
        <c:ser>
          <c:idx val="3"/>
          <c:order val="3"/>
          <c:tx>
            <c:strRef>
              <c:f>Sheet1!$E$1</c:f>
              <c:strCache>
                <c:ptCount val="1"/>
                <c:pt idx="0">
                  <c:v>Not paid</c:v>
                </c:pt>
              </c:strCache>
            </c:strRef>
          </c:tx>
          <c:spPr>
            <a:solidFill>
              <a:srgbClr val="AC1F2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49</c:v>
                </c:pt>
                <c:pt idx="1">
                  <c:v>53</c:v>
                </c:pt>
              </c:numCache>
            </c:numRef>
          </c:val>
        </c:ser>
        <c:dLbls>
          <c:dLblPos val="ctr"/>
          <c:showLegendKey val="0"/>
          <c:showVal val="1"/>
          <c:showCatName val="0"/>
          <c:showSerName val="0"/>
          <c:showPercent val="0"/>
          <c:showBubbleSize val="0"/>
        </c:dLbls>
        <c:gapWidth val="100"/>
        <c:overlap val="100"/>
        <c:axId val="552074912"/>
        <c:axId val="552072560"/>
      </c:barChart>
      <c:catAx>
        <c:axId val="552074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2560"/>
        <c:crosses val="autoZero"/>
        <c:auto val="1"/>
        <c:lblAlgn val="ctr"/>
        <c:lblOffset val="100"/>
        <c:noMultiLvlLbl val="0"/>
      </c:catAx>
      <c:valAx>
        <c:axId val="552072560"/>
        <c:scaling>
          <c:orientation val="minMax"/>
        </c:scaling>
        <c:delete val="1"/>
        <c:axPos val="l"/>
        <c:numFmt formatCode="0%" sourceLinked="1"/>
        <c:majorTickMark val="none"/>
        <c:minorTickMark val="none"/>
        <c:tickLblPos val="nextTo"/>
        <c:crossAx val="55207491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chemeClr val="accent2">
                  <a:lumMod val="75000"/>
                </a:schemeClr>
              </a:solidFill>
              <a:ln w="19050">
                <a:noFill/>
              </a:ln>
              <a:effectLst/>
              <a:scene3d>
                <a:camera prst="orthographicFront"/>
                <a:lightRig rig="threePt" dir="t">
                  <a:rot lat="0" lon="0" rev="1200000"/>
                </a:lightRig>
              </a:scene3d>
              <a:sp3d>
                <a:bevelT w="63500" h="25400"/>
              </a:sp3d>
            </c:spPr>
          </c:dPt>
          <c:dPt>
            <c:idx val="1"/>
            <c:bubble3D val="0"/>
            <c:spPr>
              <a:solidFill>
                <a:schemeClr val="accent2"/>
              </a:solidFill>
              <a:ln w="19050">
                <a:noFill/>
              </a:ln>
              <a:effectLst/>
              <a:scene3d>
                <a:camera prst="orthographicFront"/>
                <a:lightRig rig="threePt" dir="t">
                  <a:rot lat="0" lon="0" rev="1200000"/>
                </a:lightRig>
              </a:scene3d>
              <a:sp3d>
                <a:bevelT w="63500" h="25400"/>
              </a:sp3d>
            </c:spPr>
          </c:dPt>
          <c:dPt>
            <c:idx val="2"/>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30</c:v>
                </c:pt>
                <c:pt idx="1">
                  <c:v>62</c:v>
                </c:pt>
                <c:pt idx="2">
                  <c:v>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AC1F2D">
                  <a:lumMod val="75000"/>
                </a:srgbClr>
              </a:solidFill>
              <a:ln w="19050">
                <a:noFill/>
              </a:ln>
              <a:effectLst/>
              <a:scene3d>
                <a:camera prst="orthographicFront"/>
                <a:lightRig rig="threePt" dir="t">
                  <a:rot lat="0" lon="0" rev="1200000"/>
                </a:lightRig>
              </a:scene3d>
              <a:sp3d>
                <a:bevelT w="63500" h="25400"/>
              </a:sp3d>
            </c:spPr>
          </c:dPt>
          <c:dPt>
            <c:idx val="1"/>
            <c:bubble3D val="0"/>
            <c:spPr>
              <a:solidFill>
                <a:srgbClr val="AC1F2D"/>
              </a:solidFill>
              <a:ln w="19050">
                <a:noFill/>
              </a:ln>
              <a:effectLst/>
              <a:scene3d>
                <a:camera prst="orthographicFront"/>
                <a:lightRig rig="threePt" dir="t">
                  <a:rot lat="0" lon="0" rev="1200000"/>
                </a:lightRig>
              </a:scene3d>
              <a:sp3d>
                <a:bevelT w="63500" h="25400"/>
              </a:sp3d>
            </c:spPr>
          </c:dPt>
          <c:dPt>
            <c:idx val="2"/>
            <c:bubble3D val="0"/>
            <c:spPr>
              <a:solidFill>
                <a:srgbClr val="AC1F2D">
                  <a:lumMod val="60000"/>
                  <a:lumOff val="40000"/>
                </a:srgbClr>
              </a:solidFill>
              <a:ln w="19050">
                <a:noFill/>
              </a:ln>
              <a:effectLst/>
              <a:scene3d>
                <a:camera prst="orthographicFront"/>
                <a:lightRig rig="threePt" dir="t">
                  <a:rot lat="0" lon="0" rev="1200000"/>
                </a:lightRig>
              </a:scene3d>
              <a:sp3d>
                <a:bevelT w="63500" h="25400"/>
              </a:sp3d>
            </c:spPr>
          </c:dPt>
          <c:dPt>
            <c:idx val="3"/>
            <c:bubble3D val="0"/>
            <c:spPr>
              <a:solidFill>
                <a:srgbClr val="AC1F2D">
                  <a:lumMod val="50000"/>
                </a:srgb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More</c:v>
                </c:pt>
                <c:pt idx="1">
                  <c:v>Less</c:v>
                </c:pt>
                <c:pt idx="2">
                  <c:v>About the same</c:v>
                </c:pt>
                <c:pt idx="3">
                  <c:v>Husband has no earnings/don't know</c:v>
                </c:pt>
              </c:strCache>
            </c:strRef>
          </c:cat>
          <c:val>
            <c:numRef>
              <c:f>Sheet1!$B$2:$B$5</c:f>
              <c:numCache>
                <c:formatCode>General</c:formatCode>
                <c:ptCount val="4"/>
                <c:pt idx="0">
                  <c:v>16</c:v>
                </c:pt>
                <c:pt idx="1">
                  <c:v>58</c:v>
                </c:pt>
                <c:pt idx="2">
                  <c:v>21</c:v>
                </c:pt>
                <c:pt idx="3">
                  <c:v>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Sheet1!$B$2:$B$3</c:f>
              <c:numCache>
                <c:formatCode>General</c:formatCode>
                <c:ptCount val="2"/>
                <c:pt idx="0">
                  <c:v>50</c:v>
                </c:pt>
                <c:pt idx="1">
                  <c:v>40</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Sheet1!$C$2:$C$3</c:f>
              <c:numCache>
                <c:formatCode>General</c:formatCode>
                <c:ptCount val="2"/>
                <c:pt idx="0">
                  <c:v>51</c:v>
                </c:pt>
                <c:pt idx="1">
                  <c:v>48</c:v>
                </c:pt>
              </c:numCache>
            </c:numRef>
          </c:val>
        </c:ser>
        <c:dLbls>
          <c:dLblPos val="outEnd"/>
          <c:showLegendKey val="0"/>
          <c:showVal val="1"/>
          <c:showCatName val="0"/>
          <c:showSerName val="0"/>
          <c:showPercent val="0"/>
          <c:showBubbleSize val="0"/>
        </c:dLbls>
        <c:gapWidth val="200"/>
        <c:axId val="552070992"/>
        <c:axId val="552078832"/>
      </c:barChart>
      <c:catAx>
        <c:axId val="5520709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78832"/>
        <c:crosses val="autoZero"/>
        <c:auto val="1"/>
        <c:lblAlgn val="ctr"/>
        <c:lblOffset val="100"/>
        <c:noMultiLvlLbl val="0"/>
      </c:catAx>
      <c:valAx>
        <c:axId val="552078832"/>
        <c:scaling>
          <c:orientation val="minMax"/>
          <c:max val="100"/>
        </c:scaling>
        <c:delete val="1"/>
        <c:axPos val="l"/>
        <c:numFmt formatCode="General" sourceLinked="1"/>
        <c:majorTickMark val="out"/>
        <c:minorTickMark val="none"/>
        <c:tickLblPos val="nextTo"/>
        <c:crossAx val="5520709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9893362311611501"/>
          <c:w val="0.96616035172886816"/>
          <c:h val="0.68022766950511282"/>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Sheet1!$B$2:$B$5</c:f>
              <c:numCache>
                <c:formatCode>General</c:formatCode>
                <c:ptCount val="4"/>
                <c:pt idx="0">
                  <c:v>15</c:v>
                </c:pt>
                <c:pt idx="1">
                  <c:v>27</c:v>
                </c:pt>
                <c:pt idx="3">
                  <c:v>5</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Sheet1!$C$2:$C$5</c:f>
              <c:numCache>
                <c:formatCode>General</c:formatCode>
                <c:ptCount val="4"/>
                <c:pt idx="0">
                  <c:v>25</c:v>
                </c:pt>
                <c:pt idx="1">
                  <c:v>55</c:v>
                </c:pt>
                <c:pt idx="3">
                  <c:v>9</c:v>
                </c:pt>
              </c:numCache>
            </c:numRef>
          </c:val>
        </c:ser>
        <c:dLbls>
          <c:dLblPos val="outEnd"/>
          <c:showLegendKey val="0"/>
          <c:showVal val="1"/>
          <c:showCatName val="0"/>
          <c:showSerName val="0"/>
          <c:showPercent val="0"/>
          <c:showBubbleSize val="0"/>
        </c:dLbls>
        <c:gapWidth val="200"/>
        <c:axId val="552071776"/>
        <c:axId val="552080792"/>
      </c:barChart>
      <c:catAx>
        <c:axId val="552071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52080792"/>
        <c:crosses val="autoZero"/>
        <c:auto val="1"/>
        <c:lblAlgn val="ctr"/>
        <c:lblOffset val="100"/>
        <c:noMultiLvlLbl val="0"/>
      </c:catAx>
      <c:valAx>
        <c:axId val="552080792"/>
        <c:scaling>
          <c:orientation val="minMax"/>
          <c:max val="100"/>
        </c:scaling>
        <c:delete val="1"/>
        <c:axPos val="l"/>
        <c:numFmt formatCode="General" sourceLinked="1"/>
        <c:majorTickMark val="out"/>
        <c:minorTickMark val="none"/>
        <c:tickLblPos val="nextTo"/>
        <c:crossAx val="5520717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8183250710814653E-2"/>
          <c:w val="0.96616035172886816"/>
          <c:h val="0.73835639097008454"/>
        </c:manualLayout>
      </c:layout>
      <c:barChart>
        <c:barDir val="col"/>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Pt>
            <c:idx val="3"/>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4"/>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Own health care</c:v>
                </c:pt>
                <c:pt idx="1">
                  <c:v>Major household purchases</c:v>
                </c:pt>
                <c:pt idx="2">
                  <c:v>Visits to her family or friends</c:v>
                </c:pt>
                <c:pt idx="3">
                  <c:v>Participates in all 3 decisions</c:v>
                </c:pt>
                <c:pt idx="4">
                  <c:v>Participates in none of the decisions</c:v>
                </c:pt>
              </c:strCache>
            </c:strRef>
          </c:cat>
          <c:val>
            <c:numRef>
              <c:f>Sheet1!$B$2:$B$6</c:f>
              <c:numCache>
                <c:formatCode>General</c:formatCode>
                <c:ptCount val="5"/>
                <c:pt idx="0">
                  <c:v>81</c:v>
                </c:pt>
                <c:pt idx="1">
                  <c:v>78</c:v>
                </c:pt>
                <c:pt idx="2">
                  <c:v>84</c:v>
                </c:pt>
                <c:pt idx="3">
                  <c:v>71</c:v>
                </c:pt>
                <c:pt idx="4">
                  <c:v>10</c:v>
                </c:pt>
              </c:numCache>
            </c:numRef>
          </c:val>
        </c:ser>
        <c:dLbls>
          <c:dLblPos val="outEnd"/>
          <c:showLegendKey val="0"/>
          <c:showVal val="1"/>
          <c:showCatName val="0"/>
          <c:showSerName val="0"/>
          <c:showPercent val="0"/>
          <c:showBubbleSize val="0"/>
        </c:dLbls>
        <c:gapWidth val="100"/>
        <c:axId val="552081576"/>
        <c:axId val="552081968"/>
      </c:barChart>
      <c:catAx>
        <c:axId val="552081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52081968"/>
        <c:crosses val="autoZero"/>
        <c:auto val="1"/>
        <c:lblAlgn val="ctr"/>
        <c:lblOffset val="100"/>
        <c:noMultiLvlLbl val="0"/>
      </c:catAx>
      <c:valAx>
        <c:axId val="552081968"/>
        <c:scaling>
          <c:orientation val="minMax"/>
          <c:max val="100"/>
        </c:scaling>
        <c:delete val="1"/>
        <c:axPos val="l"/>
        <c:numFmt formatCode="General" sourceLinked="1"/>
        <c:majorTickMark val="out"/>
        <c:minorTickMark val="none"/>
        <c:tickLblPos val="nextTo"/>
        <c:crossAx val="552081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Own health care</c:v>
                </c:pt>
              </c:strCache>
            </c:strRef>
          </c:tx>
          <c:spPr>
            <a:ln w="63500" cap="rnd">
              <a:solidFill>
                <a:srgbClr val="FBDC05">
                  <a:lumMod val="75000"/>
                </a:srgbClr>
              </a:solidFill>
              <a:round/>
            </a:ln>
            <a:effectLst/>
          </c:spPr>
          <c:marker>
            <c:symbol val="circle"/>
            <c:size val="5"/>
            <c:spPr>
              <a:solidFill>
                <a:srgbClr val="FBDC05">
                  <a:lumMod val="75000"/>
                </a:srgbClr>
              </a:solidFill>
              <a:ln w="63500" cap="rnd">
                <a:solidFill>
                  <a:srgbClr val="FBDC05">
                    <a:lumMod val="75000"/>
                  </a:srgbClr>
                </a:solidFill>
              </a:ln>
              <a:effectLst/>
              <a:scene3d>
                <a:camera prst="orthographicFront"/>
                <a:lightRig rig="threePt" dir="t">
                  <a:rot lat="0" lon="0" rev="1200000"/>
                </a:lightRig>
              </a:scene3d>
            </c:spPr>
          </c:marker>
          <c:dLbls>
            <c:dLbl>
              <c:idx val="1"/>
              <c:layout>
                <c:manualLayout>
                  <c:x val="-4.9479221347331633E-2"/>
                  <c:y val="-7.4269243380003227E-3"/>
                </c:manualLayout>
              </c:layout>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5.034776902887241E-3"/>
                  <c:y val="-9.9129404971053572E-3"/>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Sheet1!$B$2:$B$4</c:f>
              <c:numCache>
                <c:formatCode>General</c:formatCode>
                <c:ptCount val="3"/>
                <c:pt idx="0">
                  <c:v>66</c:v>
                </c:pt>
                <c:pt idx="1">
                  <c:v>74</c:v>
                </c:pt>
                <c:pt idx="2">
                  <c:v>81</c:v>
                </c:pt>
              </c:numCache>
            </c:numRef>
          </c:val>
          <c:smooth val="0"/>
        </c:ser>
        <c:ser>
          <c:idx val="1"/>
          <c:order val="1"/>
          <c:tx>
            <c:strRef>
              <c:f>Sheet1!$C$1</c:f>
              <c:strCache>
                <c:ptCount val="1"/>
                <c:pt idx="0">
                  <c:v>Major household purchases</c:v>
                </c:pt>
              </c:strCache>
            </c:strRef>
          </c:tx>
          <c:spPr>
            <a:ln w="63500" cap="rnd">
              <a:solidFill>
                <a:srgbClr val="138A44"/>
              </a:solidFill>
              <a:round/>
            </a:ln>
            <a:effectLst/>
          </c:spPr>
          <c:marker>
            <c:symbol val="circle"/>
            <c:size val="5"/>
            <c:spPr>
              <a:solidFill>
                <a:srgbClr val="138A44"/>
              </a:solidFill>
              <a:ln w="63500">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Sheet1!$C$2:$C$4</c:f>
              <c:numCache>
                <c:formatCode>General</c:formatCode>
                <c:ptCount val="3"/>
                <c:pt idx="0">
                  <c:v>57</c:v>
                </c:pt>
                <c:pt idx="1">
                  <c:v>66</c:v>
                </c:pt>
                <c:pt idx="2">
                  <c:v>78</c:v>
                </c:pt>
              </c:numCache>
            </c:numRef>
          </c:val>
          <c:smooth val="0"/>
        </c:ser>
        <c:ser>
          <c:idx val="2"/>
          <c:order val="2"/>
          <c:tx>
            <c:strRef>
              <c:f>Sheet1!$D$1</c:f>
              <c:strCache>
                <c:ptCount val="1"/>
                <c:pt idx="0">
                  <c:v>Visits to family/friends</c:v>
                </c:pt>
              </c:strCache>
            </c:strRef>
          </c:tx>
          <c:spPr>
            <a:ln w="63500" cap="rnd">
              <a:solidFill>
                <a:srgbClr val="86502A"/>
              </a:solidFill>
              <a:round/>
            </a:ln>
            <a:effectLst/>
          </c:spPr>
          <c:marker>
            <c:symbol val="circle"/>
            <c:size val="5"/>
            <c:spPr>
              <a:solidFill>
                <a:srgbClr val="86502A"/>
              </a:solidFill>
              <a:ln w="63500">
                <a:solidFill>
                  <a:srgbClr val="86502A"/>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Sheet1!$D$2:$D$4</c:f>
              <c:numCache>
                <c:formatCode>General</c:formatCode>
                <c:ptCount val="3"/>
                <c:pt idx="0">
                  <c:v>78</c:v>
                </c:pt>
                <c:pt idx="1">
                  <c:v>78</c:v>
                </c:pt>
                <c:pt idx="2">
                  <c:v>84</c:v>
                </c:pt>
              </c:numCache>
            </c:numRef>
          </c:val>
          <c:smooth val="0"/>
        </c:ser>
        <c:ser>
          <c:idx val="3"/>
          <c:order val="3"/>
          <c:tx>
            <c:strRef>
              <c:f>Sheet1!$E$1</c:f>
              <c:strCache>
                <c:ptCount val="1"/>
                <c:pt idx="0">
                  <c:v>All 3 decisions</c:v>
                </c:pt>
              </c:strCache>
            </c:strRef>
          </c:tx>
          <c:spPr>
            <a:ln w="63500" cap="rnd">
              <a:solidFill>
                <a:srgbClr val="AC1F2D"/>
              </a:solidFill>
              <a:round/>
            </a:ln>
            <a:effectLst/>
          </c:spPr>
          <c:marker>
            <c:symbol val="circle"/>
            <c:size val="5"/>
            <c:spPr>
              <a:solidFill>
                <a:srgbClr val="AC1F2D"/>
              </a:solidFill>
              <a:ln w="63500">
                <a:solidFill>
                  <a:srgbClr val="AC1F2D"/>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Sheet1!$E$2:$E$4</c:f>
              <c:numCache>
                <c:formatCode>General</c:formatCode>
                <c:ptCount val="3"/>
                <c:pt idx="0">
                  <c:v>45</c:v>
                </c:pt>
                <c:pt idx="1">
                  <c:v>54</c:v>
                </c:pt>
                <c:pt idx="2">
                  <c:v>71</c:v>
                </c:pt>
              </c:numCache>
            </c:numRef>
          </c:val>
          <c:smooth val="0"/>
        </c:ser>
        <c:dLbls>
          <c:dLblPos val="t"/>
          <c:showLegendKey val="0"/>
          <c:showVal val="1"/>
          <c:showCatName val="0"/>
          <c:showSerName val="0"/>
          <c:showPercent val="0"/>
          <c:showBubbleSize val="0"/>
        </c:dLbls>
        <c:marker val="1"/>
        <c:smooth val="0"/>
        <c:axId val="552082752"/>
        <c:axId val="552083144"/>
      </c:lineChart>
      <c:catAx>
        <c:axId val="552082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83144"/>
        <c:crosses val="autoZero"/>
        <c:auto val="1"/>
        <c:lblAlgn val="ctr"/>
        <c:lblOffset val="100"/>
        <c:noMultiLvlLbl val="0"/>
      </c:catAx>
      <c:valAx>
        <c:axId val="552083144"/>
        <c:scaling>
          <c:orientation val="minMax"/>
          <c:max val="100"/>
        </c:scaling>
        <c:delete val="1"/>
        <c:axPos val="l"/>
        <c:numFmt formatCode="General" sourceLinked="1"/>
        <c:majorTickMark val="out"/>
        <c:minorTickMark val="none"/>
        <c:tickLblPos val="nextTo"/>
        <c:crossAx val="552082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Cigarettes</c:v>
                </c:pt>
                <c:pt idx="1">
                  <c:v>Other tobacco</c:v>
                </c:pt>
                <c:pt idx="2">
                  <c:v>Any type of tobacco</c:v>
                </c:pt>
              </c:strCache>
            </c:strRef>
          </c:cat>
          <c:val>
            <c:numRef>
              <c:f>Sheet1!$B$2:$B$4</c:f>
              <c:numCache>
                <c:formatCode>0</c:formatCode>
                <c:ptCount val="3"/>
                <c:pt idx="0">
                  <c:v>1</c:v>
                </c:pt>
                <c:pt idx="1">
                  <c:v>1</c:v>
                </c:pt>
                <c:pt idx="2">
                  <c:v>1</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Cigarettes</c:v>
                </c:pt>
                <c:pt idx="1">
                  <c:v>Other tobacco</c:v>
                </c:pt>
                <c:pt idx="2">
                  <c:v>Any type of tobacco</c:v>
                </c:pt>
              </c:strCache>
            </c:strRef>
          </c:cat>
          <c:val>
            <c:numRef>
              <c:f>Sheet1!$C$2:$C$4</c:f>
              <c:numCache>
                <c:formatCode>0</c:formatCode>
                <c:ptCount val="3"/>
                <c:pt idx="0">
                  <c:v>4</c:v>
                </c:pt>
                <c:pt idx="1">
                  <c:v>1</c:v>
                </c:pt>
                <c:pt idx="2">
                  <c:v>4</c:v>
                </c:pt>
              </c:numCache>
            </c:numRef>
          </c:val>
        </c:ser>
        <c:dLbls>
          <c:dLblPos val="outEnd"/>
          <c:showLegendKey val="0"/>
          <c:showVal val="1"/>
          <c:showCatName val="0"/>
          <c:showSerName val="0"/>
          <c:showPercent val="0"/>
          <c:showBubbleSize val="0"/>
        </c:dLbls>
        <c:gapWidth val="200"/>
        <c:axId val="448480848"/>
        <c:axId val="448481240"/>
      </c:barChart>
      <c:catAx>
        <c:axId val="448480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481240"/>
        <c:crosses val="autoZero"/>
        <c:auto val="1"/>
        <c:lblAlgn val="ctr"/>
        <c:lblOffset val="100"/>
        <c:noMultiLvlLbl val="0"/>
      </c:catAx>
      <c:valAx>
        <c:axId val="448481240"/>
        <c:scaling>
          <c:orientation val="minMax"/>
          <c:max val="100"/>
        </c:scaling>
        <c:delete val="1"/>
        <c:axPos val="l"/>
        <c:numFmt formatCode="0" sourceLinked="1"/>
        <c:majorTickMark val="out"/>
        <c:minorTickMark val="none"/>
        <c:tickLblPos val="nextTo"/>
        <c:crossAx val="4484808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78760151958030644"/>
        </c:manualLayout>
      </c:layout>
      <c:barChart>
        <c:barDir val="col"/>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3"/>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Own health care</c:v>
                </c:pt>
                <c:pt idx="1">
                  <c:v>Major household purchases</c:v>
                </c:pt>
                <c:pt idx="2">
                  <c:v>Participates in both decisions</c:v>
                </c:pt>
                <c:pt idx="3">
                  <c:v>Participates in none of the decisions</c:v>
                </c:pt>
              </c:strCache>
            </c:strRef>
          </c:cat>
          <c:val>
            <c:numRef>
              <c:f>Sheet1!$B$2:$B$5</c:f>
              <c:numCache>
                <c:formatCode>General</c:formatCode>
                <c:ptCount val="4"/>
                <c:pt idx="0">
                  <c:v>97</c:v>
                </c:pt>
                <c:pt idx="1">
                  <c:v>95</c:v>
                </c:pt>
                <c:pt idx="2">
                  <c:v>94</c:v>
                </c:pt>
                <c:pt idx="3">
                  <c:v>2</c:v>
                </c:pt>
              </c:numCache>
            </c:numRef>
          </c:val>
        </c:ser>
        <c:dLbls>
          <c:dLblPos val="outEnd"/>
          <c:showLegendKey val="0"/>
          <c:showVal val="1"/>
          <c:showCatName val="0"/>
          <c:showSerName val="0"/>
          <c:showPercent val="0"/>
          <c:showBubbleSize val="0"/>
        </c:dLbls>
        <c:gapWidth val="100"/>
        <c:axId val="552083928"/>
        <c:axId val="552084320"/>
      </c:barChart>
      <c:catAx>
        <c:axId val="552083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084320"/>
        <c:crosses val="autoZero"/>
        <c:auto val="1"/>
        <c:lblAlgn val="ctr"/>
        <c:lblOffset val="100"/>
        <c:noMultiLvlLbl val="0"/>
      </c:catAx>
      <c:valAx>
        <c:axId val="552084320"/>
        <c:scaling>
          <c:orientation val="minMax"/>
          <c:max val="100"/>
        </c:scaling>
        <c:delete val="1"/>
        <c:axPos val="l"/>
        <c:numFmt formatCode="General" sourceLinked="1"/>
        <c:majorTickMark val="out"/>
        <c:minorTickMark val="none"/>
        <c:tickLblPos val="nextTo"/>
        <c:crossAx val="552083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969622918812657"/>
          <c:y val="0"/>
          <c:w val="0.68030380577427818"/>
          <c:h val="1"/>
        </c:manualLayout>
      </c:layout>
      <c:barChart>
        <c:barDir val="bar"/>
        <c:grouping val="clustered"/>
        <c:varyColors val="0"/>
        <c:ser>
          <c:idx val="0"/>
          <c:order val="0"/>
          <c:tx>
            <c:strRef>
              <c:f>Sheet1!$B$1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of these reasons</c:v>
                </c:pt>
                <c:pt idx="1">
                  <c:v>Neglects the children</c:v>
                </c:pt>
                <c:pt idx="2">
                  <c:v>Goes out without telling him</c:v>
                </c:pt>
                <c:pt idx="3">
                  <c:v>Argues with him</c:v>
                </c:pt>
                <c:pt idx="4">
                  <c:v>Burns the food</c:v>
                </c:pt>
                <c:pt idx="5">
                  <c:v>Refuses to have sex with him</c:v>
                </c:pt>
              </c:strCache>
            </c:strRef>
          </c:cat>
          <c:val>
            <c:numRef>
              <c:f>Sheet1!$B$2:$B$7</c:f>
              <c:numCache>
                <c:formatCode>General</c:formatCode>
                <c:ptCount val="6"/>
                <c:pt idx="0">
                  <c:v>28</c:v>
                </c:pt>
                <c:pt idx="1">
                  <c:v>19</c:v>
                </c:pt>
                <c:pt idx="2">
                  <c:v>17</c:v>
                </c:pt>
                <c:pt idx="3">
                  <c:v>16</c:v>
                </c:pt>
                <c:pt idx="4">
                  <c:v>12</c:v>
                </c:pt>
                <c:pt idx="5">
                  <c:v>13</c:v>
                </c:pt>
              </c:numCache>
            </c:numRef>
          </c:val>
        </c:ser>
        <c:ser>
          <c:idx val="1"/>
          <c:order val="1"/>
          <c:tx>
            <c:strRef>
              <c:f>Sheet1!$C$1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of these reasons</c:v>
                </c:pt>
                <c:pt idx="1">
                  <c:v>Neglects the children</c:v>
                </c:pt>
                <c:pt idx="2">
                  <c:v>Goes out without telling him</c:v>
                </c:pt>
                <c:pt idx="3">
                  <c:v>Argues with him</c:v>
                </c:pt>
                <c:pt idx="4">
                  <c:v>Burns the food</c:v>
                </c:pt>
                <c:pt idx="5">
                  <c:v>Refuses to have sex with him</c:v>
                </c:pt>
              </c:strCache>
            </c:strRef>
          </c:cat>
          <c:val>
            <c:numRef>
              <c:f>Sheet1!$C$2:$C$7</c:f>
              <c:numCache>
                <c:formatCode>General</c:formatCode>
                <c:ptCount val="6"/>
                <c:pt idx="0">
                  <c:v>63</c:v>
                </c:pt>
                <c:pt idx="1">
                  <c:v>48</c:v>
                </c:pt>
                <c:pt idx="2">
                  <c:v>43</c:v>
                </c:pt>
                <c:pt idx="3">
                  <c:v>42</c:v>
                </c:pt>
                <c:pt idx="4">
                  <c:v>40</c:v>
                </c:pt>
                <c:pt idx="5">
                  <c:v>35</c:v>
                </c:pt>
              </c:numCache>
            </c:numRef>
          </c:val>
        </c:ser>
        <c:dLbls>
          <c:showLegendKey val="0"/>
          <c:showVal val="0"/>
          <c:showCatName val="0"/>
          <c:showSerName val="0"/>
          <c:showPercent val="0"/>
          <c:showBubbleSize val="0"/>
        </c:dLbls>
        <c:gapWidth val="200"/>
        <c:axId val="544824032"/>
        <c:axId val="544830304"/>
      </c:barChart>
      <c:catAx>
        <c:axId val="5448240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30304"/>
        <c:crosses val="autoZero"/>
        <c:auto val="1"/>
        <c:lblAlgn val="ctr"/>
        <c:lblOffset val="100"/>
        <c:noMultiLvlLbl val="0"/>
      </c:catAx>
      <c:valAx>
        <c:axId val="544830304"/>
        <c:scaling>
          <c:orientation val="minMax"/>
          <c:max val="100"/>
        </c:scaling>
        <c:delete val="1"/>
        <c:axPos val="b"/>
        <c:numFmt formatCode="General" sourceLinked="1"/>
        <c:majorTickMark val="none"/>
        <c:minorTickMark val="none"/>
        <c:tickLblPos val="nextTo"/>
        <c:crossAx val="54482403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Since age 15</c:v>
                </c:pt>
                <c:pt idx="1">
                  <c:v>In the past 12 months</c:v>
                </c:pt>
              </c:strCache>
            </c:strRef>
          </c:cat>
          <c:val>
            <c:numRef>
              <c:f>Sheet1!$B$2:$B$3</c:f>
              <c:numCache>
                <c:formatCode>General</c:formatCode>
                <c:ptCount val="2"/>
                <c:pt idx="0">
                  <c:v>23</c:v>
                </c:pt>
                <c:pt idx="1">
                  <c:v>15</c:v>
                </c:pt>
              </c:numCache>
            </c:numRef>
          </c:val>
        </c:ser>
        <c:dLbls>
          <c:dLblPos val="outEnd"/>
          <c:showLegendKey val="0"/>
          <c:showVal val="1"/>
          <c:showCatName val="0"/>
          <c:showSerName val="0"/>
          <c:showPercent val="0"/>
          <c:showBubbleSize val="0"/>
        </c:dLbls>
        <c:gapWidth val="100"/>
        <c:axId val="553238344"/>
        <c:axId val="553238736"/>
      </c:barChart>
      <c:catAx>
        <c:axId val="553238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38736"/>
        <c:crosses val="autoZero"/>
        <c:auto val="1"/>
        <c:lblAlgn val="ctr"/>
        <c:lblOffset val="100"/>
        <c:noMultiLvlLbl val="0"/>
      </c:catAx>
      <c:valAx>
        <c:axId val="553238736"/>
        <c:scaling>
          <c:orientation val="minMax"/>
          <c:max val="100"/>
        </c:scaling>
        <c:delete val="1"/>
        <c:axPos val="l"/>
        <c:numFmt formatCode="General" sourceLinked="1"/>
        <c:majorTickMark val="out"/>
        <c:minorTickMark val="none"/>
        <c:tickLblPos val="nextTo"/>
        <c:crossAx val="553238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Never married women</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2"/>
            <c:invertIfNegative val="0"/>
            <c:bubble3D val="0"/>
          </c:dPt>
          <c:dPt>
            <c:idx val="3"/>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4"/>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husband/partner</c:v>
                </c:pt>
                <c:pt idx="1">
                  <c:v>Former husband/partner</c:v>
                </c:pt>
                <c:pt idx="3">
                  <c:v>Sister/brother</c:v>
                </c:pt>
                <c:pt idx="4">
                  <c:v>Other</c:v>
                </c:pt>
              </c:strCache>
            </c:strRef>
          </c:cat>
          <c:val>
            <c:numRef>
              <c:f>Sheet1!$B$2:$B$6</c:f>
              <c:numCache>
                <c:formatCode>General</c:formatCode>
                <c:ptCount val="5"/>
                <c:pt idx="0">
                  <c:v>68</c:v>
                </c:pt>
                <c:pt idx="1">
                  <c:v>25</c:v>
                </c:pt>
                <c:pt idx="3">
                  <c:v>27</c:v>
                </c:pt>
                <c:pt idx="4">
                  <c:v>26</c:v>
                </c:pt>
              </c:numCache>
            </c:numRef>
          </c:val>
        </c:ser>
        <c:dLbls>
          <c:dLblPos val="outEnd"/>
          <c:showLegendKey val="0"/>
          <c:showVal val="1"/>
          <c:showCatName val="0"/>
          <c:showSerName val="0"/>
          <c:showPercent val="0"/>
          <c:showBubbleSize val="0"/>
        </c:dLbls>
        <c:gapWidth val="100"/>
        <c:axId val="553242656"/>
        <c:axId val="553243048"/>
      </c:barChart>
      <c:catAx>
        <c:axId val="553242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3048"/>
        <c:crosses val="autoZero"/>
        <c:auto val="1"/>
        <c:lblAlgn val="ctr"/>
        <c:lblOffset val="100"/>
        <c:noMultiLvlLbl val="0"/>
      </c:catAx>
      <c:valAx>
        <c:axId val="553243048"/>
        <c:scaling>
          <c:orientation val="minMax"/>
          <c:max val="100"/>
        </c:scaling>
        <c:delete val="1"/>
        <c:axPos val="l"/>
        <c:numFmt formatCode="General" sourceLinked="1"/>
        <c:majorTickMark val="out"/>
        <c:minorTickMark val="none"/>
        <c:tickLblPos val="nextTo"/>
        <c:crossAx val="553242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551390568319232E-2"/>
          <c:w val="0.96616035172886816"/>
          <c:h val="0.8359087490121776"/>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General</c:formatCode>
                <c:ptCount val="2"/>
                <c:pt idx="0">
                  <c:v>10</c:v>
                </c:pt>
                <c:pt idx="1">
                  <c:v>7</c:v>
                </c:pt>
              </c:numCache>
            </c:numRef>
          </c:val>
        </c:ser>
        <c:dLbls>
          <c:dLblPos val="outEnd"/>
          <c:showLegendKey val="0"/>
          <c:showVal val="1"/>
          <c:showCatName val="0"/>
          <c:showSerName val="0"/>
          <c:showPercent val="0"/>
          <c:showBubbleSize val="0"/>
        </c:dLbls>
        <c:gapWidth val="100"/>
        <c:axId val="553237560"/>
        <c:axId val="553239128"/>
      </c:barChart>
      <c:catAx>
        <c:axId val="553237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39128"/>
        <c:crosses val="autoZero"/>
        <c:auto val="1"/>
        <c:lblAlgn val="ctr"/>
        <c:lblOffset val="100"/>
        <c:noMultiLvlLbl val="0"/>
      </c:catAx>
      <c:valAx>
        <c:axId val="553239128"/>
        <c:scaling>
          <c:orientation val="minMax"/>
          <c:max val="100"/>
        </c:scaling>
        <c:delete val="1"/>
        <c:axPos val="l"/>
        <c:numFmt formatCode="General" sourceLinked="1"/>
        <c:majorTickMark val="out"/>
        <c:minorTickMark val="none"/>
        <c:tickLblPos val="nextTo"/>
        <c:crossAx val="553237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Never married women</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2"/>
            <c:invertIfNegative val="0"/>
            <c:bubble3D val="0"/>
          </c:dPt>
          <c:dPt>
            <c:idx val="3"/>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4"/>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husband/partner</c:v>
                </c:pt>
                <c:pt idx="1">
                  <c:v>Former husband/partner</c:v>
                </c:pt>
                <c:pt idx="3">
                  <c:v>Other</c:v>
                </c:pt>
                <c:pt idx="4">
                  <c:v>Other relative</c:v>
                </c:pt>
              </c:strCache>
            </c:strRef>
          </c:cat>
          <c:val>
            <c:numRef>
              <c:f>Sheet1!$B$2:$B$6</c:f>
              <c:numCache>
                <c:formatCode>General</c:formatCode>
                <c:ptCount val="5"/>
                <c:pt idx="0">
                  <c:v>69</c:v>
                </c:pt>
                <c:pt idx="1">
                  <c:v>30</c:v>
                </c:pt>
                <c:pt idx="3">
                  <c:v>26</c:v>
                </c:pt>
                <c:pt idx="4">
                  <c:v>22</c:v>
                </c:pt>
              </c:numCache>
            </c:numRef>
          </c:val>
        </c:ser>
        <c:dLbls>
          <c:dLblPos val="outEnd"/>
          <c:showLegendKey val="0"/>
          <c:showVal val="1"/>
          <c:showCatName val="0"/>
          <c:showSerName val="0"/>
          <c:showPercent val="0"/>
          <c:showBubbleSize val="0"/>
        </c:dLbls>
        <c:gapWidth val="100"/>
        <c:axId val="552085496"/>
        <c:axId val="553239912"/>
      </c:barChart>
      <c:catAx>
        <c:axId val="552085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39912"/>
        <c:crosses val="autoZero"/>
        <c:auto val="1"/>
        <c:lblAlgn val="ctr"/>
        <c:lblOffset val="100"/>
        <c:noMultiLvlLbl val="0"/>
      </c:catAx>
      <c:valAx>
        <c:axId val="553239912"/>
        <c:scaling>
          <c:orientation val="minMax"/>
          <c:max val="100"/>
        </c:scaling>
        <c:delete val="1"/>
        <c:axPos val="l"/>
        <c:numFmt formatCode="General" sourceLinked="1"/>
        <c:majorTickMark val="out"/>
        <c:minorTickMark val="none"/>
        <c:tickLblPos val="nextTo"/>
        <c:crossAx val="552085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094255405194721E-2"/>
          <c:w val="0.96616035172886816"/>
          <c:h val="0.74484389744305635"/>
        </c:manualLayout>
      </c:layout>
      <c:barChart>
        <c:barDir val="col"/>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Never married</c:v>
                </c:pt>
                <c:pt idx="2">
                  <c:v>Married/ living together</c:v>
                </c:pt>
                <c:pt idx="3">
                  <c:v>Divorced/separated/ widowed</c:v>
                </c:pt>
              </c:strCache>
            </c:strRef>
          </c:cat>
          <c:val>
            <c:numRef>
              <c:f>Sheet1!$B$2:$B$5</c:f>
              <c:numCache>
                <c:formatCode>General</c:formatCode>
                <c:ptCount val="4"/>
                <c:pt idx="0">
                  <c:v>4</c:v>
                </c:pt>
                <c:pt idx="1">
                  <c:v>3</c:v>
                </c:pt>
                <c:pt idx="2">
                  <c:v>3</c:v>
                </c:pt>
                <c:pt idx="3">
                  <c:v>9</c:v>
                </c:pt>
              </c:numCache>
            </c:numRef>
          </c:val>
        </c:ser>
        <c:dLbls>
          <c:dLblPos val="outEnd"/>
          <c:showLegendKey val="0"/>
          <c:showVal val="1"/>
          <c:showCatName val="0"/>
          <c:showSerName val="0"/>
          <c:showPercent val="0"/>
          <c:showBubbleSize val="0"/>
        </c:dLbls>
        <c:gapWidth val="100"/>
        <c:axId val="553241088"/>
        <c:axId val="553240696"/>
      </c:barChart>
      <c:catAx>
        <c:axId val="553241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0696"/>
        <c:crosses val="autoZero"/>
        <c:auto val="1"/>
        <c:lblAlgn val="ctr"/>
        <c:lblOffset val="100"/>
        <c:noMultiLvlLbl val="0"/>
      </c:catAx>
      <c:valAx>
        <c:axId val="553240696"/>
        <c:scaling>
          <c:orientation val="minMax"/>
          <c:max val="100"/>
        </c:scaling>
        <c:delete val="1"/>
        <c:axPos val="l"/>
        <c:numFmt formatCode="General" sourceLinked="1"/>
        <c:majorTickMark val="out"/>
        <c:minorTickMark val="none"/>
        <c:tickLblPos val="nextTo"/>
        <c:crossAx val="553241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5136942257217846"/>
          <c:y val="0"/>
          <c:w val="0.64863057742782149"/>
          <c:h val="1"/>
        </c:manualLayout>
      </c:layout>
      <c:barChart>
        <c:barDir val="bar"/>
        <c:grouping val="clustered"/>
        <c:varyColors val="0"/>
        <c:ser>
          <c:idx val="0"/>
          <c:order val="0"/>
          <c:tx>
            <c:strRef>
              <c:f>Sheet1!$B$1</c:f>
              <c:strCache>
                <c:ptCount val="1"/>
                <c:pt idx="0">
                  <c:v>Series 1</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1"/>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Displays none of the behaviours</c:v>
                </c:pt>
                <c:pt idx="1">
                  <c:v>Displays 3+ behaviours</c:v>
                </c:pt>
                <c:pt idx="2">
                  <c:v>Is jealous or angry if she talks to other men</c:v>
                </c:pt>
                <c:pt idx="3">
                  <c:v>Insists on knowing where she is at all times</c:v>
                </c:pt>
                <c:pt idx="4">
                  <c:v>Tries to limit her contact with her family</c:v>
                </c:pt>
                <c:pt idx="5">
                  <c:v>Does not permit her to meet her female friends</c:v>
                </c:pt>
                <c:pt idx="6">
                  <c:v>Frequently accuses her of being unfaithful</c:v>
                </c:pt>
              </c:strCache>
            </c:strRef>
          </c:cat>
          <c:val>
            <c:numRef>
              <c:f>Sheet1!$B$2:$B$8</c:f>
              <c:numCache>
                <c:formatCode>General</c:formatCode>
                <c:ptCount val="7"/>
                <c:pt idx="0">
                  <c:v>43</c:v>
                </c:pt>
                <c:pt idx="1">
                  <c:v>16</c:v>
                </c:pt>
                <c:pt idx="2">
                  <c:v>39</c:v>
                </c:pt>
                <c:pt idx="3">
                  <c:v>33</c:v>
                </c:pt>
                <c:pt idx="4">
                  <c:v>16</c:v>
                </c:pt>
                <c:pt idx="5">
                  <c:v>15</c:v>
                </c:pt>
                <c:pt idx="6">
                  <c:v>13</c:v>
                </c:pt>
              </c:numCache>
            </c:numRef>
          </c:val>
        </c:ser>
        <c:dLbls>
          <c:showLegendKey val="0"/>
          <c:showVal val="0"/>
          <c:showCatName val="0"/>
          <c:showSerName val="0"/>
          <c:showPercent val="0"/>
          <c:showBubbleSize val="0"/>
        </c:dLbls>
        <c:gapWidth val="100"/>
        <c:axId val="553237952"/>
        <c:axId val="553236776"/>
      </c:barChart>
      <c:catAx>
        <c:axId val="5532379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36776"/>
        <c:crosses val="autoZero"/>
        <c:auto val="1"/>
        <c:lblAlgn val="ctr"/>
        <c:lblOffset val="100"/>
        <c:noMultiLvlLbl val="0"/>
      </c:catAx>
      <c:valAx>
        <c:axId val="553236776"/>
        <c:scaling>
          <c:orientation val="minMax"/>
          <c:max val="100"/>
        </c:scaling>
        <c:delete val="1"/>
        <c:axPos val="b"/>
        <c:numFmt formatCode="General" sourceLinked="1"/>
        <c:majorTickMark val="none"/>
        <c:minorTickMark val="none"/>
        <c:tickLblPos val="nextTo"/>
        <c:crossAx val="553237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9400192178735798E-2"/>
          <c:w val="0.96616035172886816"/>
          <c:h val="0.72202789794009015"/>
        </c:manualLayout>
      </c:layout>
      <c:barChart>
        <c:barDir val="col"/>
        <c:grouping val="clustered"/>
        <c:varyColors val="0"/>
        <c:ser>
          <c:idx val="0"/>
          <c:order val="0"/>
          <c:tx>
            <c:strRef>
              <c:f>Sheet1!$B$1</c:f>
              <c:strCache>
                <c:ptCount val="1"/>
                <c:pt idx="0">
                  <c:v>Ever</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Emotional violence</c:v>
                </c:pt>
                <c:pt idx="1">
                  <c:v>Physical violence</c:v>
                </c:pt>
                <c:pt idx="2">
                  <c:v>Sexual violence</c:v>
                </c:pt>
                <c:pt idx="3">
                  <c:v>Physical or sexual violence</c:v>
                </c:pt>
                <c:pt idx="4">
                  <c:v>Physical or sexual or emotional violence</c:v>
                </c:pt>
              </c:strCache>
            </c:strRef>
          </c:cat>
          <c:val>
            <c:numRef>
              <c:f>Sheet1!$B$2:$B$6</c:f>
              <c:numCache>
                <c:formatCode>General</c:formatCode>
                <c:ptCount val="5"/>
                <c:pt idx="0">
                  <c:v>24</c:v>
                </c:pt>
                <c:pt idx="1">
                  <c:v>24</c:v>
                </c:pt>
                <c:pt idx="2">
                  <c:v>10</c:v>
                </c:pt>
                <c:pt idx="3">
                  <c:v>26</c:v>
                </c:pt>
                <c:pt idx="4">
                  <c:v>34</c:v>
                </c:pt>
              </c:numCache>
            </c:numRef>
          </c:val>
        </c:ser>
        <c:ser>
          <c:idx val="1"/>
          <c:order val="1"/>
          <c:tx>
            <c:strRef>
              <c:f>Sheet1!$C$1</c:f>
              <c:strCache>
                <c:ptCount val="1"/>
                <c:pt idx="0">
                  <c:v>In the past 12 months</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Emotional violence</c:v>
                </c:pt>
                <c:pt idx="1">
                  <c:v>Physical violence</c:v>
                </c:pt>
                <c:pt idx="2">
                  <c:v>Sexual violence</c:v>
                </c:pt>
                <c:pt idx="3">
                  <c:v>Physical or sexual violence</c:v>
                </c:pt>
                <c:pt idx="4">
                  <c:v>Physical or sexual or emotional violence</c:v>
                </c:pt>
              </c:strCache>
            </c:strRef>
          </c:cat>
          <c:val>
            <c:numRef>
              <c:f>Sheet1!$C$2:$C$6</c:f>
              <c:numCache>
                <c:formatCode>General</c:formatCode>
                <c:ptCount val="5"/>
                <c:pt idx="0">
                  <c:v>20</c:v>
                </c:pt>
                <c:pt idx="1">
                  <c:v>17</c:v>
                </c:pt>
                <c:pt idx="2">
                  <c:v>8</c:v>
                </c:pt>
                <c:pt idx="3">
                  <c:v>20</c:v>
                </c:pt>
                <c:pt idx="4">
                  <c:v>27</c:v>
                </c:pt>
              </c:numCache>
            </c:numRef>
          </c:val>
        </c:ser>
        <c:dLbls>
          <c:dLblPos val="outEnd"/>
          <c:showLegendKey val="0"/>
          <c:showVal val="1"/>
          <c:showCatName val="0"/>
          <c:showSerName val="0"/>
          <c:showPercent val="0"/>
          <c:showBubbleSize val="0"/>
        </c:dLbls>
        <c:gapWidth val="200"/>
        <c:axId val="553242264"/>
        <c:axId val="553244224"/>
      </c:barChart>
      <c:catAx>
        <c:axId val="553242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4224"/>
        <c:crosses val="autoZero"/>
        <c:auto val="1"/>
        <c:lblAlgn val="ctr"/>
        <c:lblOffset val="100"/>
        <c:noMultiLvlLbl val="0"/>
      </c:catAx>
      <c:valAx>
        <c:axId val="553244224"/>
        <c:scaling>
          <c:orientation val="minMax"/>
          <c:max val="100"/>
        </c:scaling>
        <c:delete val="1"/>
        <c:axPos val="l"/>
        <c:numFmt formatCode="General" sourceLinked="1"/>
        <c:majorTickMark val="out"/>
        <c:minorTickMark val="none"/>
        <c:tickLblPos val="nextTo"/>
        <c:crossAx val="55324226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1898428053204348E-2"/>
          <c:w val="0.96616035172886816"/>
          <c:h val="0.71027373392110738"/>
        </c:manualLayout>
      </c:layout>
      <c:barChart>
        <c:barDir val="col"/>
        <c:grouping val="clustered"/>
        <c:varyColors val="0"/>
        <c:ser>
          <c:idx val="0"/>
          <c:order val="0"/>
          <c:tx>
            <c:strRef>
              <c:f>Sheet1!$B$1</c:f>
              <c:strCache>
                <c:ptCount val="1"/>
                <c:pt idx="0">
                  <c:v>Married women</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Emotional violence</c:v>
                </c:pt>
                <c:pt idx="1">
                  <c:v>Physical violence</c:v>
                </c:pt>
                <c:pt idx="2">
                  <c:v>Sexual violence</c:v>
                </c:pt>
                <c:pt idx="3">
                  <c:v>Physical or sexual violence</c:v>
                </c:pt>
                <c:pt idx="4">
                  <c:v>Physical or sexual or emotional violence</c:v>
                </c:pt>
              </c:strCache>
            </c:strRef>
          </c:cat>
          <c:val>
            <c:numRef>
              <c:f>Sheet1!$B$2:$B$6</c:f>
              <c:numCache>
                <c:formatCode>General</c:formatCode>
                <c:ptCount val="5"/>
                <c:pt idx="0">
                  <c:v>23</c:v>
                </c:pt>
                <c:pt idx="1">
                  <c:v>22</c:v>
                </c:pt>
                <c:pt idx="2">
                  <c:v>10</c:v>
                </c:pt>
                <c:pt idx="3">
                  <c:v>25</c:v>
                </c:pt>
                <c:pt idx="4">
                  <c:v>32</c:v>
                </c:pt>
              </c:numCache>
            </c:numRef>
          </c:val>
        </c:ser>
        <c:ser>
          <c:idx val="1"/>
          <c:order val="1"/>
          <c:tx>
            <c:strRef>
              <c:f>Sheet1!$C$1</c:f>
              <c:strCache>
                <c:ptCount val="1"/>
                <c:pt idx="0">
                  <c:v>Divorced/separated/widowed women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Emotional violence</c:v>
                </c:pt>
                <c:pt idx="1">
                  <c:v>Physical violence</c:v>
                </c:pt>
                <c:pt idx="2">
                  <c:v>Sexual violence</c:v>
                </c:pt>
                <c:pt idx="3">
                  <c:v>Physical or sexual violence</c:v>
                </c:pt>
                <c:pt idx="4">
                  <c:v>Physical or sexual or emotional violence</c:v>
                </c:pt>
              </c:strCache>
            </c:strRef>
          </c:cat>
          <c:val>
            <c:numRef>
              <c:f>Sheet1!$C$2:$C$6</c:f>
              <c:numCache>
                <c:formatCode>General</c:formatCode>
                <c:ptCount val="5"/>
                <c:pt idx="0">
                  <c:v>33</c:v>
                </c:pt>
                <c:pt idx="1">
                  <c:v>35</c:v>
                </c:pt>
                <c:pt idx="2">
                  <c:v>14</c:v>
                </c:pt>
                <c:pt idx="3">
                  <c:v>36</c:v>
                </c:pt>
                <c:pt idx="4">
                  <c:v>44</c:v>
                </c:pt>
              </c:numCache>
            </c:numRef>
          </c:val>
        </c:ser>
        <c:dLbls>
          <c:dLblPos val="outEnd"/>
          <c:showLegendKey val="0"/>
          <c:showVal val="1"/>
          <c:showCatName val="0"/>
          <c:showSerName val="0"/>
          <c:showPercent val="0"/>
          <c:showBubbleSize val="0"/>
        </c:dLbls>
        <c:gapWidth val="200"/>
        <c:axId val="553245008"/>
        <c:axId val="553245400"/>
      </c:barChart>
      <c:catAx>
        <c:axId val="553245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5400"/>
        <c:crosses val="autoZero"/>
        <c:auto val="1"/>
        <c:lblAlgn val="ctr"/>
        <c:lblOffset val="100"/>
        <c:noMultiLvlLbl val="0"/>
      </c:catAx>
      <c:valAx>
        <c:axId val="553245400"/>
        <c:scaling>
          <c:orientation val="minMax"/>
          <c:max val="100"/>
        </c:scaling>
        <c:delete val="1"/>
        <c:axPos val="l"/>
        <c:numFmt formatCode="General" sourceLinked="1"/>
        <c:majorTickMark val="out"/>
        <c:minorTickMark val="none"/>
        <c:tickLblPos val="nextTo"/>
        <c:crossAx val="5532450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10970318907089893"/>
          <c:w val="0.96616035172886816"/>
          <c:h val="0.74980624290442577"/>
        </c:manualLayout>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Ever chewed chat</c:v>
                </c:pt>
                <c:pt idx="2">
                  <c:v>None</c:v>
                </c:pt>
                <c:pt idx="3">
                  <c:v>1 to 5</c:v>
                </c:pt>
                <c:pt idx="4">
                  <c:v>6+</c:v>
                </c:pt>
              </c:strCache>
            </c:strRef>
          </c:cat>
          <c:val>
            <c:numRef>
              <c:f>Sheet1!$B$2:$B$6</c:f>
              <c:numCache>
                <c:formatCode>General</c:formatCode>
                <c:ptCount val="5"/>
                <c:pt idx="0" formatCode="0">
                  <c:v>12</c:v>
                </c:pt>
                <c:pt idx="2" formatCode="0">
                  <c:v>10</c:v>
                </c:pt>
                <c:pt idx="3" formatCode="0">
                  <c:v>24</c:v>
                </c:pt>
                <c:pt idx="4" formatCode="0">
                  <c:v>65</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Ever chewed chat</c:v>
                </c:pt>
                <c:pt idx="2">
                  <c:v>None</c:v>
                </c:pt>
                <c:pt idx="3">
                  <c:v>1 to 5</c:v>
                </c:pt>
                <c:pt idx="4">
                  <c:v>6+</c:v>
                </c:pt>
              </c:strCache>
            </c:strRef>
          </c:cat>
          <c:val>
            <c:numRef>
              <c:f>Sheet1!$C$2:$C$6</c:f>
              <c:numCache>
                <c:formatCode>General</c:formatCode>
                <c:ptCount val="5"/>
                <c:pt idx="0" formatCode="0">
                  <c:v>27</c:v>
                </c:pt>
                <c:pt idx="2" formatCode="0">
                  <c:v>12</c:v>
                </c:pt>
                <c:pt idx="3" formatCode="0">
                  <c:v>24</c:v>
                </c:pt>
                <c:pt idx="4" formatCode="0">
                  <c:v>64</c:v>
                </c:pt>
              </c:numCache>
            </c:numRef>
          </c:val>
        </c:ser>
        <c:dLbls>
          <c:dLblPos val="outEnd"/>
          <c:showLegendKey val="0"/>
          <c:showVal val="1"/>
          <c:showCatName val="0"/>
          <c:showSerName val="0"/>
          <c:showPercent val="0"/>
          <c:showBubbleSize val="0"/>
        </c:dLbls>
        <c:gapWidth val="200"/>
        <c:axId val="448482416"/>
        <c:axId val="448483200"/>
      </c:barChart>
      <c:catAx>
        <c:axId val="4484824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483200"/>
        <c:crosses val="autoZero"/>
        <c:auto val="1"/>
        <c:lblAlgn val="ctr"/>
        <c:lblOffset val="100"/>
        <c:noMultiLvlLbl val="0"/>
      </c:catAx>
      <c:valAx>
        <c:axId val="448483200"/>
        <c:scaling>
          <c:orientation val="minMax"/>
          <c:max val="100"/>
        </c:scaling>
        <c:delete val="1"/>
        <c:axPos val="l"/>
        <c:numFmt formatCode="0" sourceLinked="1"/>
        <c:majorTickMark val="out"/>
        <c:minorTickMark val="none"/>
        <c:tickLblPos val="nextTo"/>
        <c:crossAx val="4484824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chemeClr val="accent2">
                  <a:lumMod val="75000"/>
                </a:schemeClr>
              </a:solidFill>
              <a:ln w="19050">
                <a:noFill/>
              </a:ln>
              <a:effectLst/>
              <a:scene3d>
                <a:camera prst="orthographicFront"/>
                <a:lightRig rig="threePt" dir="t">
                  <a:rot lat="0" lon="0" rev="1200000"/>
                </a:lightRig>
              </a:scene3d>
              <a:sp3d>
                <a:bevelT w="63500" h="25400"/>
              </a:sp3d>
            </c:spPr>
          </c:dPt>
          <c:dPt>
            <c:idx val="1"/>
            <c:bubble3D val="0"/>
            <c:spPr>
              <a:solidFill>
                <a:schemeClr val="accent2"/>
              </a:solidFill>
              <a:ln w="19050">
                <a:noFill/>
              </a:ln>
              <a:effectLst/>
              <a:scene3d>
                <a:camera prst="orthographicFront"/>
                <a:lightRig rig="threePt" dir="t">
                  <a:rot lat="0" lon="0" rev="1200000"/>
                </a:lightRig>
              </a:scene3d>
              <a:sp3d>
                <a:bevelT w="63500" h="25400"/>
              </a:sp3d>
            </c:spPr>
          </c:dPt>
          <c:dPt>
            <c:idx val="2"/>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Sought help to end violence</c:v>
                </c:pt>
                <c:pt idx="1">
                  <c:v>Never sought help, but told someone</c:v>
                </c:pt>
                <c:pt idx="2">
                  <c:v>Never sought help, never told anyone</c:v>
                </c:pt>
              </c:strCache>
            </c:strRef>
          </c:cat>
          <c:val>
            <c:numRef>
              <c:f>Sheet1!$B$2:$B$4</c:f>
              <c:numCache>
                <c:formatCode>General</c:formatCode>
                <c:ptCount val="3"/>
                <c:pt idx="0">
                  <c:v>23</c:v>
                </c:pt>
                <c:pt idx="1">
                  <c:v>11</c:v>
                </c:pt>
                <c:pt idx="2">
                  <c:v>66</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No education</c:v>
                </c:pt>
                <c:pt idx="2">
                  <c:v>Primary</c:v>
                </c:pt>
                <c:pt idx="3">
                  <c:v>Secondary</c:v>
                </c:pt>
                <c:pt idx="4">
                  <c:v>More than secondary</c:v>
                </c:pt>
              </c:strCache>
            </c:strRef>
          </c:cat>
          <c:val>
            <c:numRef>
              <c:f>Sheet1!$B$2:$B$6</c:f>
              <c:numCache>
                <c:formatCode>General</c:formatCode>
                <c:ptCount val="5"/>
                <c:pt idx="0">
                  <c:v>93</c:v>
                </c:pt>
                <c:pt idx="1">
                  <c:v>90</c:v>
                </c:pt>
                <c:pt idx="2">
                  <c:v>94</c:v>
                </c:pt>
                <c:pt idx="3">
                  <c:v>98</c:v>
                </c:pt>
                <c:pt idx="4">
                  <c:v>99</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No education</c:v>
                </c:pt>
                <c:pt idx="2">
                  <c:v>Primary</c:v>
                </c:pt>
                <c:pt idx="3">
                  <c:v>Secondary</c:v>
                </c:pt>
                <c:pt idx="4">
                  <c:v>More than secondary</c:v>
                </c:pt>
              </c:strCache>
            </c:strRef>
          </c:cat>
          <c:val>
            <c:numRef>
              <c:f>Sheet1!$C$2:$C$6</c:f>
              <c:numCache>
                <c:formatCode>General</c:formatCode>
                <c:ptCount val="5"/>
                <c:pt idx="0">
                  <c:v>94</c:v>
                </c:pt>
                <c:pt idx="1">
                  <c:v>91</c:v>
                </c:pt>
                <c:pt idx="2">
                  <c:v>93</c:v>
                </c:pt>
                <c:pt idx="3">
                  <c:v>98</c:v>
                </c:pt>
                <c:pt idx="4">
                  <c:v>99</c:v>
                </c:pt>
              </c:numCache>
            </c:numRef>
          </c:val>
        </c:ser>
        <c:dLbls>
          <c:dLblPos val="outEnd"/>
          <c:showLegendKey val="0"/>
          <c:showVal val="1"/>
          <c:showCatName val="0"/>
          <c:showSerName val="0"/>
          <c:showPercent val="0"/>
          <c:showBubbleSize val="0"/>
        </c:dLbls>
        <c:gapWidth val="100"/>
        <c:axId val="553246576"/>
        <c:axId val="553246968"/>
      </c:barChart>
      <c:catAx>
        <c:axId val="553246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6968"/>
        <c:crosses val="autoZero"/>
        <c:auto val="1"/>
        <c:lblAlgn val="ctr"/>
        <c:lblOffset val="100"/>
        <c:noMultiLvlLbl val="0"/>
      </c:catAx>
      <c:valAx>
        <c:axId val="553246968"/>
        <c:scaling>
          <c:orientation val="minMax"/>
          <c:max val="100"/>
          <c:min val="0"/>
        </c:scaling>
        <c:delete val="1"/>
        <c:axPos val="l"/>
        <c:numFmt formatCode="General" sourceLinked="1"/>
        <c:majorTickMark val="out"/>
        <c:minorTickMark val="none"/>
        <c:tickLblPos val="nextTo"/>
        <c:crossAx val="55324657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65</c:v>
                </c:pt>
                <c:pt idx="1">
                  <c:v>54</c:v>
                </c:pt>
                <c:pt idx="2">
                  <c:v>68</c:v>
                </c:pt>
              </c:numCache>
            </c:numRef>
          </c:val>
        </c:ser>
        <c:dLbls>
          <c:dLblPos val="outEnd"/>
          <c:showLegendKey val="0"/>
          <c:showVal val="1"/>
          <c:showCatName val="0"/>
          <c:showSerName val="0"/>
          <c:showPercent val="0"/>
          <c:showBubbleSize val="0"/>
        </c:dLbls>
        <c:gapWidth val="100"/>
        <c:axId val="373093984"/>
        <c:axId val="373094376"/>
      </c:barChart>
      <c:catAx>
        <c:axId val="373093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3094376"/>
        <c:crosses val="autoZero"/>
        <c:auto val="1"/>
        <c:lblAlgn val="ctr"/>
        <c:lblOffset val="100"/>
        <c:noMultiLvlLbl val="0"/>
      </c:catAx>
      <c:valAx>
        <c:axId val="373094376"/>
        <c:scaling>
          <c:orientation val="minMax"/>
          <c:max val="100"/>
        </c:scaling>
        <c:delete val="1"/>
        <c:axPos val="l"/>
        <c:numFmt formatCode="General" sourceLinked="1"/>
        <c:majorTickMark val="out"/>
        <c:minorTickMark val="none"/>
        <c:tickLblPos val="nextTo"/>
        <c:crossAx val="373093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AC1F2D">
                  <a:lumMod val="50000"/>
                </a:srgbClr>
              </a:solidFill>
              <a:ln w="19050">
                <a:noFill/>
              </a:ln>
              <a:effectLst/>
              <a:scene3d>
                <a:camera prst="orthographicFront"/>
                <a:lightRig rig="threePt" dir="t">
                  <a:rot lat="0" lon="0" rev="1200000"/>
                </a:lightRig>
              </a:scene3d>
              <a:sp3d>
                <a:bevelT w="63500" h="25400"/>
              </a:sp3d>
            </c:spPr>
          </c:dPt>
          <c:dPt>
            <c:idx val="1"/>
            <c:bubble3D val="0"/>
            <c:spPr>
              <a:solidFill>
                <a:schemeClr val="accent2"/>
              </a:solidFill>
              <a:ln w="19050">
                <a:noFill/>
              </a:ln>
              <a:effectLst/>
              <a:scene3d>
                <a:camera prst="orthographicFront"/>
                <a:lightRig rig="threePt" dir="t">
                  <a:rot lat="0" lon="0" rev="1200000"/>
                </a:lightRig>
              </a:scene3d>
              <a:sp3d>
                <a:bevelT w="63500" h="25400"/>
              </a:sp3d>
            </c:spPr>
          </c:dPt>
          <c:dPt>
            <c:idx val="2"/>
            <c:bubble3D val="0"/>
            <c:spPr>
              <a:solidFill>
                <a:srgbClr val="AC1F2D">
                  <a:lumMod val="75000"/>
                </a:srgbClr>
              </a:solidFill>
              <a:ln w="19050">
                <a:noFill/>
              </a:ln>
              <a:effectLst/>
              <a:scene3d>
                <a:camera prst="orthographicFront"/>
                <a:lightRig rig="threePt" dir="t">
                  <a:rot lat="0" lon="0" rev="1200000"/>
                </a:lightRig>
              </a:scene3d>
              <a:sp3d>
                <a:bevelT w="63500" h="25400"/>
              </a:sp3d>
            </c:spPr>
          </c:dPt>
          <c:dPt>
            <c:idx val="3"/>
            <c:bubble3D val="0"/>
            <c:spPr>
              <a:solidFill>
                <a:srgbClr val="AC1F2D">
                  <a:lumMod val="60000"/>
                  <a:lumOff val="40000"/>
                </a:srgb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0.16584292032531117"/>
                  <c:y val="6.576754991478543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Cut, no flesh removed</c:v>
                </c:pt>
                <c:pt idx="1">
                  <c:v>Cut, flesh removed</c:v>
                </c:pt>
                <c:pt idx="2">
                  <c:v>Sewn closed</c:v>
                </c:pt>
                <c:pt idx="3">
                  <c:v>Don't know</c:v>
                </c:pt>
              </c:strCache>
            </c:strRef>
          </c:cat>
          <c:val>
            <c:numRef>
              <c:f>Sheet1!$B$2:$B$5</c:f>
              <c:numCache>
                <c:formatCode>General</c:formatCode>
                <c:ptCount val="4"/>
                <c:pt idx="0">
                  <c:v>3</c:v>
                </c:pt>
                <c:pt idx="1">
                  <c:v>73</c:v>
                </c:pt>
                <c:pt idx="2">
                  <c:v>7</c:v>
                </c:pt>
                <c:pt idx="3">
                  <c:v>17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AC1F2D"/>
              </a:solidFill>
              <a:round/>
            </a:ln>
            <a:effectLst/>
          </c:spPr>
          <c:marker>
            <c:symbol val="circle"/>
            <c:size val="5"/>
            <c:spPr>
              <a:solidFill>
                <a:srgbClr val="AC1F2D"/>
              </a:solidFill>
              <a:ln w="63500" cap="rnd">
                <a:solidFill>
                  <a:srgbClr val="AC1F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15 to 19</c:v>
                </c:pt>
                <c:pt idx="1">
                  <c:v>20 to 24</c:v>
                </c:pt>
                <c:pt idx="2">
                  <c:v>25 to 29</c:v>
                </c:pt>
                <c:pt idx="3">
                  <c:v>30 to 34</c:v>
                </c:pt>
                <c:pt idx="4">
                  <c:v>35 to 49</c:v>
                </c:pt>
              </c:strCache>
            </c:strRef>
          </c:cat>
          <c:val>
            <c:numRef>
              <c:f>Sheet1!$B$2:$B$6</c:f>
              <c:numCache>
                <c:formatCode>General</c:formatCode>
                <c:ptCount val="5"/>
                <c:pt idx="0">
                  <c:v>47</c:v>
                </c:pt>
                <c:pt idx="1">
                  <c:v>59</c:v>
                </c:pt>
                <c:pt idx="2">
                  <c:v>68</c:v>
                </c:pt>
                <c:pt idx="3">
                  <c:v>76</c:v>
                </c:pt>
                <c:pt idx="4">
                  <c:v>75</c:v>
                </c:pt>
              </c:numCache>
            </c:numRef>
          </c:val>
          <c:smooth val="0"/>
        </c:ser>
        <c:dLbls>
          <c:dLblPos val="t"/>
          <c:showLegendKey val="0"/>
          <c:showVal val="1"/>
          <c:showCatName val="0"/>
          <c:showSerName val="0"/>
          <c:showPercent val="0"/>
          <c:showBubbleSize val="0"/>
        </c:dLbls>
        <c:marker val="1"/>
        <c:smooth val="0"/>
        <c:axId val="553248144"/>
        <c:axId val="553248536"/>
      </c:lineChart>
      <c:catAx>
        <c:axId val="553248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8536"/>
        <c:crosses val="autoZero"/>
        <c:auto val="1"/>
        <c:lblAlgn val="ctr"/>
        <c:lblOffset val="100"/>
        <c:noMultiLvlLbl val="0"/>
      </c:catAx>
      <c:valAx>
        <c:axId val="553248536"/>
        <c:scaling>
          <c:orientation val="minMax"/>
          <c:max val="100"/>
        </c:scaling>
        <c:delete val="1"/>
        <c:axPos val="l"/>
        <c:numFmt formatCode="General" sourceLinked="1"/>
        <c:majorTickMark val="out"/>
        <c:minorTickMark val="none"/>
        <c:tickLblPos val="nextTo"/>
        <c:crossAx val="553248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414720034995625"/>
          <c:y val="0"/>
          <c:w val="0.7172273622047243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Ethiopia</c:v>
                </c:pt>
                <c:pt idx="1">
                  <c:v>Dire Dawa</c:v>
                </c:pt>
                <c:pt idx="2">
                  <c:v>Addis Ababa</c:v>
                </c:pt>
                <c:pt idx="3">
                  <c:v>Harari</c:v>
                </c:pt>
                <c:pt idx="4">
                  <c:v>Gambela</c:v>
                </c:pt>
                <c:pt idx="5">
                  <c:v>SNNPR</c:v>
                </c:pt>
                <c:pt idx="6">
                  <c:v>Benishangul-Gumuz</c:v>
                </c:pt>
                <c:pt idx="7">
                  <c:v>Somali</c:v>
                </c:pt>
                <c:pt idx="8">
                  <c:v>Oromiya</c:v>
                </c:pt>
                <c:pt idx="9">
                  <c:v>Amhara</c:v>
                </c:pt>
                <c:pt idx="10">
                  <c:v>Affar</c:v>
                </c:pt>
                <c:pt idx="11">
                  <c:v>Tigray</c:v>
                </c:pt>
              </c:strCache>
            </c:strRef>
          </c:cat>
          <c:val>
            <c:numRef>
              <c:f>Sheet1!$B$2:$B$13</c:f>
              <c:numCache>
                <c:formatCode>General</c:formatCode>
                <c:ptCount val="12"/>
                <c:pt idx="0">
                  <c:v>65</c:v>
                </c:pt>
                <c:pt idx="1">
                  <c:v>75</c:v>
                </c:pt>
                <c:pt idx="2">
                  <c:v>54</c:v>
                </c:pt>
                <c:pt idx="3">
                  <c:v>82</c:v>
                </c:pt>
                <c:pt idx="4">
                  <c:v>33</c:v>
                </c:pt>
                <c:pt idx="5">
                  <c:v>62</c:v>
                </c:pt>
                <c:pt idx="6">
                  <c:v>63</c:v>
                </c:pt>
                <c:pt idx="7">
                  <c:v>99</c:v>
                </c:pt>
                <c:pt idx="8">
                  <c:v>76</c:v>
                </c:pt>
                <c:pt idx="9">
                  <c:v>62</c:v>
                </c:pt>
                <c:pt idx="10">
                  <c:v>91</c:v>
                </c:pt>
                <c:pt idx="11">
                  <c:v>24</c:v>
                </c:pt>
              </c:numCache>
            </c:numRef>
          </c:val>
        </c:ser>
        <c:dLbls>
          <c:showLegendKey val="0"/>
          <c:showVal val="0"/>
          <c:showCatName val="0"/>
          <c:showSerName val="0"/>
          <c:showPercent val="0"/>
          <c:showBubbleSize val="0"/>
        </c:dLbls>
        <c:gapWidth val="100"/>
        <c:axId val="553249320"/>
        <c:axId val="553249712"/>
      </c:barChart>
      <c:catAx>
        <c:axId val="5532493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49712"/>
        <c:crosses val="autoZero"/>
        <c:auto val="1"/>
        <c:lblAlgn val="ctr"/>
        <c:lblOffset val="100"/>
        <c:noMultiLvlLbl val="0"/>
      </c:catAx>
      <c:valAx>
        <c:axId val="553249712"/>
        <c:scaling>
          <c:orientation val="minMax"/>
          <c:max val="100"/>
        </c:scaling>
        <c:delete val="1"/>
        <c:axPos val="b"/>
        <c:numFmt formatCode="General" sourceLinked="1"/>
        <c:majorTickMark val="none"/>
        <c:minorTickMark val="none"/>
        <c:tickLblPos val="nextTo"/>
        <c:crossAx val="553249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lumMod val="60000"/>
                  <a:lumOff val="40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AC1F2D">
                  <a:lumMod val="60000"/>
                  <a:lumOff val="40000"/>
                </a:srgbClr>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2000 EDHS</c:v>
                </c:pt>
                <c:pt idx="1">
                  <c:v>2005 EDHS</c:v>
                </c:pt>
                <c:pt idx="2">
                  <c:v>2016 EDHS</c:v>
                </c:pt>
              </c:strCache>
            </c:strRef>
          </c:cat>
          <c:val>
            <c:numRef>
              <c:f>Sheet1!$B$2:$B$4</c:f>
              <c:numCache>
                <c:formatCode>General</c:formatCode>
                <c:ptCount val="3"/>
                <c:pt idx="0">
                  <c:v>80</c:v>
                </c:pt>
                <c:pt idx="1">
                  <c:v>74</c:v>
                </c:pt>
                <c:pt idx="2">
                  <c:v>65</c:v>
                </c:pt>
              </c:numCache>
            </c:numRef>
          </c:val>
        </c:ser>
        <c:dLbls>
          <c:dLblPos val="outEnd"/>
          <c:showLegendKey val="0"/>
          <c:showVal val="1"/>
          <c:showCatName val="0"/>
          <c:showSerName val="0"/>
          <c:showPercent val="0"/>
          <c:showBubbleSize val="0"/>
        </c:dLbls>
        <c:gapWidth val="100"/>
        <c:axId val="553251672"/>
        <c:axId val="553252064"/>
      </c:barChart>
      <c:catAx>
        <c:axId val="5532516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252064"/>
        <c:crosses val="autoZero"/>
        <c:auto val="1"/>
        <c:lblAlgn val="ctr"/>
        <c:lblOffset val="100"/>
        <c:noMultiLvlLbl val="0"/>
      </c:catAx>
      <c:valAx>
        <c:axId val="553252064"/>
        <c:scaling>
          <c:orientation val="minMax"/>
          <c:max val="100"/>
        </c:scaling>
        <c:delete val="1"/>
        <c:axPos val="l"/>
        <c:numFmt formatCode="General" sourceLinked="1"/>
        <c:majorTickMark val="out"/>
        <c:minorTickMark val="none"/>
        <c:tickLblPos val="nextTo"/>
        <c:crossAx val="553251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AC1F2D"/>
            </a:solidFill>
            <a:ln>
              <a:noFill/>
            </a:ln>
            <a:scene3d>
              <a:camera prst="orthographicFront"/>
              <a:lightRig rig="threePt" dir="t">
                <a:rot lat="0" lon="0" rev="1200000"/>
              </a:lightRig>
            </a:scene3d>
            <a:sp3d>
              <a:bevelT w="63500" h="25400"/>
            </a:sp3d>
          </c:spPr>
          <c:dPt>
            <c:idx val="0"/>
            <c:bubble3D val="0"/>
            <c:spPr>
              <a:solidFill>
                <a:srgbClr val="AC1F2D"/>
              </a:solidFill>
              <a:ln w="19050">
                <a:noFill/>
              </a:ln>
              <a:effectLst/>
              <a:scene3d>
                <a:camera prst="orthographicFront"/>
                <a:lightRig rig="threePt" dir="t">
                  <a:rot lat="0" lon="0" rev="1200000"/>
                </a:lightRig>
              </a:scene3d>
              <a:sp3d>
                <a:bevelT w="63500" h="25400"/>
              </a:sp3d>
            </c:spPr>
          </c:dPt>
          <c:dPt>
            <c:idx val="1"/>
            <c:bubble3D val="0"/>
            <c:spPr>
              <a:solidFill>
                <a:srgbClr val="138A44"/>
              </a:solidFill>
              <a:ln w="19050">
                <a:noFill/>
              </a:ln>
              <a:effectLst/>
              <a:scene3d>
                <a:camera prst="orthographicFront"/>
                <a:lightRig rig="threePt" dir="t">
                  <a:rot lat="0" lon="0" rev="1200000"/>
                </a:lightRig>
              </a:scene3d>
              <a:sp3d>
                <a:bevelT w="63500" h="25400"/>
              </a:sp3d>
            </c:spPr>
          </c:dPt>
          <c:dPt>
            <c:idx val="2"/>
            <c:bubble3D val="0"/>
            <c:spPr>
              <a:solidFill>
                <a:srgbClr val="86502A"/>
              </a:solidFill>
              <a:ln w="19050">
                <a:noFill/>
              </a:ln>
              <a:effectLst/>
              <a:scene3d>
                <a:camera prst="orthographicFront"/>
                <a:lightRig rig="threePt" dir="t">
                  <a:rot lat="0" lon="0" rev="1200000"/>
                </a:lightRig>
              </a:scene3d>
              <a:sp3d>
                <a:bevelT w="63500" h="25400"/>
              </a:sp3d>
            </c:spPr>
          </c:dPt>
          <c:dPt>
            <c:idx val="3"/>
            <c:bubble3D val="0"/>
            <c:spPr>
              <a:solidFill>
                <a:srgbClr val="FBDC05"/>
              </a:solidFill>
              <a:ln w="19050">
                <a:noFill/>
              </a:ln>
              <a:effectLst/>
              <a:scene3d>
                <a:camera prst="orthographicFront"/>
                <a:lightRig rig="threePt" dir="t">
                  <a:rot lat="0" lon="0" rev="1200000"/>
                </a:lightRig>
              </a:scene3d>
              <a:sp3d>
                <a:bevelT w="63500" h="25400"/>
              </a:sp3d>
            </c:spPr>
          </c:dPt>
          <c:dPt>
            <c:idx val="4"/>
            <c:bubble3D val="0"/>
            <c:spPr>
              <a:solidFill>
                <a:srgbClr val="4B63AE"/>
              </a:solidFill>
              <a:ln w="19050">
                <a:noFill/>
              </a:ln>
              <a:effectLst/>
              <a:scene3d>
                <a:camera prst="orthographicFront"/>
                <a:lightRig rig="threePt" dir="t">
                  <a:rot lat="0" lon="0" rev="1200000"/>
                </a:lightRig>
              </a:scene3d>
              <a:sp3d>
                <a:bevelT w="63500" h="25400"/>
              </a:sp3d>
            </c:spPr>
          </c:dPt>
          <c:dPt>
            <c:idx val="5"/>
            <c:bubble3D val="0"/>
            <c:spPr>
              <a:solidFill>
                <a:srgbClr val="AC1F2D"/>
              </a:solidFill>
              <a:ln w="19050">
                <a:noFill/>
              </a:ln>
              <a:effectLst/>
              <a:scene3d>
                <a:camera prst="orthographicFront"/>
                <a:lightRig rig="threePt" dir="t">
                  <a:rot lat="0" lon="0" rev="1200000"/>
                </a:lightRig>
              </a:scene3d>
              <a:sp3d>
                <a:bevelT w="63500" h="25400"/>
              </a:sp3d>
            </c:spPr>
          </c:dPt>
          <c:dLbls>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4"/>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Age &lt;5</c:v>
                </c:pt>
                <c:pt idx="1">
                  <c:v>Age 5-9</c:v>
                </c:pt>
                <c:pt idx="2">
                  <c:v>Age 10-14</c:v>
                </c:pt>
                <c:pt idx="3">
                  <c:v>Age 15+</c:v>
                </c:pt>
                <c:pt idx="4">
                  <c:v>Don't know</c:v>
                </c:pt>
              </c:strCache>
            </c:strRef>
          </c:cat>
          <c:val>
            <c:numRef>
              <c:f>Sheet1!$B$2:$B$6</c:f>
              <c:numCache>
                <c:formatCode>General</c:formatCode>
                <c:ptCount val="5"/>
                <c:pt idx="0">
                  <c:v>49</c:v>
                </c:pt>
                <c:pt idx="1">
                  <c:v>22</c:v>
                </c:pt>
                <c:pt idx="2">
                  <c:v>18</c:v>
                </c:pt>
                <c:pt idx="3">
                  <c:v>6</c:v>
                </c:pt>
                <c:pt idx="4">
                  <c:v>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AC1F2D">
                  <a:lumMod val="50000"/>
                </a:srgbClr>
              </a:solidFill>
              <a:ln w="19050">
                <a:noFill/>
              </a:ln>
              <a:effectLst/>
              <a:scene3d>
                <a:camera prst="orthographicFront"/>
                <a:lightRig rig="threePt" dir="t">
                  <a:rot lat="0" lon="0" rev="1200000"/>
                </a:lightRig>
              </a:scene3d>
              <a:sp3d>
                <a:bevelT w="63500" h="25400"/>
              </a:sp3d>
            </c:spPr>
          </c:dPt>
          <c:dPt>
            <c:idx val="1"/>
            <c:bubble3D val="0"/>
            <c:spPr>
              <a:solidFill>
                <a:srgbClr val="AC1F2D"/>
              </a:solidFill>
              <a:ln w="19050">
                <a:noFill/>
              </a:ln>
              <a:effectLst/>
              <a:scene3d>
                <a:camera prst="orthographicFront"/>
                <a:lightRig rig="threePt" dir="t">
                  <a:rot lat="0" lon="0" rev="1200000"/>
                </a:lightRig>
              </a:scene3d>
              <a:sp3d>
                <a:bevelT w="63500" h="25400"/>
              </a:sp3d>
            </c:spPr>
          </c:dPt>
          <c:dPt>
            <c:idx val="2"/>
            <c:bubble3D val="0"/>
            <c:spPr>
              <a:solidFill>
                <a:srgbClr val="AC1F2D">
                  <a:lumMod val="75000"/>
                </a:srgbClr>
              </a:solidFill>
              <a:ln w="19050">
                <a:noFill/>
              </a:ln>
              <a:effectLst/>
              <a:scene3d>
                <a:camera prst="orthographicFront"/>
                <a:lightRig rig="threePt" dir="t">
                  <a:rot lat="0" lon="0" rev="1200000"/>
                </a:lightRig>
              </a:scene3d>
              <a:sp3d>
                <a:bevelT w="63500" h="25400"/>
              </a:sp3d>
            </c:spPr>
          </c:dPt>
          <c:dPt>
            <c:idx val="3"/>
            <c:bubble3D val="0"/>
            <c:spPr>
              <a:solidFill>
                <a:srgbClr val="AC1F2D">
                  <a:lumMod val="60000"/>
                  <a:lumOff val="40000"/>
                </a:srgbClr>
              </a:solidFill>
              <a:ln w="19050">
                <a:noFill/>
              </a:ln>
              <a:effectLst/>
              <a:scene3d>
                <a:camera prst="orthographicFront"/>
                <a:lightRig rig="threePt" dir="t">
                  <a:rot lat="0" lon="0" rev="1200000"/>
                </a:lightRig>
              </a:scene3d>
              <a:sp3d>
                <a:bevelT w="63500" h="25400"/>
              </a:sp3d>
            </c:spPr>
          </c:dPt>
          <c:dPt>
            <c:idx val="4"/>
            <c:bubble3D val="0"/>
            <c:spPr>
              <a:solidFill>
                <a:srgbClr val="138A44"/>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3.5205285186239783E-2"/>
                  <c:y val="4.2035437831456073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layout>
                <c:manualLayout>
                  <c:x val="2.8616061333817361E-2"/>
                  <c:y val="9.3013548638947313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4"/>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Age &lt;1</c:v>
                </c:pt>
                <c:pt idx="1">
                  <c:v>Age 1 to 4</c:v>
                </c:pt>
                <c:pt idx="2">
                  <c:v>Age 5-9</c:v>
                </c:pt>
                <c:pt idx="3">
                  <c:v>Age 10-14</c:v>
                </c:pt>
                <c:pt idx="4">
                  <c:v>Not circumcised</c:v>
                </c:pt>
              </c:strCache>
            </c:strRef>
          </c:cat>
          <c:val>
            <c:numRef>
              <c:f>Sheet1!$B$2:$B$6</c:f>
              <c:numCache>
                <c:formatCode>General</c:formatCode>
                <c:ptCount val="5"/>
                <c:pt idx="0">
                  <c:v>7</c:v>
                </c:pt>
                <c:pt idx="1">
                  <c:v>3</c:v>
                </c:pt>
                <c:pt idx="2">
                  <c:v>4</c:v>
                </c:pt>
                <c:pt idx="3">
                  <c:v>1</c:v>
                </c:pt>
                <c:pt idx="4">
                  <c:v>84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Traditional agent</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Girls</c:v>
                </c:pt>
                <c:pt idx="1">
                  <c:v>Women</c:v>
                </c:pt>
              </c:strCache>
            </c:strRef>
          </c:cat>
          <c:val>
            <c:numRef>
              <c:f>Sheet1!$B$2:$B$3</c:f>
              <c:numCache>
                <c:formatCode>General</c:formatCode>
                <c:ptCount val="2"/>
                <c:pt idx="0">
                  <c:v>98</c:v>
                </c:pt>
                <c:pt idx="1">
                  <c:v>90</c:v>
                </c:pt>
              </c:numCache>
            </c:numRef>
          </c:val>
        </c:ser>
        <c:ser>
          <c:idx val="1"/>
          <c:order val="1"/>
          <c:tx>
            <c:strRef>
              <c:f>Sheet1!$C$1</c:f>
              <c:strCache>
                <c:ptCount val="1"/>
                <c:pt idx="0">
                  <c:v>Medical professional</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dLbl>
              <c:idx val="0"/>
              <c:layout>
                <c:manualLayout>
                  <c:x val="0"/>
                  <c:y val="1.9704433497536946E-2"/>
                </c:manualLayout>
              </c:layout>
              <c:dLblPos val="ctr"/>
              <c:showLegendKey val="0"/>
              <c:showVal val="1"/>
              <c:showCatName val="0"/>
              <c:showSerName val="0"/>
              <c:showPercent val="0"/>
              <c:showBubbleSize val="0"/>
              <c:separator>. </c:separator>
              <c:extLst>
                <c:ext xmlns:c15="http://schemas.microsoft.com/office/drawing/2012/chart" uri="{CE6537A1-D6FC-4f65-9D91-7224C49458BB}"/>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Girls</c:v>
                </c:pt>
                <c:pt idx="1">
                  <c:v>Women</c:v>
                </c:pt>
              </c:strCache>
            </c:strRef>
          </c:cat>
          <c:val>
            <c:numRef>
              <c:f>Sheet1!$C$2:$C$3</c:f>
              <c:numCache>
                <c:formatCode>General</c:formatCode>
                <c:ptCount val="2"/>
                <c:pt idx="0">
                  <c:v>2</c:v>
                </c:pt>
                <c:pt idx="1">
                  <c:v>1</c:v>
                </c:pt>
              </c:numCache>
            </c:numRef>
          </c:val>
        </c:ser>
        <c:ser>
          <c:idx val="2"/>
          <c:order val="2"/>
          <c:tx>
            <c:strRef>
              <c:f>Sheet1!$D$1</c:f>
              <c:strCache>
                <c:ptCount val="1"/>
                <c:pt idx="0">
                  <c:v>Don't know</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Girls</c:v>
                </c:pt>
                <c:pt idx="1">
                  <c:v>Women</c:v>
                </c:pt>
              </c:strCache>
            </c:strRef>
          </c:cat>
          <c:val>
            <c:numRef>
              <c:f>Sheet1!$D$2:$D$3</c:f>
              <c:numCache>
                <c:formatCode>General</c:formatCode>
                <c:ptCount val="2"/>
                <c:pt idx="0">
                  <c:v>1</c:v>
                </c:pt>
                <c:pt idx="1">
                  <c:v>9</c:v>
                </c:pt>
              </c:numCache>
            </c:numRef>
          </c:val>
        </c:ser>
        <c:dLbls>
          <c:dLblPos val="ctr"/>
          <c:showLegendKey val="0"/>
          <c:showVal val="1"/>
          <c:showCatName val="0"/>
          <c:showSerName val="0"/>
          <c:showPercent val="0"/>
          <c:showBubbleSize val="0"/>
        </c:dLbls>
        <c:gapWidth val="100"/>
        <c:overlap val="100"/>
        <c:axId val="555480144"/>
        <c:axId val="555480536"/>
      </c:barChart>
      <c:catAx>
        <c:axId val="555480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5480536"/>
        <c:crosses val="autoZero"/>
        <c:auto val="1"/>
        <c:lblAlgn val="ctr"/>
        <c:lblOffset val="100"/>
        <c:noMultiLvlLbl val="0"/>
      </c:catAx>
      <c:valAx>
        <c:axId val="555480536"/>
        <c:scaling>
          <c:orientation val="minMax"/>
          <c:min val="0"/>
        </c:scaling>
        <c:delete val="1"/>
        <c:axPos val="l"/>
        <c:numFmt formatCode="0%" sourceLinked="1"/>
        <c:majorTickMark val="out"/>
        <c:minorTickMark val="none"/>
        <c:tickLblPos val="nextTo"/>
        <c:crossAx val="55548014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0.0</c:formatCode>
                <c:ptCount val="3"/>
                <c:pt idx="0">
                  <c:v>4.5999999999999996</c:v>
                </c:pt>
                <c:pt idx="1">
                  <c:v>2.2999999999999998</c:v>
                </c:pt>
                <c:pt idx="2">
                  <c:v>5.2</c:v>
                </c:pt>
              </c:numCache>
            </c:numRef>
          </c:val>
        </c:ser>
        <c:dLbls>
          <c:showLegendKey val="0"/>
          <c:showVal val="0"/>
          <c:showCatName val="0"/>
          <c:showSerName val="0"/>
          <c:showPercent val="0"/>
          <c:showBubbleSize val="0"/>
        </c:dLbls>
        <c:gapWidth val="100"/>
        <c:axId val="448482808"/>
        <c:axId val="448483984"/>
      </c:barChart>
      <c:catAx>
        <c:axId val="4484828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483984"/>
        <c:crosses val="autoZero"/>
        <c:auto val="1"/>
        <c:lblAlgn val="ctr"/>
        <c:lblOffset val="100"/>
        <c:noMultiLvlLbl val="0"/>
      </c:catAx>
      <c:valAx>
        <c:axId val="448483984"/>
        <c:scaling>
          <c:orientation val="minMax"/>
          <c:max val="10"/>
        </c:scaling>
        <c:delete val="1"/>
        <c:axPos val="l"/>
        <c:numFmt formatCode="0.0" sourceLinked="1"/>
        <c:majorTickMark val="out"/>
        <c:minorTickMark val="none"/>
        <c:tickLblPos val="nextTo"/>
        <c:crossAx val="448482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Required</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24</c:v>
                </c:pt>
                <c:pt idx="1">
                  <c:v>17</c:v>
                </c:pt>
              </c:numCache>
            </c:numRef>
          </c:val>
        </c:ser>
        <c:ser>
          <c:idx val="1"/>
          <c:order val="1"/>
          <c:tx>
            <c:strRef>
              <c:f>Sheet1!$C$1</c:f>
              <c:strCache>
                <c:ptCount val="1"/>
                <c:pt idx="0">
                  <c:v>Not required</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72</c:v>
                </c:pt>
                <c:pt idx="1">
                  <c:v>77</c:v>
                </c:pt>
              </c:numCache>
            </c:numRef>
          </c:val>
        </c:ser>
        <c:ser>
          <c:idx val="2"/>
          <c:order val="2"/>
          <c:tx>
            <c:strRef>
              <c:f>Sheet1!$D$1</c:f>
              <c:strCache>
                <c:ptCount val="1"/>
                <c:pt idx="0">
                  <c:v>No religion/ Don't know</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4</c:v>
                </c:pt>
                <c:pt idx="1">
                  <c:v>6</c:v>
                </c:pt>
              </c:numCache>
            </c:numRef>
          </c:val>
        </c:ser>
        <c:dLbls>
          <c:dLblPos val="ctr"/>
          <c:showLegendKey val="0"/>
          <c:showVal val="1"/>
          <c:showCatName val="0"/>
          <c:showSerName val="0"/>
          <c:showPercent val="0"/>
          <c:showBubbleSize val="0"/>
        </c:dLbls>
        <c:gapWidth val="100"/>
        <c:overlap val="100"/>
        <c:axId val="555479752"/>
        <c:axId val="555479360"/>
      </c:barChart>
      <c:catAx>
        <c:axId val="555479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5479360"/>
        <c:crosses val="autoZero"/>
        <c:auto val="1"/>
        <c:lblAlgn val="ctr"/>
        <c:lblOffset val="100"/>
        <c:noMultiLvlLbl val="0"/>
      </c:catAx>
      <c:valAx>
        <c:axId val="555479360"/>
        <c:scaling>
          <c:orientation val="minMax"/>
        </c:scaling>
        <c:delete val="1"/>
        <c:axPos val="l"/>
        <c:numFmt formatCode="0%" sourceLinked="1"/>
        <c:majorTickMark val="none"/>
        <c:minorTickMark val="none"/>
        <c:tickLblPos val="nextTo"/>
        <c:crossAx val="5554797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Continued</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18</c:v>
                </c:pt>
                <c:pt idx="1">
                  <c:v>11</c:v>
                </c:pt>
              </c:numCache>
            </c:numRef>
          </c:val>
        </c:ser>
        <c:ser>
          <c:idx val="1"/>
          <c:order val="1"/>
          <c:tx>
            <c:strRef>
              <c:f>Sheet1!$C$1</c:f>
              <c:strCache>
                <c:ptCount val="1"/>
                <c:pt idx="0">
                  <c:v>Not continued</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79</c:v>
                </c:pt>
                <c:pt idx="1">
                  <c:v>87</c:v>
                </c:pt>
              </c:numCache>
            </c:numRef>
          </c:val>
        </c:ser>
        <c:ser>
          <c:idx val="2"/>
          <c:order val="2"/>
          <c:tx>
            <c:strRef>
              <c:f>Sheet1!$D$1</c:f>
              <c:strCache>
                <c:ptCount val="1"/>
                <c:pt idx="0">
                  <c:v>Don't know/Depends</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3</c:v>
                </c:pt>
                <c:pt idx="1">
                  <c:v>2</c:v>
                </c:pt>
              </c:numCache>
            </c:numRef>
          </c:val>
        </c:ser>
        <c:dLbls>
          <c:dLblPos val="ctr"/>
          <c:showLegendKey val="0"/>
          <c:showVal val="1"/>
          <c:showCatName val="0"/>
          <c:showSerName val="0"/>
          <c:showPercent val="0"/>
          <c:showBubbleSize val="0"/>
        </c:dLbls>
        <c:gapWidth val="100"/>
        <c:overlap val="100"/>
        <c:axId val="555481320"/>
        <c:axId val="555481712"/>
      </c:barChart>
      <c:catAx>
        <c:axId val="555481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5481712"/>
        <c:crosses val="autoZero"/>
        <c:auto val="1"/>
        <c:lblAlgn val="ctr"/>
        <c:lblOffset val="100"/>
        <c:noMultiLvlLbl val="0"/>
      </c:catAx>
      <c:valAx>
        <c:axId val="555481712"/>
        <c:scaling>
          <c:orientation val="minMax"/>
        </c:scaling>
        <c:delete val="1"/>
        <c:axPos val="l"/>
        <c:numFmt formatCode="0%" sourceLinked="1"/>
        <c:majorTickMark val="none"/>
        <c:minorTickMark val="none"/>
        <c:tickLblPos val="nextTo"/>
        <c:crossAx val="55548132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5.7</c:v>
                </c:pt>
                <c:pt idx="1">
                  <c:v>4.2</c:v>
                </c:pt>
                <c:pt idx="2">
                  <c:v>2.2000000000000002</c:v>
                </c:pt>
                <c:pt idx="3">
                  <c:v>1.9</c:v>
                </c:pt>
              </c:numCache>
            </c:numRef>
          </c:val>
        </c:ser>
        <c:dLbls>
          <c:showLegendKey val="0"/>
          <c:showVal val="0"/>
          <c:showCatName val="0"/>
          <c:showSerName val="0"/>
          <c:showPercent val="0"/>
          <c:showBubbleSize val="0"/>
        </c:dLbls>
        <c:gapWidth val="100"/>
        <c:axId val="535881352"/>
        <c:axId val="535881744"/>
      </c:barChart>
      <c:catAx>
        <c:axId val="535881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881744"/>
        <c:crosses val="autoZero"/>
        <c:auto val="1"/>
        <c:lblAlgn val="ctr"/>
        <c:lblOffset val="100"/>
        <c:noMultiLvlLbl val="0"/>
      </c:catAx>
      <c:valAx>
        <c:axId val="535881744"/>
        <c:scaling>
          <c:orientation val="minMax"/>
          <c:max val="10"/>
        </c:scaling>
        <c:delete val="1"/>
        <c:axPos val="l"/>
        <c:numFmt formatCode="0.0" sourceLinked="1"/>
        <c:majorTickMark val="out"/>
        <c:minorTickMark val="none"/>
        <c:tickLblPos val="nextTo"/>
        <c:crossAx val="535881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6.4</c:v>
                </c:pt>
                <c:pt idx="1">
                  <c:v>5.6</c:v>
                </c:pt>
                <c:pt idx="2">
                  <c:v>4.9000000000000004</c:v>
                </c:pt>
                <c:pt idx="3">
                  <c:v>4.3</c:v>
                </c:pt>
                <c:pt idx="4">
                  <c:v>2.6</c:v>
                </c:pt>
              </c:numCache>
            </c:numRef>
          </c:val>
        </c:ser>
        <c:dLbls>
          <c:showLegendKey val="0"/>
          <c:showVal val="0"/>
          <c:showCatName val="0"/>
          <c:showSerName val="0"/>
          <c:showPercent val="0"/>
          <c:showBubbleSize val="0"/>
        </c:dLbls>
        <c:gapWidth val="100"/>
        <c:axId val="535882136"/>
        <c:axId val="535882528"/>
      </c:barChart>
      <c:catAx>
        <c:axId val="535882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882528"/>
        <c:crosses val="autoZero"/>
        <c:auto val="1"/>
        <c:lblAlgn val="ctr"/>
        <c:lblOffset val="100"/>
        <c:noMultiLvlLbl val="0"/>
      </c:catAx>
      <c:valAx>
        <c:axId val="535882528"/>
        <c:scaling>
          <c:orientation val="minMax"/>
          <c:max val="10"/>
        </c:scaling>
        <c:delete val="1"/>
        <c:axPos val="l"/>
        <c:numFmt formatCode="0.0" sourceLinked="1"/>
        <c:majorTickMark val="out"/>
        <c:minorTickMark val="none"/>
        <c:tickLblPos val="nextTo"/>
        <c:crossAx val="5358821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470275590551187"/>
          <c:y val="0"/>
          <c:w val="0.7652972440944881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Ethiopia</c:v>
                </c:pt>
                <c:pt idx="1">
                  <c:v>Dire Dawa</c:v>
                </c:pt>
                <c:pt idx="2">
                  <c:v>Addis Ababa</c:v>
                </c:pt>
                <c:pt idx="3">
                  <c:v>Harari</c:v>
                </c:pt>
                <c:pt idx="4">
                  <c:v>Gambela</c:v>
                </c:pt>
                <c:pt idx="5">
                  <c:v>SNNPR</c:v>
                </c:pt>
                <c:pt idx="6">
                  <c:v>Benishangul-Gumuz</c:v>
                </c:pt>
                <c:pt idx="7">
                  <c:v>Somali</c:v>
                </c:pt>
                <c:pt idx="8">
                  <c:v>Oromiya</c:v>
                </c:pt>
                <c:pt idx="9">
                  <c:v>Amhara</c:v>
                </c:pt>
                <c:pt idx="10">
                  <c:v>Affar</c:v>
                </c:pt>
                <c:pt idx="11">
                  <c:v>Tigray</c:v>
                </c:pt>
              </c:strCache>
            </c:strRef>
          </c:cat>
          <c:val>
            <c:numRef>
              <c:f>Sheet1!$B$2:$B$13</c:f>
              <c:numCache>
                <c:formatCode>General</c:formatCode>
                <c:ptCount val="12"/>
                <c:pt idx="0">
                  <c:v>4.5999999999999996</c:v>
                </c:pt>
                <c:pt idx="1">
                  <c:v>3.1</c:v>
                </c:pt>
                <c:pt idx="2">
                  <c:v>1.8</c:v>
                </c:pt>
                <c:pt idx="3">
                  <c:v>4.0999999999999996</c:v>
                </c:pt>
                <c:pt idx="4">
                  <c:v>3.5</c:v>
                </c:pt>
                <c:pt idx="5">
                  <c:v>4.4000000000000004</c:v>
                </c:pt>
                <c:pt idx="6">
                  <c:v>4.4000000000000004</c:v>
                </c:pt>
                <c:pt idx="7">
                  <c:v>7.2</c:v>
                </c:pt>
                <c:pt idx="8">
                  <c:v>5.4</c:v>
                </c:pt>
                <c:pt idx="9">
                  <c:v>3.7</c:v>
                </c:pt>
                <c:pt idx="10">
                  <c:v>5.5</c:v>
                </c:pt>
                <c:pt idx="11">
                  <c:v>4.7</c:v>
                </c:pt>
              </c:numCache>
            </c:numRef>
          </c:val>
        </c:ser>
        <c:dLbls>
          <c:showLegendKey val="0"/>
          <c:showVal val="0"/>
          <c:showCatName val="0"/>
          <c:showSerName val="0"/>
          <c:showPercent val="0"/>
          <c:showBubbleSize val="0"/>
        </c:dLbls>
        <c:gapWidth val="100"/>
        <c:axId val="535884096"/>
        <c:axId val="535884488"/>
      </c:barChart>
      <c:catAx>
        <c:axId val="53588409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884488"/>
        <c:crosses val="autoZero"/>
        <c:auto val="1"/>
        <c:lblAlgn val="ctr"/>
        <c:lblOffset val="100"/>
        <c:noMultiLvlLbl val="0"/>
      </c:catAx>
      <c:valAx>
        <c:axId val="535884488"/>
        <c:scaling>
          <c:orientation val="minMax"/>
          <c:max val="10"/>
        </c:scaling>
        <c:delete val="1"/>
        <c:axPos val="b"/>
        <c:numFmt formatCode="General" sourceLinked="1"/>
        <c:majorTickMark val="out"/>
        <c:minorTickMark val="none"/>
        <c:tickLblPos val="nextTo"/>
        <c:crossAx val="535884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lumMod val="60000"/>
                <a:lumOff val="40000"/>
              </a:schemeClr>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0.0</c:formatCode>
                <c:ptCount val="4"/>
                <c:pt idx="0">
                  <c:v>5.5</c:v>
                </c:pt>
                <c:pt idx="1">
                  <c:v>5.4</c:v>
                </c:pt>
                <c:pt idx="2">
                  <c:v>4.8</c:v>
                </c:pt>
                <c:pt idx="3">
                  <c:v>4.5999999999999996</c:v>
                </c:pt>
              </c:numCache>
            </c:numRef>
          </c:val>
        </c:ser>
        <c:dLbls>
          <c:showLegendKey val="0"/>
          <c:showVal val="0"/>
          <c:showCatName val="0"/>
          <c:showSerName val="0"/>
          <c:showPercent val="0"/>
          <c:showBubbleSize val="0"/>
        </c:dLbls>
        <c:gapWidth val="100"/>
        <c:axId val="535432640"/>
        <c:axId val="443180336"/>
      </c:barChart>
      <c:catAx>
        <c:axId val="535432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3180336"/>
        <c:crosses val="autoZero"/>
        <c:auto val="1"/>
        <c:lblAlgn val="ctr"/>
        <c:lblOffset val="100"/>
        <c:noMultiLvlLbl val="0"/>
      </c:catAx>
      <c:valAx>
        <c:axId val="443180336"/>
        <c:scaling>
          <c:orientation val="minMax"/>
          <c:max val="10"/>
        </c:scaling>
        <c:delete val="1"/>
        <c:axPos val="l"/>
        <c:numFmt formatCode="0.0" sourceLinked="1"/>
        <c:majorTickMark val="out"/>
        <c:minorTickMark val="none"/>
        <c:tickLblPos val="nextTo"/>
        <c:crossAx val="535432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136942257217848"/>
          <c:y val="2.6602176541717048E-2"/>
          <c:w val="0.73335279965004374"/>
          <c:h val="0.94679564691656593"/>
        </c:manualLayout>
      </c:layout>
      <c:barChart>
        <c:barDir val="bar"/>
        <c:grouping val="clustered"/>
        <c:varyColors val="0"/>
        <c:ser>
          <c:idx val="0"/>
          <c:order val="0"/>
          <c:tx>
            <c:strRef>
              <c:f>Sheet1!$B$1</c:f>
              <c:strCache>
                <c:ptCount val="1"/>
                <c:pt idx="0">
                  <c:v>Series 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Kenya 2014 DHS</c:v>
                </c:pt>
                <c:pt idx="1">
                  <c:v>Rwanda 2014-15 DHS</c:v>
                </c:pt>
                <c:pt idx="2">
                  <c:v>Ethiopia 2016 DHS</c:v>
                </c:pt>
                <c:pt idx="3">
                  <c:v>Tanzania 2015-16 DHS-MIS</c:v>
                </c:pt>
                <c:pt idx="4">
                  <c:v>Uganda 2016 DHS*</c:v>
                </c:pt>
                <c:pt idx="5">
                  <c:v>Burundi 2010 DHS</c:v>
                </c:pt>
              </c:strCache>
            </c:strRef>
          </c:cat>
          <c:val>
            <c:numRef>
              <c:f>Sheet1!$B$2:$B$7</c:f>
              <c:numCache>
                <c:formatCode>0.0</c:formatCode>
                <c:ptCount val="6"/>
                <c:pt idx="0">
                  <c:v>3.9</c:v>
                </c:pt>
                <c:pt idx="1">
                  <c:v>4.2</c:v>
                </c:pt>
                <c:pt idx="2">
                  <c:v>4.5999999999999996</c:v>
                </c:pt>
                <c:pt idx="3">
                  <c:v>5.2</c:v>
                </c:pt>
                <c:pt idx="4">
                  <c:v>5.4</c:v>
                </c:pt>
                <c:pt idx="5">
                  <c:v>6.4</c:v>
                </c:pt>
              </c:numCache>
            </c:numRef>
          </c:val>
        </c:ser>
        <c:dLbls>
          <c:dLblPos val="outEnd"/>
          <c:showLegendKey val="0"/>
          <c:showVal val="1"/>
          <c:showCatName val="0"/>
          <c:showSerName val="0"/>
          <c:showPercent val="0"/>
          <c:showBubbleSize val="0"/>
        </c:dLbls>
        <c:gapWidth val="100"/>
        <c:axId val="243523872"/>
        <c:axId val="243524264"/>
      </c:barChart>
      <c:catAx>
        <c:axId val="2435238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3524264"/>
        <c:crosses val="autoZero"/>
        <c:auto val="1"/>
        <c:lblAlgn val="ctr"/>
        <c:lblOffset val="100"/>
        <c:noMultiLvlLbl val="0"/>
      </c:catAx>
      <c:valAx>
        <c:axId val="243524264"/>
        <c:scaling>
          <c:orientation val="minMax"/>
          <c:max val="10"/>
        </c:scaling>
        <c:delete val="1"/>
        <c:axPos val="b"/>
        <c:numFmt formatCode="0.0" sourceLinked="1"/>
        <c:majorTickMark val="out"/>
        <c:minorTickMark val="none"/>
        <c:tickLblPos val="nextTo"/>
        <c:crossAx val="243523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6</c:v>
                </c:pt>
                <c:pt idx="1">
                  <c:v>16</c:v>
                </c:pt>
                <c:pt idx="2">
                  <c:v>4</c:v>
                </c:pt>
              </c:numCache>
            </c:numRef>
          </c:val>
        </c:ser>
        <c:ser>
          <c:idx val="1"/>
          <c:order val="1"/>
          <c:tx>
            <c:strRef>
              <c:f>Sheet1!$C$1</c:f>
              <c:strCache>
                <c:ptCount val="1"/>
                <c:pt idx="0">
                  <c:v>Shared facility</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9</c:v>
                </c:pt>
                <c:pt idx="1">
                  <c:v>35</c:v>
                </c:pt>
                <c:pt idx="2">
                  <c:v>2</c:v>
                </c:pt>
              </c:numCache>
            </c:numRef>
          </c:val>
        </c:ser>
        <c:ser>
          <c:idx val="2"/>
          <c:order val="2"/>
          <c:tx>
            <c:strRef>
              <c:f>Sheet1!$D$1</c:f>
              <c:strCache>
                <c:ptCount val="1"/>
                <c:pt idx="0">
                  <c:v>Unimproved facility</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53</c:v>
                </c:pt>
                <c:pt idx="1">
                  <c:v>43</c:v>
                </c:pt>
                <c:pt idx="2">
                  <c:v>56</c:v>
                </c:pt>
              </c:numCache>
            </c:numRef>
          </c:val>
        </c:ser>
        <c:ser>
          <c:idx val="3"/>
          <c:order val="3"/>
          <c:tx>
            <c:strRef>
              <c:f>Sheet1!$E$1</c:f>
              <c:strCache>
                <c:ptCount val="1"/>
                <c:pt idx="0">
                  <c:v>Open defecation</c:v>
                </c:pt>
              </c:strCache>
            </c:strRef>
          </c:tx>
          <c:spPr>
            <a:solidFill>
              <a:srgbClr val="8650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0</c:formatCode>
                <c:ptCount val="3"/>
                <c:pt idx="0">
                  <c:v>32</c:v>
                </c:pt>
                <c:pt idx="1">
                  <c:v>7</c:v>
                </c:pt>
                <c:pt idx="2">
                  <c:v>39</c:v>
                </c:pt>
              </c:numCache>
            </c:numRef>
          </c:val>
        </c:ser>
        <c:dLbls>
          <c:dLblPos val="ctr"/>
          <c:showLegendKey val="0"/>
          <c:showVal val="1"/>
          <c:showCatName val="0"/>
          <c:showSerName val="0"/>
          <c:showPercent val="0"/>
          <c:showBubbleSize val="0"/>
        </c:dLbls>
        <c:gapWidth val="100"/>
        <c:overlap val="100"/>
        <c:axId val="444334512"/>
        <c:axId val="444330984"/>
      </c:barChart>
      <c:catAx>
        <c:axId val="444334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30984"/>
        <c:crosses val="autoZero"/>
        <c:auto val="1"/>
        <c:lblAlgn val="ctr"/>
        <c:lblOffset val="100"/>
        <c:noMultiLvlLbl val="0"/>
      </c:catAx>
      <c:valAx>
        <c:axId val="444330984"/>
        <c:scaling>
          <c:orientation val="minMax"/>
        </c:scaling>
        <c:delete val="1"/>
        <c:axPos val="l"/>
        <c:numFmt formatCode="0%" sourceLinked="1"/>
        <c:majorTickMark val="none"/>
        <c:minorTickMark val="none"/>
        <c:tickLblPos val="nextTo"/>
        <c:crossAx val="4443345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1">
                  <a:lumMod val="50000"/>
                </a:schemeClr>
              </a:solidFill>
              <a:ln w="19050">
                <a:noFill/>
              </a:ln>
              <a:effectLst/>
              <a:scene3d>
                <a:camera prst="orthographicFront"/>
                <a:lightRig rig="threePt" dir="t">
                  <a:rot lat="0" lon="0" rev="1200000"/>
                </a:lightRig>
              </a:scene3d>
              <a:sp3d>
                <a:bevelT w="63500" h="25400"/>
              </a:sp3d>
            </c:spPr>
          </c:dPt>
          <c:dPt>
            <c:idx val="1"/>
            <c:bubble3D val="0"/>
            <c:spPr>
              <a:solidFill>
                <a:schemeClr val="accent1"/>
              </a:solidFill>
              <a:ln w="19050">
                <a:noFill/>
              </a:ln>
              <a:effectLst/>
              <a:scene3d>
                <a:camera prst="orthographicFront"/>
                <a:lightRig rig="threePt" dir="t">
                  <a:rot lat="0" lon="0" rev="1200000"/>
                </a:lightRig>
              </a:scene3d>
              <a:sp3d>
                <a:bevelT w="63500" h="25400"/>
              </a:sp3d>
            </c:spPr>
          </c:dPt>
          <c:dPt>
            <c:idx val="2"/>
            <c:bubble3D val="0"/>
            <c:spPr>
              <a:solidFill>
                <a:schemeClr val="accent1">
                  <a:lumMod val="60000"/>
                  <a:lumOff val="40000"/>
                </a:schemeClr>
              </a:solidFill>
              <a:ln w="19050">
                <a:noFill/>
              </a:ln>
              <a:effectLst/>
              <a:scene3d>
                <a:camera prst="orthographicFront"/>
                <a:lightRig rig="threePt" dir="t">
                  <a:rot lat="0" lon="0" rev="1200000"/>
                </a:lightRig>
              </a:scene3d>
              <a:sp3d>
                <a:bevelT w="63500" h="25400"/>
              </a:sp3d>
            </c:spPr>
          </c:dPt>
          <c:dPt>
            <c:idx val="3"/>
            <c:bubble3D val="0"/>
            <c:spPr>
              <a:solidFill>
                <a:schemeClr val="accent2">
                  <a:lumMod val="5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2"/>
              </a:solidFill>
              <a:ln w="19050">
                <a:noFill/>
              </a:ln>
              <a:effectLst/>
              <a:scene3d>
                <a:camera prst="orthographicFront"/>
                <a:lightRig rig="threePt" dir="t">
                  <a:rot lat="0" lon="0" rev="1200000"/>
                </a:lightRig>
              </a:scene3d>
              <a:sp3d>
                <a:bevelT w="63500" h="25400"/>
              </a:sp3d>
            </c:spPr>
          </c:dPt>
          <c:dPt>
            <c:idx val="5"/>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dPt>
          <c:dLbls>
            <c:dLbl>
              <c:idx val="2"/>
              <c:delete val="1"/>
              <c:extLst>
                <c:ext xmlns:c15="http://schemas.microsoft.com/office/drawing/2012/chart" uri="{CE6537A1-D6FC-4f65-9D91-7224C49458BB}"/>
              </c:extLst>
            </c:dLbl>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9</c:v>
                </c:pt>
                <c:pt idx="1">
                  <c:v>12</c:v>
                </c:pt>
                <c:pt idx="2">
                  <c:v>32</c:v>
                </c:pt>
                <c:pt idx="3">
                  <c:v>21</c:v>
                </c:pt>
                <c:pt idx="4">
                  <c:v>11</c:v>
                </c:pt>
                <c:pt idx="5">
                  <c:v>14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13</c:v>
                </c:pt>
                <c:pt idx="1">
                  <c:v>5</c:v>
                </c:pt>
                <c:pt idx="2">
                  <c:v>15</c:v>
                </c:pt>
              </c:numCache>
            </c:numRef>
          </c:val>
        </c:ser>
        <c:dLbls>
          <c:dLblPos val="outEnd"/>
          <c:showLegendKey val="0"/>
          <c:showVal val="1"/>
          <c:showCatName val="0"/>
          <c:showSerName val="0"/>
          <c:showPercent val="0"/>
          <c:showBubbleSize val="0"/>
        </c:dLbls>
        <c:gapWidth val="100"/>
        <c:axId val="243525440"/>
        <c:axId val="243525832"/>
      </c:barChart>
      <c:catAx>
        <c:axId val="243525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3525832"/>
        <c:crosses val="autoZero"/>
        <c:auto val="1"/>
        <c:lblAlgn val="ctr"/>
        <c:lblOffset val="100"/>
        <c:noMultiLvlLbl val="0"/>
      </c:catAx>
      <c:valAx>
        <c:axId val="243525832"/>
        <c:scaling>
          <c:orientation val="minMax"/>
          <c:max val="100"/>
        </c:scaling>
        <c:delete val="1"/>
        <c:axPos val="l"/>
        <c:numFmt formatCode="0" sourceLinked="1"/>
        <c:majorTickMark val="out"/>
        <c:minorTickMark val="none"/>
        <c:tickLblPos val="nextTo"/>
        <c:crossAx val="24352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7.0133010882708582E-2"/>
          <c:w val="0.96616035172886816"/>
          <c:h val="0.83336964076588371"/>
        </c:manualLayout>
      </c:layout>
      <c:lineChart>
        <c:grouping val="standard"/>
        <c:varyColors val="0"/>
        <c:ser>
          <c:idx val="0"/>
          <c:order val="0"/>
          <c:tx>
            <c:strRef>
              <c:f>Sheet1!$B$1</c:f>
              <c:strCache>
                <c:ptCount val="1"/>
                <c:pt idx="0">
                  <c:v>Series 1</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0</c:formatCode>
                <c:ptCount val="4"/>
                <c:pt idx="0">
                  <c:v>16</c:v>
                </c:pt>
                <c:pt idx="1">
                  <c:v>17</c:v>
                </c:pt>
                <c:pt idx="2">
                  <c:v>12</c:v>
                </c:pt>
                <c:pt idx="3">
                  <c:v>13</c:v>
                </c:pt>
              </c:numCache>
            </c:numRef>
          </c:val>
          <c:smooth val="1"/>
        </c:ser>
        <c:dLbls>
          <c:dLblPos val="t"/>
          <c:showLegendKey val="0"/>
          <c:showVal val="1"/>
          <c:showCatName val="0"/>
          <c:showSerName val="0"/>
          <c:showPercent val="0"/>
          <c:showBubbleSize val="0"/>
        </c:dLbls>
        <c:marker val="1"/>
        <c:smooth val="0"/>
        <c:axId val="243526616"/>
        <c:axId val="243527008"/>
      </c:lineChart>
      <c:catAx>
        <c:axId val="243526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3527008"/>
        <c:crosses val="autoZero"/>
        <c:auto val="1"/>
        <c:lblAlgn val="ctr"/>
        <c:lblOffset val="100"/>
        <c:noMultiLvlLbl val="0"/>
      </c:catAx>
      <c:valAx>
        <c:axId val="243527008"/>
        <c:scaling>
          <c:orientation val="minMax"/>
          <c:max val="100"/>
        </c:scaling>
        <c:delete val="1"/>
        <c:axPos val="l"/>
        <c:numFmt formatCode="0" sourceLinked="1"/>
        <c:majorTickMark val="out"/>
        <c:minorTickMark val="none"/>
        <c:tickLblPos val="nextTo"/>
        <c:crossAx val="243526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Never married</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26</c:v>
                </c:pt>
                <c:pt idx="1">
                  <c:v>42</c:v>
                </c:pt>
              </c:numCache>
            </c:numRef>
          </c:val>
        </c:ser>
        <c:ser>
          <c:idx val="1"/>
          <c:order val="1"/>
          <c:tx>
            <c:strRef>
              <c:f>Sheet1!$C$1</c:f>
              <c:strCache>
                <c:ptCount val="1"/>
                <c:pt idx="0">
                  <c:v>Married/living together</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65</c:v>
                </c:pt>
                <c:pt idx="1">
                  <c:v>56</c:v>
                </c:pt>
              </c:numCache>
            </c:numRef>
          </c:val>
        </c:ser>
        <c:ser>
          <c:idx val="2"/>
          <c:order val="2"/>
          <c:tx>
            <c:strRef>
              <c:f>Sheet1!$D$1</c:f>
              <c:strCache>
                <c:ptCount val="1"/>
                <c:pt idx="0">
                  <c:v>Divorced/separated/ widowed</c:v>
                </c:pt>
              </c:strCache>
            </c:strRef>
          </c:tx>
          <c:spPr>
            <a:solidFill>
              <a:srgbClr val="AC1F2D">
                <a:lumMod val="60000"/>
                <a:lumOff val="40000"/>
              </a:srgbClr>
            </a:solidFill>
            <a:ln>
              <a:noFill/>
            </a:ln>
            <a:effectLst/>
            <a:scene3d>
              <a:camera prst="orthographicFront"/>
              <a:lightRig rig="threePt" dir="t">
                <a:rot lat="0" lon="0" rev="1200000"/>
              </a:lightRig>
            </a:scene3d>
            <a:sp3d>
              <a:bevelT w="63500" h="25400"/>
            </a:sp3d>
          </c:spPr>
          <c:invertIfNegative val="0"/>
          <c:dLbls>
            <c:dLbl>
              <c:idx val="1"/>
              <c:layout>
                <c:manualLayout>
                  <c:x val="-1.5381658305059949E-3"/>
                  <c:y val="9.673518742442563E-3"/>
                </c:manualLayout>
              </c:layout>
              <c:dLblPos val="ctr"/>
              <c:showLegendKey val="0"/>
              <c:showVal val="1"/>
              <c:showCatName val="0"/>
              <c:showSerName val="0"/>
              <c:showPercent val="0"/>
              <c:showBubbleSize val="0"/>
              <c:separator>. </c:separator>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9</c:v>
                </c:pt>
                <c:pt idx="1">
                  <c:v>2</c:v>
                </c:pt>
              </c:numCache>
            </c:numRef>
          </c:val>
        </c:ser>
        <c:dLbls>
          <c:dLblPos val="ctr"/>
          <c:showLegendKey val="0"/>
          <c:showVal val="1"/>
          <c:showCatName val="0"/>
          <c:showSerName val="0"/>
          <c:showPercent val="0"/>
          <c:showBubbleSize val="0"/>
        </c:dLbls>
        <c:gapWidth val="100"/>
        <c:overlap val="100"/>
        <c:axId val="536448336"/>
        <c:axId val="536448728"/>
      </c:barChart>
      <c:catAx>
        <c:axId val="536448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6448728"/>
        <c:crosses val="autoZero"/>
        <c:auto val="1"/>
        <c:lblAlgn val="ctr"/>
        <c:lblOffset val="100"/>
        <c:noMultiLvlLbl val="0"/>
      </c:catAx>
      <c:valAx>
        <c:axId val="536448728"/>
        <c:scaling>
          <c:orientation val="minMax"/>
        </c:scaling>
        <c:delete val="1"/>
        <c:axPos val="l"/>
        <c:numFmt formatCode="0%" sourceLinked="1"/>
        <c:majorTickMark val="none"/>
        <c:minorTickMark val="none"/>
        <c:tickLblPos val="nextTo"/>
        <c:crossAx val="53644833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11</c:v>
                </c:pt>
                <c:pt idx="1">
                  <c:v>5</c:v>
                </c:pt>
              </c:numCache>
            </c:numRef>
          </c:val>
        </c:ser>
        <c:dLbls>
          <c:dLblPos val="outEnd"/>
          <c:showLegendKey val="0"/>
          <c:showVal val="1"/>
          <c:showCatName val="0"/>
          <c:showSerName val="0"/>
          <c:showPercent val="0"/>
          <c:showBubbleSize val="0"/>
        </c:dLbls>
        <c:gapWidth val="100"/>
        <c:axId val="536449904"/>
        <c:axId val="536450296"/>
      </c:barChart>
      <c:catAx>
        <c:axId val="536449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6450296"/>
        <c:crosses val="autoZero"/>
        <c:auto val="1"/>
        <c:lblAlgn val="ctr"/>
        <c:lblOffset val="100"/>
        <c:noMultiLvlLbl val="0"/>
      </c:catAx>
      <c:valAx>
        <c:axId val="536450296"/>
        <c:scaling>
          <c:orientation val="minMax"/>
          <c:max val="100"/>
        </c:scaling>
        <c:delete val="1"/>
        <c:axPos val="l"/>
        <c:numFmt formatCode="0" sourceLinked="1"/>
        <c:majorTickMark val="out"/>
        <c:minorTickMark val="none"/>
        <c:tickLblPos val="nextTo"/>
        <c:crossAx val="536449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Sheet1!$B$2:$B$4</c:f>
              <c:numCache>
                <c:formatCode>0.0</c:formatCode>
                <c:ptCount val="3"/>
                <c:pt idx="0">
                  <c:v>16.600000000000001</c:v>
                </c:pt>
                <c:pt idx="1">
                  <c:v>17.100000000000001</c:v>
                </c:pt>
                <c:pt idx="2">
                  <c:v>19.2</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Sheet1!$C$2:$C$4</c:f>
              <c:numCache>
                <c:formatCode>0.0</c:formatCode>
                <c:ptCount val="3"/>
                <c:pt idx="0">
                  <c:v>21.2</c:v>
                </c:pt>
                <c:pt idx="1">
                  <c:v>23.7</c:v>
                </c:pt>
              </c:numCache>
            </c:numRef>
          </c:val>
        </c:ser>
        <c:dLbls>
          <c:dLblPos val="outEnd"/>
          <c:showLegendKey val="0"/>
          <c:showVal val="1"/>
          <c:showCatName val="0"/>
          <c:showSerName val="0"/>
          <c:showPercent val="0"/>
          <c:showBubbleSize val="0"/>
        </c:dLbls>
        <c:gapWidth val="200"/>
        <c:axId val="535883704"/>
        <c:axId val="536449512"/>
      </c:barChart>
      <c:catAx>
        <c:axId val="535883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6449512"/>
        <c:crosses val="autoZero"/>
        <c:auto val="1"/>
        <c:lblAlgn val="ctr"/>
        <c:lblOffset val="100"/>
        <c:noMultiLvlLbl val="0"/>
      </c:catAx>
      <c:valAx>
        <c:axId val="536449512"/>
        <c:scaling>
          <c:orientation val="minMax"/>
          <c:max val="50"/>
        </c:scaling>
        <c:delete val="1"/>
        <c:axPos val="l"/>
        <c:numFmt formatCode="0.0" sourceLinked="1"/>
        <c:majorTickMark val="out"/>
        <c:minorTickMark val="none"/>
        <c:tickLblPos val="nextTo"/>
        <c:crossAx val="535883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0157194679564692"/>
          <c:w val="0.96616035172886816"/>
          <c:h val="0.80193070485294538"/>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0</c:formatCode>
                <c:ptCount val="2"/>
                <c:pt idx="0">
                  <c:v>24</c:v>
                </c:pt>
                <c:pt idx="1">
                  <c:v>62</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0</c:formatCode>
                <c:ptCount val="2"/>
                <c:pt idx="0">
                  <c:v>2</c:v>
                </c:pt>
                <c:pt idx="1">
                  <c:v>17</c:v>
                </c:pt>
              </c:numCache>
            </c:numRef>
          </c:val>
        </c:ser>
        <c:dLbls>
          <c:dLblPos val="outEnd"/>
          <c:showLegendKey val="0"/>
          <c:showVal val="1"/>
          <c:showCatName val="0"/>
          <c:showSerName val="0"/>
          <c:showPercent val="0"/>
          <c:showBubbleSize val="0"/>
        </c:dLbls>
        <c:gapWidth val="200"/>
        <c:axId val="449218616"/>
        <c:axId val="449219008"/>
      </c:barChart>
      <c:catAx>
        <c:axId val="449218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9219008"/>
        <c:crosses val="autoZero"/>
        <c:auto val="1"/>
        <c:lblAlgn val="ctr"/>
        <c:lblOffset val="100"/>
        <c:noMultiLvlLbl val="0"/>
      </c:catAx>
      <c:valAx>
        <c:axId val="449219008"/>
        <c:scaling>
          <c:orientation val="minMax"/>
          <c:max val="100"/>
        </c:scaling>
        <c:delete val="1"/>
        <c:axPos val="l"/>
        <c:numFmt formatCode="0" sourceLinked="1"/>
        <c:majorTickMark val="out"/>
        <c:minorTickMark val="none"/>
        <c:tickLblPos val="nextTo"/>
        <c:crossAx val="4492186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Have another soon</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17.5</c:v>
                </c:pt>
                <c:pt idx="1">
                  <c:v>21.8</c:v>
                </c:pt>
              </c:numCache>
            </c:numRef>
          </c:val>
        </c:ser>
        <c:ser>
          <c:idx val="1"/>
          <c:order val="1"/>
          <c:tx>
            <c:strRef>
              <c:f>Sheet1!$C$1</c:f>
              <c:strCache>
                <c:ptCount val="1"/>
                <c:pt idx="0">
                  <c:v>Have another later</c:v>
                </c:pt>
              </c:strCache>
            </c:strRef>
          </c:tx>
          <c:spPr>
            <a:solidFill>
              <a:srgbClr val="AC1F2D">
                <a:lumMod val="75000"/>
              </a:srgbClr>
            </a:solidFill>
            <a:ln>
              <a:noFill/>
            </a:ln>
            <a:effectLst/>
            <a:scene3d>
              <a:camera prst="orthographicFront"/>
              <a:lightRig rig="threePt" dir="t">
                <a:rot lat="0" lon="0" rev="1200000"/>
              </a:lightRig>
            </a:scene3d>
            <a:sp3d>
              <a:bevelT w="63500" h="25400"/>
            </a:sp3d>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35.700000000000003</c:v>
                </c:pt>
                <c:pt idx="1">
                  <c:v>44.2</c:v>
                </c:pt>
              </c:numCache>
            </c:numRef>
          </c:val>
        </c:ser>
        <c:ser>
          <c:idx val="2"/>
          <c:order val="2"/>
          <c:tx>
            <c:strRef>
              <c:f>Sheet1!$D$1</c:f>
              <c:strCache>
                <c:ptCount val="1"/>
                <c:pt idx="0">
                  <c:v>Have another, undecided when</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3.2</c:v>
                </c:pt>
                <c:pt idx="1">
                  <c:v>3.3</c:v>
                </c:pt>
              </c:numCache>
            </c:numRef>
          </c:val>
        </c:ser>
        <c:ser>
          <c:idx val="3"/>
          <c:order val="3"/>
          <c:tx>
            <c:strRef>
              <c:f>Sheet1!$E$1</c:f>
              <c:strCache>
                <c:ptCount val="1"/>
                <c:pt idx="0">
                  <c:v>Undecided</c:v>
                </c:pt>
              </c:strCache>
            </c:strRef>
          </c:tx>
          <c:spPr>
            <a:solidFill>
              <a:srgbClr val="AC1F2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5.2</c:v>
                </c:pt>
                <c:pt idx="1">
                  <c:v>3.2</c:v>
                </c:pt>
              </c:numCache>
            </c:numRef>
          </c:val>
        </c:ser>
        <c:ser>
          <c:idx val="4"/>
          <c:order val="4"/>
          <c:tx>
            <c:strRef>
              <c:f>Sheet1!$F$1</c:f>
              <c:strCache>
                <c:ptCount val="1"/>
                <c:pt idx="0">
                  <c:v>Want no more/ sterilised</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0</c:formatCode>
                <c:ptCount val="2"/>
                <c:pt idx="0">
                  <c:v>36.700000000000003</c:v>
                </c:pt>
                <c:pt idx="1">
                  <c:v>26.8</c:v>
                </c:pt>
              </c:numCache>
            </c:numRef>
          </c:val>
        </c:ser>
        <c:ser>
          <c:idx val="5"/>
          <c:order val="5"/>
          <c:tx>
            <c:strRef>
              <c:f>Sheet1!$G$1</c:f>
              <c:strCache>
                <c:ptCount val="1"/>
                <c:pt idx="0">
                  <c:v>Declared infecund</c:v>
                </c:pt>
              </c:strCache>
            </c:strRef>
          </c:tx>
          <c:spPr>
            <a:solidFill>
              <a:srgbClr val="138A44">
                <a:lumMod val="60000"/>
                <a:lumOff val="4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8A44">
                  <a:lumMod val="60000"/>
                  <a:lumOff val="40000"/>
                </a:srgb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Sheet1!$G$2:$G$3</c:f>
              <c:numCache>
                <c:formatCode>0</c:formatCode>
                <c:ptCount val="2"/>
                <c:pt idx="0">
                  <c:v>1.6</c:v>
                </c:pt>
                <c:pt idx="1">
                  <c:v>0.7</c:v>
                </c:pt>
              </c:numCache>
            </c:numRef>
          </c:val>
        </c:ser>
        <c:dLbls>
          <c:dLblPos val="ctr"/>
          <c:showLegendKey val="0"/>
          <c:showVal val="1"/>
          <c:showCatName val="0"/>
          <c:showSerName val="0"/>
          <c:showPercent val="0"/>
          <c:showBubbleSize val="0"/>
        </c:dLbls>
        <c:gapWidth val="100"/>
        <c:overlap val="100"/>
        <c:axId val="449219792"/>
        <c:axId val="449220184"/>
      </c:barChart>
      <c:catAx>
        <c:axId val="449219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9220184"/>
        <c:crosses val="autoZero"/>
        <c:auto val="1"/>
        <c:lblAlgn val="ctr"/>
        <c:lblOffset val="100"/>
        <c:noMultiLvlLbl val="0"/>
      </c:catAx>
      <c:valAx>
        <c:axId val="449220184"/>
        <c:scaling>
          <c:orientation val="minMax"/>
        </c:scaling>
        <c:delete val="1"/>
        <c:axPos val="l"/>
        <c:numFmt formatCode="0%" sourceLinked="1"/>
        <c:majorTickMark val="none"/>
        <c:minorTickMark val="none"/>
        <c:tickLblPos val="nextTo"/>
        <c:crossAx val="44921979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67226956364432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0.0</c:formatCode>
                <c:ptCount val="2"/>
                <c:pt idx="0">
                  <c:v>4.5</c:v>
                </c:pt>
                <c:pt idx="1">
                  <c:v>4.5999999999999996</c:v>
                </c:pt>
              </c:numCache>
            </c:numRef>
          </c:val>
        </c:ser>
        <c:dLbls>
          <c:dLblPos val="outEnd"/>
          <c:showLegendKey val="0"/>
          <c:showVal val="1"/>
          <c:showCatName val="0"/>
          <c:showSerName val="0"/>
          <c:showPercent val="0"/>
          <c:showBubbleSize val="0"/>
        </c:dLbls>
        <c:gapWidth val="100"/>
        <c:axId val="535539528"/>
        <c:axId val="535539920"/>
      </c:barChart>
      <c:catAx>
        <c:axId val="535539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539920"/>
        <c:crosses val="autoZero"/>
        <c:auto val="1"/>
        <c:lblAlgn val="ctr"/>
        <c:lblOffset val="100"/>
        <c:noMultiLvlLbl val="0"/>
      </c:catAx>
      <c:valAx>
        <c:axId val="535539920"/>
        <c:scaling>
          <c:orientation val="minMax"/>
          <c:max val="15"/>
        </c:scaling>
        <c:delete val="1"/>
        <c:axPos val="l"/>
        <c:numFmt formatCode="0.0" sourceLinked="1"/>
        <c:majorTickMark val="out"/>
        <c:minorTickMark val="none"/>
        <c:tickLblPos val="nextTo"/>
        <c:crossAx val="535539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chemeClr val="accent2">
                  <a:lumMod val="75000"/>
                </a:schemeClr>
              </a:solidFill>
              <a:ln w="19050">
                <a:noFill/>
              </a:ln>
              <a:effectLst/>
              <a:scene3d>
                <a:camera prst="orthographicFront"/>
                <a:lightRig rig="threePt" dir="t">
                  <a:rot lat="0" lon="0" rev="1200000"/>
                </a:lightRig>
              </a:scene3d>
              <a:sp3d>
                <a:bevelT w="63500" h="25400"/>
              </a:sp3d>
            </c:spPr>
          </c:dPt>
          <c:dPt>
            <c:idx val="1"/>
            <c:bubble3D val="0"/>
            <c:spPr>
              <a:solidFill>
                <a:schemeClr val="accent2"/>
              </a:solidFill>
              <a:ln w="19050">
                <a:noFill/>
              </a:ln>
              <a:effectLst/>
              <a:scene3d>
                <a:camera prst="orthographicFront"/>
                <a:lightRig rig="threePt" dir="t">
                  <a:rot lat="0" lon="0" rev="1200000"/>
                </a:lightRig>
              </a:scene3d>
              <a:sp3d>
                <a:bevelT w="63500" h="25400"/>
              </a:sp3d>
            </c:spPr>
          </c:dPt>
          <c:dPt>
            <c:idx val="2"/>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75</c:v>
                </c:pt>
                <c:pt idx="1">
                  <c:v>17</c:v>
                </c:pt>
                <c:pt idx="2">
                  <c:v>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26</c:v>
                </c:pt>
                <c:pt idx="1">
                  <c:v>93</c:v>
                </c:pt>
                <c:pt idx="2">
                  <c:v>8</c:v>
                </c:pt>
              </c:numCache>
            </c:numRef>
          </c:val>
        </c:ser>
        <c:dLbls>
          <c:showLegendKey val="0"/>
          <c:showVal val="0"/>
          <c:showCatName val="0"/>
          <c:showSerName val="0"/>
          <c:showPercent val="0"/>
          <c:showBubbleSize val="0"/>
        </c:dLbls>
        <c:gapWidth val="100"/>
        <c:axId val="444332160"/>
        <c:axId val="444334120"/>
      </c:barChart>
      <c:catAx>
        <c:axId val="444332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34120"/>
        <c:crosses val="autoZero"/>
        <c:auto val="1"/>
        <c:lblAlgn val="ctr"/>
        <c:lblOffset val="100"/>
        <c:noMultiLvlLbl val="0"/>
      </c:catAx>
      <c:valAx>
        <c:axId val="444334120"/>
        <c:scaling>
          <c:orientation val="minMax"/>
          <c:max val="100"/>
        </c:scaling>
        <c:delete val="1"/>
        <c:axPos val="l"/>
        <c:numFmt formatCode="0" sourceLinked="1"/>
        <c:majorTickMark val="out"/>
        <c:minorTickMark val="none"/>
        <c:tickLblPos val="nextTo"/>
        <c:crossAx val="444332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28291747662443"/>
          <c:y val="0.12575574365175332"/>
          <c:w val="0.61560956259458466"/>
          <c:h val="0.84764207980652961"/>
        </c:manualLayout>
      </c:layout>
      <c:barChart>
        <c:barDir val="bar"/>
        <c:grouping val="stacked"/>
        <c:varyColors val="0"/>
        <c:ser>
          <c:idx val="0"/>
          <c:order val="0"/>
          <c:tx>
            <c:strRef>
              <c:f>Sheet1!$B$1</c:f>
              <c:strCache>
                <c:ptCount val="1"/>
                <c:pt idx="0">
                  <c:v>Wanted fertility</c:v>
                </c:pt>
              </c:strCache>
            </c:strRef>
          </c:tx>
          <c:spPr>
            <a:solidFill>
              <a:schemeClr val="accent2">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Sheet1!$B$2:$B$4</c:f>
              <c:numCache>
                <c:formatCode>0.0</c:formatCode>
                <c:ptCount val="3"/>
                <c:pt idx="0">
                  <c:v>4</c:v>
                </c:pt>
                <c:pt idx="1">
                  <c:v>2.1</c:v>
                </c:pt>
                <c:pt idx="2">
                  <c:v>3.6</c:v>
                </c:pt>
              </c:numCache>
            </c:numRef>
          </c:val>
        </c:ser>
        <c:ser>
          <c:idx val="1"/>
          <c:order val="1"/>
          <c:tx>
            <c:strRef>
              <c:f>Sheet1!$C$1</c:f>
              <c:strCache>
                <c:ptCount val="1"/>
                <c:pt idx="0">
                  <c:v>Difference in fertility</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1"/>
              <c:layout>
                <c:manualLayout>
                  <c:x val="-1.1702322853496247E-2"/>
                  <c:y val="0"/>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Sheet1!$C$2:$C$4</c:f>
              <c:numCache>
                <c:formatCode>0.0</c:formatCode>
                <c:ptCount val="3"/>
                <c:pt idx="0">
                  <c:v>1.2000000000000002</c:v>
                </c:pt>
                <c:pt idx="1">
                  <c:v>0.19999999999999973</c:v>
                </c:pt>
                <c:pt idx="2">
                  <c:v>0.99999999999999956</c:v>
                </c:pt>
              </c:numCache>
            </c:numRef>
          </c:val>
        </c:ser>
        <c:dLbls>
          <c:dLblPos val="ctr"/>
          <c:showLegendKey val="0"/>
          <c:showVal val="1"/>
          <c:showCatName val="0"/>
          <c:showSerName val="0"/>
          <c:showPercent val="0"/>
          <c:showBubbleSize val="0"/>
        </c:dLbls>
        <c:gapWidth val="100"/>
        <c:overlap val="100"/>
        <c:axId val="536447552"/>
        <c:axId val="535541880"/>
      </c:barChart>
      <c:catAx>
        <c:axId val="5364475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541880"/>
        <c:crosses val="autoZero"/>
        <c:auto val="1"/>
        <c:lblAlgn val="ctr"/>
        <c:lblOffset val="100"/>
        <c:noMultiLvlLbl val="0"/>
      </c:catAx>
      <c:valAx>
        <c:axId val="535541880"/>
        <c:scaling>
          <c:orientation val="minMax"/>
        </c:scaling>
        <c:delete val="1"/>
        <c:axPos val="b"/>
        <c:numFmt formatCode="0.0" sourceLinked="1"/>
        <c:majorTickMark val="none"/>
        <c:minorTickMark val="none"/>
        <c:tickLblPos val="nextTo"/>
        <c:crossAx val="536447552"/>
        <c:crosses val="autoZero"/>
        <c:crossBetween val="between"/>
      </c:valAx>
      <c:spPr>
        <a:noFill/>
        <a:ln>
          <a:noFill/>
        </a:ln>
        <a:effectLst/>
      </c:spPr>
    </c:plotArea>
    <c:legend>
      <c:legendPos val="r"/>
      <c:layout>
        <c:manualLayout>
          <c:xMode val="edge"/>
          <c:yMode val="edge"/>
          <c:x val="0.1485199844230104"/>
          <c:y val="2.6589608584295765E-2"/>
          <c:w val="0.74615910989552325"/>
          <c:h val="0.1342452084662331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185006045949214"/>
          <c:w val="0.96616035172886816"/>
          <c:h val="0.78500204705367094"/>
        </c:manualLayout>
      </c:layout>
      <c:barChart>
        <c:barDir val="col"/>
        <c:grouping val="clustered"/>
        <c:varyColors val="0"/>
        <c:ser>
          <c:idx val="0"/>
          <c:order val="0"/>
          <c:tx>
            <c:strRef>
              <c:f>Sheet1!$B$1</c:f>
              <c:strCache>
                <c:ptCount val="1"/>
                <c:pt idx="0">
                  <c:v>Knowledge</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Sheet1!$B$2:$B$3</c:f>
              <c:numCache>
                <c:formatCode>0</c:formatCode>
                <c:ptCount val="2"/>
                <c:pt idx="0">
                  <c:v>99</c:v>
                </c:pt>
                <c:pt idx="1">
                  <c:v>99</c:v>
                </c:pt>
              </c:numCache>
            </c:numRef>
          </c:val>
        </c:ser>
        <c:ser>
          <c:idx val="1"/>
          <c:order val="1"/>
          <c:tx>
            <c:strRef>
              <c:f>Sheet1!$C$1</c:f>
              <c:strCache>
                <c:ptCount val="1"/>
                <c:pt idx="0">
                  <c:v>Current use</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Sheet1!$C$2:$C$3</c:f>
              <c:numCache>
                <c:formatCode>0</c:formatCode>
                <c:ptCount val="2"/>
                <c:pt idx="0">
                  <c:v>36</c:v>
                </c:pt>
                <c:pt idx="1">
                  <c:v>35</c:v>
                </c:pt>
              </c:numCache>
            </c:numRef>
          </c:val>
        </c:ser>
        <c:dLbls>
          <c:dLblPos val="outEnd"/>
          <c:showLegendKey val="0"/>
          <c:showVal val="1"/>
          <c:showCatName val="0"/>
          <c:showSerName val="0"/>
          <c:showPercent val="0"/>
          <c:showBubbleSize val="0"/>
        </c:dLbls>
        <c:gapWidth val="200"/>
        <c:axId val="535542664"/>
        <c:axId val="535882920"/>
      </c:barChart>
      <c:catAx>
        <c:axId val="535542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882920"/>
        <c:crosses val="autoZero"/>
        <c:auto val="1"/>
        <c:lblAlgn val="ctr"/>
        <c:lblOffset val="100"/>
        <c:noMultiLvlLbl val="0"/>
      </c:catAx>
      <c:valAx>
        <c:axId val="535882920"/>
        <c:scaling>
          <c:orientation val="minMax"/>
          <c:max val="100"/>
        </c:scaling>
        <c:delete val="1"/>
        <c:axPos val="l"/>
        <c:numFmt formatCode="0" sourceLinked="1"/>
        <c:majorTickMark val="out"/>
        <c:minorTickMark val="none"/>
        <c:tickLblPos val="nextTo"/>
        <c:crossAx val="535542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65936703196260082"/>
        </c:manualLayout>
      </c:layout>
      <c:barChart>
        <c:barDir val="col"/>
        <c:grouping val="clustered"/>
        <c:varyColors val="0"/>
        <c:ser>
          <c:idx val="0"/>
          <c:order val="0"/>
          <c:tx>
            <c:strRef>
              <c:f>Sheet1!$B$1</c:f>
              <c:strCache>
                <c:ptCount val="1"/>
                <c:pt idx="0">
                  <c:v>Currently married women</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IUD</c:v>
                </c:pt>
                <c:pt idx="6">
                  <c:v>Any traditional method</c:v>
                </c:pt>
              </c:strCache>
            </c:strRef>
          </c:cat>
          <c:val>
            <c:numRef>
              <c:f>Sheet1!$B$2:$B$8</c:f>
              <c:numCache>
                <c:formatCode>0</c:formatCode>
                <c:ptCount val="7"/>
                <c:pt idx="0">
                  <c:v>36</c:v>
                </c:pt>
                <c:pt idx="1">
                  <c:v>35</c:v>
                </c:pt>
                <c:pt idx="2">
                  <c:v>23</c:v>
                </c:pt>
                <c:pt idx="3">
                  <c:v>8</c:v>
                </c:pt>
                <c:pt idx="4">
                  <c:v>2</c:v>
                </c:pt>
                <c:pt idx="5">
                  <c:v>2</c:v>
                </c:pt>
                <c:pt idx="6">
                  <c:v>1</c:v>
                </c:pt>
              </c:numCache>
            </c:numRef>
          </c:val>
        </c:ser>
        <c:ser>
          <c:idx val="1"/>
          <c:order val="1"/>
          <c:tx>
            <c:strRef>
              <c:f>Sheet1!$C$1</c:f>
              <c:strCache>
                <c:ptCount val="1"/>
                <c:pt idx="0">
                  <c:v>Sexually active, unmarried women</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IUD</c:v>
                </c:pt>
                <c:pt idx="6">
                  <c:v>Any traditional method</c:v>
                </c:pt>
              </c:strCache>
            </c:strRef>
          </c:cat>
          <c:val>
            <c:numRef>
              <c:f>Sheet1!$C$2:$C$8</c:f>
              <c:numCache>
                <c:formatCode>0</c:formatCode>
                <c:ptCount val="7"/>
                <c:pt idx="0">
                  <c:v>58</c:v>
                </c:pt>
                <c:pt idx="1">
                  <c:v>55</c:v>
                </c:pt>
                <c:pt idx="2">
                  <c:v>35</c:v>
                </c:pt>
                <c:pt idx="3">
                  <c:v>11</c:v>
                </c:pt>
                <c:pt idx="4">
                  <c:v>1</c:v>
                </c:pt>
                <c:pt idx="5">
                  <c:v>1</c:v>
                </c:pt>
                <c:pt idx="6">
                  <c:v>3</c:v>
                </c:pt>
              </c:numCache>
            </c:numRef>
          </c:val>
        </c:ser>
        <c:dLbls>
          <c:dLblPos val="outEnd"/>
          <c:showLegendKey val="0"/>
          <c:showVal val="1"/>
          <c:showCatName val="0"/>
          <c:showSerName val="0"/>
          <c:showPercent val="0"/>
          <c:showBubbleSize val="0"/>
        </c:dLbls>
        <c:gapWidth val="200"/>
        <c:axId val="448062688"/>
        <c:axId val="448063080"/>
      </c:barChart>
      <c:catAx>
        <c:axId val="448062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063080"/>
        <c:crosses val="autoZero"/>
        <c:auto val="1"/>
        <c:lblAlgn val="ctr"/>
        <c:lblOffset val="100"/>
        <c:noMultiLvlLbl val="0"/>
      </c:catAx>
      <c:valAx>
        <c:axId val="448063080"/>
        <c:scaling>
          <c:orientation val="minMax"/>
          <c:max val="100"/>
        </c:scaling>
        <c:delete val="1"/>
        <c:axPos val="l"/>
        <c:numFmt formatCode="0" sourceLinked="1"/>
        <c:majorTickMark val="out"/>
        <c:minorTickMark val="none"/>
        <c:tickLblPos val="nextTo"/>
        <c:crossAx val="4480626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35</c:v>
                </c:pt>
                <c:pt idx="1">
                  <c:v>50</c:v>
                </c:pt>
                <c:pt idx="2">
                  <c:v>32</c:v>
                </c:pt>
              </c:numCache>
            </c:numRef>
          </c:val>
        </c:ser>
        <c:dLbls>
          <c:showLegendKey val="0"/>
          <c:showVal val="0"/>
          <c:showCatName val="0"/>
          <c:showSerName val="0"/>
          <c:showPercent val="0"/>
          <c:showBubbleSize val="0"/>
        </c:dLbls>
        <c:gapWidth val="100"/>
        <c:axId val="448063864"/>
        <c:axId val="448064256"/>
      </c:barChart>
      <c:catAx>
        <c:axId val="448063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064256"/>
        <c:crosses val="autoZero"/>
        <c:auto val="1"/>
        <c:lblAlgn val="ctr"/>
        <c:lblOffset val="100"/>
        <c:noMultiLvlLbl val="0"/>
      </c:catAx>
      <c:valAx>
        <c:axId val="448064256"/>
        <c:scaling>
          <c:orientation val="minMax"/>
          <c:max val="100"/>
        </c:scaling>
        <c:delete val="1"/>
        <c:axPos val="l"/>
        <c:numFmt formatCode="0" sourceLinked="1"/>
        <c:majorTickMark val="out"/>
        <c:minorTickMark val="none"/>
        <c:tickLblPos val="nextTo"/>
        <c:crossAx val="448063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c:formatCode>
                <c:ptCount val="4"/>
                <c:pt idx="0">
                  <c:v>31</c:v>
                </c:pt>
                <c:pt idx="1">
                  <c:v>39</c:v>
                </c:pt>
                <c:pt idx="2">
                  <c:v>51</c:v>
                </c:pt>
                <c:pt idx="3">
                  <c:v>51</c:v>
                </c:pt>
              </c:numCache>
            </c:numRef>
          </c:val>
        </c:ser>
        <c:dLbls>
          <c:showLegendKey val="0"/>
          <c:showVal val="0"/>
          <c:showCatName val="0"/>
          <c:showSerName val="0"/>
          <c:showPercent val="0"/>
          <c:showBubbleSize val="0"/>
        </c:dLbls>
        <c:gapWidth val="100"/>
        <c:axId val="448065432"/>
        <c:axId val="448065824"/>
      </c:barChart>
      <c:catAx>
        <c:axId val="448065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8065824"/>
        <c:crosses val="autoZero"/>
        <c:auto val="1"/>
        <c:lblAlgn val="ctr"/>
        <c:lblOffset val="100"/>
        <c:noMultiLvlLbl val="0"/>
      </c:catAx>
      <c:valAx>
        <c:axId val="448065824"/>
        <c:scaling>
          <c:orientation val="minMax"/>
          <c:max val="100"/>
        </c:scaling>
        <c:delete val="1"/>
        <c:axPos val="l"/>
        <c:numFmt formatCode="0" sourceLinked="1"/>
        <c:majorTickMark val="out"/>
        <c:minorTickMark val="none"/>
        <c:tickLblPos val="nextTo"/>
        <c:crossAx val="448065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20</c:v>
                </c:pt>
                <c:pt idx="1">
                  <c:v>31</c:v>
                </c:pt>
                <c:pt idx="2">
                  <c:v>37</c:v>
                </c:pt>
                <c:pt idx="3">
                  <c:v>41</c:v>
                </c:pt>
                <c:pt idx="4">
                  <c:v>47</c:v>
                </c:pt>
              </c:numCache>
            </c:numRef>
          </c:val>
        </c:ser>
        <c:dLbls>
          <c:showLegendKey val="0"/>
          <c:showVal val="0"/>
          <c:showCatName val="0"/>
          <c:showSerName val="0"/>
          <c:showPercent val="0"/>
          <c:showBubbleSize val="0"/>
        </c:dLbls>
        <c:gapWidth val="100"/>
        <c:axId val="537853968"/>
        <c:axId val="537854360"/>
      </c:barChart>
      <c:catAx>
        <c:axId val="537853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854360"/>
        <c:crosses val="autoZero"/>
        <c:auto val="1"/>
        <c:lblAlgn val="ctr"/>
        <c:lblOffset val="100"/>
        <c:noMultiLvlLbl val="0"/>
      </c:catAx>
      <c:valAx>
        <c:axId val="537854360"/>
        <c:scaling>
          <c:orientation val="minMax"/>
          <c:max val="100"/>
        </c:scaling>
        <c:delete val="1"/>
        <c:axPos val="l"/>
        <c:numFmt formatCode="0" sourceLinked="1"/>
        <c:majorTickMark val="out"/>
        <c:minorTickMark val="none"/>
        <c:tickLblPos val="nextTo"/>
        <c:crossAx val="537853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470275590551187"/>
          <c:y val="0"/>
          <c:w val="0.7652972440944881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Ethiopia</c:v>
                </c:pt>
                <c:pt idx="1">
                  <c:v>Dire Dawa</c:v>
                </c:pt>
                <c:pt idx="2">
                  <c:v>Addis Ababa</c:v>
                </c:pt>
                <c:pt idx="3">
                  <c:v>Harari</c:v>
                </c:pt>
                <c:pt idx="4">
                  <c:v>Gambela</c:v>
                </c:pt>
                <c:pt idx="5">
                  <c:v>SNNPR</c:v>
                </c:pt>
                <c:pt idx="6">
                  <c:v>Benishangul-Gumuz</c:v>
                </c:pt>
                <c:pt idx="7">
                  <c:v>Somali</c:v>
                </c:pt>
                <c:pt idx="8">
                  <c:v>Oromiya</c:v>
                </c:pt>
                <c:pt idx="9">
                  <c:v>Amhara</c:v>
                </c:pt>
                <c:pt idx="10">
                  <c:v>Affar</c:v>
                </c:pt>
                <c:pt idx="11">
                  <c:v>Tigray</c:v>
                </c:pt>
              </c:strCache>
            </c:strRef>
          </c:cat>
          <c:val>
            <c:numRef>
              <c:f>Sheet1!$B$2:$B$13</c:f>
              <c:numCache>
                <c:formatCode>0</c:formatCode>
                <c:ptCount val="12"/>
                <c:pt idx="0">
                  <c:v>35</c:v>
                </c:pt>
                <c:pt idx="1">
                  <c:v>29</c:v>
                </c:pt>
                <c:pt idx="2">
                  <c:v>50</c:v>
                </c:pt>
                <c:pt idx="3">
                  <c:v>29</c:v>
                </c:pt>
                <c:pt idx="4">
                  <c:v>35</c:v>
                </c:pt>
                <c:pt idx="5">
                  <c:v>40</c:v>
                </c:pt>
                <c:pt idx="6">
                  <c:v>28</c:v>
                </c:pt>
                <c:pt idx="7">
                  <c:v>1</c:v>
                </c:pt>
                <c:pt idx="8">
                  <c:v>28</c:v>
                </c:pt>
                <c:pt idx="9">
                  <c:v>47</c:v>
                </c:pt>
                <c:pt idx="10">
                  <c:v>12</c:v>
                </c:pt>
                <c:pt idx="11">
                  <c:v>35</c:v>
                </c:pt>
              </c:numCache>
            </c:numRef>
          </c:val>
        </c:ser>
        <c:dLbls>
          <c:showLegendKey val="0"/>
          <c:showVal val="0"/>
          <c:showCatName val="0"/>
          <c:showSerName val="0"/>
          <c:showPercent val="0"/>
          <c:showBubbleSize val="0"/>
        </c:dLbls>
        <c:gapWidth val="100"/>
        <c:axId val="537855144"/>
        <c:axId val="537855536"/>
      </c:barChart>
      <c:catAx>
        <c:axId val="5378551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855536"/>
        <c:crosses val="autoZero"/>
        <c:auto val="1"/>
        <c:lblAlgn val="ctr"/>
        <c:lblOffset val="100"/>
        <c:noMultiLvlLbl val="0"/>
      </c:catAx>
      <c:valAx>
        <c:axId val="537855536"/>
        <c:scaling>
          <c:orientation val="minMax"/>
          <c:max val="100"/>
        </c:scaling>
        <c:delete val="1"/>
        <c:axPos val="b"/>
        <c:numFmt formatCode="0" sourceLinked="1"/>
        <c:majorTickMark val="out"/>
        <c:minorTickMark val="none"/>
        <c:tickLblPos val="nextTo"/>
        <c:crossAx val="537855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138A44"/>
              </a:solidFill>
              <a:round/>
            </a:ln>
            <a:effectLst/>
          </c:spPr>
          <c:marker>
            <c:symbol val="circle"/>
            <c:size val="5"/>
            <c:spPr>
              <a:solidFill>
                <a:srgbClr val="138A44"/>
              </a:solidFill>
              <a:ln w="63500" cap="rnd">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 2016 EDHS</c:v>
                </c:pt>
              </c:strCache>
            </c:strRef>
          </c:cat>
          <c:val>
            <c:numRef>
              <c:f>Sheet1!$B$2:$B$5</c:f>
              <c:numCache>
                <c:formatCode>General</c:formatCode>
                <c:ptCount val="4"/>
                <c:pt idx="0">
                  <c:v>8</c:v>
                </c:pt>
                <c:pt idx="1">
                  <c:v>15</c:v>
                </c:pt>
                <c:pt idx="2">
                  <c:v>29</c:v>
                </c:pt>
                <c:pt idx="3">
                  <c:v>36</c:v>
                </c:pt>
              </c:numCache>
            </c:numRef>
          </c:val>
          <c:smooth val="0"/>
        </c:ser>
        <c:ser>
          <c:idx val="1"/>
          <c:order val="1"/>
          <c:tx>
            <c:strRef>
              <c:f>Sheet1!$C$1</c:f>
              <c:strCache>
                <c:ptCount val="1"/>
                <c:pt idx="0">
                  <c:v>Series 2</c:v>
                </c:pt>
              </c:strCache>
            </c:strRef>
          </c:tx>
          <c:spPr>
            <a:ln w="63500" cap="rnd">
              <a:solidFill>
                <a:schemeClr val="accent2"/>
              </a:solidFill>
              <a:round/>
            </a:ln>
            <a:effectLst/>
          </c:spPr>
          <c:marker>
            <c:symbol val="circle"/>
            <c:size val="5"/>
            <c:spPr>
              <a:solidFill>
                <a:schemeClr val="accent2"/>
              </a:solidFill>
              <a:ln w="63500">
                <a:solidFill>
                  <a:schemeClr val="accent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 2016 EDHS</c:v>
                </c:pt>
              </c:strCache>
            </c:strRef>
          </c:cat>
          <c:val>
            <c:numRef>
              <c:f>Sheet1!$C$2:$C$5</c:f>
              <c:numCache>
                <c:formatCode>General</c:formatCode>
                <c:ptCount val="4"/>
                <c:pt idx="0">
                  <c:v>6</c:v>
                </c:pt>
                <c:pt idx="1">
                  <c:v>14</c:v>
                </c:pt>
                <c:pt idx="2">
                  <c:v>27</c:v>
                </c:pt>
                <c:pt idx="3">
                  <c:v>35</c:v>
                </c:pt>
              </c:numCache>
            </c:numRef>
          </c:val>
          <c:smooth val="0"/>
        </c:ser>
        <c:dLbls>
          <c:dLblPos val="t"/>
          <c:showLegendKey val="0"/>
          <c:showVal val="1"/>
          <c:showCatName val="0"/>
          <c:showSerName val="0"/>
          <c:showPercent val="0"/>
          <c:showBubbleSize val="0"/>
        </c:dLbls>
        <c:marker val="1"/>
        <c:smooth val="0"/>
        <c:axId val="537745232"/>
        <c:axId val="537745624"/>
      </c:lineChart>
      <c:catAx>
        <c:axId val="537745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745624"/>
        <c:crosses val="autoZero"/>
        <c:auto val="1"/>
        <c:lblAlgn val="ctr"/>
        <c:lblOffset val="100"/>
        <c:noMultiLvlLbl val="0"/>
      </c:catAx>
      <c:valAx>
        <c:axId val="537745624"/>
        <c:scaling>
          <c:orientation val="minMax"/>
          <c:max val="50"/>
        </c:scaling>
        <c:delete val="1"/>
        <c:axPos val="l"/>
        <c:numFmt formatCode="General" sourceLinked="1"/>
        <c:majorTickMark val="out"/>
        <c:minorTickMark val="none"/>
        <c:tickLblPos val="nextTo"/>
        <c:crossAx val="537745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271008311461068"/>
          <c:y val="2.6602176541717048E-2"/>
          <c:w val="0.73751946631671039"/>
          <c:h val="0.94679564691656593"/>
        </c:manualLayout>
      </c:layout>
      <c:barChart>
        <c:barDir val="bar"/>
        <c:grouping val="clustered"/>
        <c:varyColors val="0"/>
        <c:ser>
          <c:idx val="0"/>
          <c:order val="0"/>
          <c:tx>
            <c:strRef>
              <c:f>Sheet1!$B$1</c:f>
              <c:strCache>
                <c:ptCount val="1"/>
                <c:pt idx="0">
                  <c:v>Series 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Burundi 2010 DHS</c:v>
                </c:pt>
                <c:pt idx="1">
                  <c:v>Tanzania 2015-16 DHS-MIS</c:v>
                </c:pt>
                <c:pt idx="2">
                  <c:v>Ethiopia 2016 DHS</c:v>
                </c:pt>
                <c:pt idx="3">
                  <c:v>Uganda 2016 DHS*</c:v>
                </c:pt>
                <c:pt idx="4">
                  <c:v>Rwanda 2014-15 DHS</c:v>
                </c:pt>
                <c:pt idx="5">
                  <c:v>Kenya 2014 DHS</c:v>
                </c:pt>
              </c:strCache>
            </c:strRef>
          </c:cat>
          <c:val>
            <c:numRef>
              <c:f>Sheet1!$B$2:$B$7</c:f>
              <c:numCache>
                <c:formatCode>0</c:formatCode>
                <c:ptCount val="6"/>
                <c:pt idx="0">
                  <c:v>18</c:v>
                </c:pt>
                <c:pt idx="1">
                  <c:v>32</c:v>
                </c:pt>
                <c:pt idx="2">
                  <c:v>35</c:v>
                </c:pt>
                <c:pt idx="3">
                  <c:v>35</c:v>
                </c:pt>
                <c:pt idx="4">
                  <c:v>48</c:v>
                </c:pt>
                <c:pt idx="5">
                  <c:v>53</c:v>
                </c:pt>
              </c:numCache>
            </c:numRef>
          </c:val>
        </c:ser>
        <c:dLbls>
          <c:dLblPos val="outEnd"/>
          <c:showLegendKey val="0"/>
          <c:showVal val="1"/>
          <c:showCatName val="0"/>
          <c:showSerName val="0"/>
          <c:showPercent val="0"/>
          <c:showBubbleSize val="0"/>
        </c:dLbls>
        <c:gapWidth val="100"/>
        <c:axId val="537746408"/>
        <c:axId val="537653008"/>
      </c:barChart>
      <c:catAx>
        <c:axId val="53774640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653008"/>
        <c:crosses val="autoZero"/>
        <c:auto val="1"/>
        <c:lblAlgn val="ctr"/>
        <c:lblOffset val="100"/>
        <c:noMultiLvlLbl val="0"/>
      </c:catAx>
      <c:valAx>
        <c:axId val="537653008"/>
        <c:scaling>
          <c:orientation val="minMax"/>
          <c:max val="100"/>
        </c:scaling>
        <c:delete val="1"/>
        <c:axPos val="b"/>
        <c:numFmt formatCode="0" sourceLinked="1"/>
        <c:majorTickMark val="out"/>
        <c:minorTickMark val="none"/>
        <c:tickLblPos val="nextTo"/>
        <c:crossAx val="537746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2091898428053205"/>
          <c:w val="0.96616035172886816"/>
          <c:h val="0.79237791467118601"/>
        </c:manualLayout>
      </c:layout>
      <c:barChart>
        <c:barDir val="col"/>
        <c:grouping val="clustered"/>
        <c:varyColors val="0"/>
        <c:ser>
          <c:idx val="0"/>
          <c:order val="0"/>
          <c:tx>
            <c:strRef>
              <c:f>Sheet1!$B$1</c:f>
              <c:strCache>
                <c:ptCount val="1"/>
                <c:pt idx="0">
                  <c:v>Public sector</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3"/>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Pill</c:v>
                </c:pt>
                <c:pt idx="2">
                  <c:v>IUD</c:v>
                </c:pt>
                <c:pt idx="3">
                  <c:v>Injectables</c:v>
                </c:pt>
                <c:pt idx="4">
                  <c:v>Implants</c:v>
                </c:pt>
              </c:strCache>
            </c:strRef>
          </c:cat>
          <c:val>
            <c:numRef>
              <c:f>Sheet1!$B$2:$B$6</c:f>
              <c:numCache>
                <c:formatCode>0</c:formatCode>
                <c:ptCount val="5"/>
                <c:pt idx="0">
                  <c:v>84</c:v>
                </c:pt>
                <c:pt idx="1">
                  <c:v>58</c:v>
                </c:pt>
                <c:pt idx="2">
                  <c:v>93</c:v>
                </c:pt>
                <c:pt idx="3">
                  <c:v>82</c:v>
                </c:pt>
                <c:pt idx="4">
                  <c:v>95</c:v>
                </c:pt>
              </c:numCache>
            </c:numRef>
          </c:val>
        </c:ser>
        <c:ser>
          <c:idx val="1"/>
          <c:order val="1"/>
          <c:tx>
            <c:strRef>
              <c:f>Sheet1!$C$1</c:f>
              <c:strCache>
                <c:ptCount val="1"/>
                <c:pt idx="0">
                  <c:v>Private sector</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Pill</c:v>
                </c:pt>
                <c:pt idx="2">
                  <c:v>IUD</c:v>
                </c:pt>
                <c:pt idx="3">
                  <c:v>Injectables</c:v>
                </c:pt>
                <c:pt idx="4">
                  <c:v>Implants</c:v>
                </c:pt>
              </c:strCache>
            </c:strRef>
          </c:cat>
          <c:val>
            <c:numRef>
              <c:f>Sheet1!$C$2:$C$6</c:f>
              <c:numCache>
                <c:formatCode>0</c:formatCode>
                <c:ptCount val="5"/>
                <c:pt idx="0">
                  <c:v>14</c:v>
                </c:pt>
                <c:pt idx="1">
                  <c:v>41</c:v>
                </c:pt>
                <c:pt idx="2">
                  <c:v>4</c:v>
                </c:pt>
                <c:pt idx="3">
                  <c:v>17</c:v>
                </c:pt>
                <c:pt idx="4">
                  <c:v>3</c:v>
                </c:pt>
              </c:numCache>
            </c:numRef>
          </c:val>
        </c:ser>
        <c:ser>
          <c:idx val="2"/>
          <c:order val="2"/>
          <c:tx>
            <c:strRef>
              <c:f>Sheet1!$D$1</c:f>
              <c:strCache>
                <c:ptCount val="1"/>
                <c:pt idx="0">
                  <c:v>NGO/Other</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Pill</c:v>
                </c:pt>
                <c:pt idx="2">
                  <c:v>IUD</c:v>
                </c:pt>
                <c:pt idx="3">
                  <c:v>Injectables</c:v>
                </c:pt>
                <c:pt idx="4">
                  <c:v>Implants</c:v>
                </c:pt>
              </c:strCache>
            </c:strRef>
          </c:cat>
          <c:val>
            <c:numRef>
              <c:f>Sheet1!$D$2:$D$6</c:f>
              <c:numCache>
                <c:formatCode>General</c:formatCode>
                <c:ptCount val="5"/>
                <c:pt idx="0">
                  <c:v>2</c:v>
                </c:pt>
                <c:pt idx="1">
                  <c:v>1</c:v>
                </c:pt>
                <c:pt idx="2">
                  <c:v>3</c:v>
                </c:pt>
                <c:pt idx="3">
                  <c:v>1</c:v>
                </c:pt>
                <c:pt idx="4">
                  <c:v>2</c:v>
                </c:pt>
              </c:numCache>
            </c:numRef>
          </c:val>
        </c:ser>
        <c:dLbls>
          <c:dLblPos val="outEnd"/>
          <c:showLegendKey val="0"/>
          <c:showVal val="1"/>
          <c:showCatName val="0"/>
          <c:showSerName val="0"/>
          <c:showPercent val="0"/>
          <c:showBubbleSize val="0"/>
        </c:dLbls>
        <c:gapWidth val="150"/>
        <c:axId val="537653792"/>
        <c:axId val="537654184"/>
      </c:barChart>
      <c:catAx>
        <c:axId val="537653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654184"/>
        <c:crosses val="autoZero"/>
        <c:auto val="1"/>
        <c:lblAlgn val="ctr"/>
        <c:lblOffset val="100"/>
        <c:noMultiLvlLbl val="0"/>
      </c:catAx>
      <c:valAx>
        <c:axId val="537654184"/>
        <c:scaling>
          <c:orientation val="minMax"/>
          <c:max val="100"/>
        </c:scaling>
        <c:delete val="1"/>
        <c:axPos val="l"/>
        <c:numFmt formatCode="0" sourceLinked="1"/>
        <c:majorTickMark val="out"/>
        <c:minorTickMark val="none"/>
        <c:tickLblPos val="nextTo"/>
        <c:crossAx val="5376537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Motorcycle/ scooter</c:v>
                </c:pt>
                <c:pt idx="1">
                  <c:v>Bicycle</c:v>
                </c:pt>
                <c:pt idx="2">
                  <c:v>Television</c:v>
                </c:pt>
                <c:pt idx="3">
                  <c:v>Radio</c:v>
                </c:pt>
                <c:pt idx="4">
                  <c:v>Mobile phone</c:v>
                </c:pt>
              </c:strCache>
            </c:strRef>
          </c:cat>
          <c:val>
            <c:numRef>
              <c:f>Sheet1!$B$2:$B$6</c:f>
              <c:numCache>
                <c:formatCode>0</c:formatCode>
                <c:ptCount val="5"/>
                <c:pt idx="0">
                  <c:v>1</c:v>
                </c:pt>
                <c:pt idx="1">
                  <c:v>1</c:v>
                </c:pt>
                <c:pt idx="2">
                  <c:v>2</c:v>
                </c:pt>
                <c:pt idx="3">
                  <c:v>24</c:v>
                </c:pt>
                <c:pt idx="4">
                  <c:v>47</c:v>
                </c:pt>
              </c:numCache>
            </c:numRef>
          </c:val>
        </c:ser>
        <c:ser>
          <c:idx val="1"/>
          <c:order val="1"/>
          <c:tx>
            <c:strRef>
              <c:f>Sheet1!$C$1</c:f>
              <c:strCache>
                <c:ptCount val="1"/>
                <c:pt idx="0">
                  <c:v>Urban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Motorcycle/ scooter</c:v>
                </c:pt>
                <c:pt idx="1">
                  <c:v>Bicycle</c:v>
                </c:pt>
                <c:pt idx="2">
                  <c:v>Television</c:v>
                </c:pt>
                <c:pt idx="3">
                  <c:v>Radio</c:v>
                </c:pt>
                <c:pt idx="4">
                  <c:v>Mobile phone</c:v>
                </c:pt>
              </c:strCache>
            </c:strRef>
          </c:cat>
          <c:val>
            <c:numRef>
              <c:f>Sheet1!$C$2:$C$6</c:f>
              <c:numCache>
                <c:formatCode>0</c:formatCode>
                <c:ptCount val="5"/>
                <c:pt idx="0">
                  <c:v>3</c:v>
                </c:pt>
                <c:pt idx="1">
                  <c:v>7</c:v>
                </c:pt>
                <c:pt idx="2">
                  <c:v>59</c:v>
                </c:pt>
                <c:pt idx="3">
                  <c:v>44</c:v>
                </c:pt>
                <c:pt idx="4">
                  <c:v>88</c:v>
                </c:pt>
              </c:numCache>
            </c:numRef>
          </c:val>
        </c:ser>
        <c:ser>
          <c:idx val="2"/>
          <c:order val="2"/>
          <c:tx>
            <c:strRef>
              <c:f>Sheet1!$D$1</c:f>
              <c:strCache>
                <c:ptCount val="1"/>
                <c:pt idx="0">
                  <c:v>Total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Motorcycle/ scooter</c:v>
                </c:pt>
                <c:pt idx="1">
                  <c:v>Bicycle</c:v>
                </c:pt>
                <c:pt idx="2">
                  <c:v>Television</c:v>
                </c:pt>
                <c:pt idx="3">
                  <c:v>Radio</c:v>
                </c:pt>
                <c:pt idx="4">
                  <c:v>Mobile phone</c:v>
                </c:pt>
              </c:strCache>
            </c:strRef>
          </c:cat>
          <c:val>
            <c:numRef>
              <c:f>Sheet1!$D$2:$D$6</c:f>
              <c:numCache>
                <c:formatCode>0</c:formatCode>
                <c:ptCount val="5"/>
                <c:pt idx="0">
                  <c:v>1</c:v>
                </c:pt>
                <c:pt idx="1">
                  <c:v>2</c:v>
                </c:pt>
                <c:pt idx="2">
                  <c:v>14</c:v>
                </c:pt>
                <c:pt idx="3">
                  <c:v>28</c:v>
                </c:pt>
                <c:pt idx="4">
                  <c:v>56</c:v>
                </c:pt>
              </c:numCache>
            </c:numRef>
          </c:val>
        </c:ser>
        <c:dLbls>
          <c:dLblPos val="outEnd"/>
          <c:showLegendKey val="0"/>
          <c:showVal val="1"/>
          <c:showCatName val="0"/>
          <c:showSerName val="0"/>
          <c:showPercent val="0"/>
          <c:showBubbleSize val="0"/>
        </c:dLbls>
        <c:gapWidth val="150"/>
        <c:axId val="444331376"/>
        <c:axId val="443179944"/>
      </c:barChart>
      <c:catAx>
        <c:axId val="4443313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3179944"/>
        <c:crosses val="autoZero"/>
        <c:auto val="1"/>
        <c:lblAlgn val="ctr"/>
        <c:lblOffset val="100"/>
        <c:noMultiLvlLbl val="0"/>
      </c:catAx>
      <c:valAx>
        <c:axId val="443179944"/>
        <c:scaling>
          <c:orientation val="minMax"/>
          <c:max val="100"/>
        </c:scaling>
        <c:delete val="1"/>
        <c:axPos val="b"/>
        <c:numFmt formatCode="0" sourceLinked="1"/>
        <c:majorTickMark val="out"/>
        <c:minorTickMark val="none"/>
        <c:tickLblPos val="nextTo"/>
        <c:crossAx val="4443313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3"/>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Side effects or problems of method used</c:v>
                </c:pt>
                <c:pt idx="1">
                  <c:v>What to do if experienced side effects</c:v>
                </c:pt>
                <c:pt idx="2">
                  <c:v>Other methods that could be used</c:v>
                </c:pt>
                <c:pt idx="3">
                  <c:v>All 3 - Method Information Index</c:v>
                </c:pt>
              </c:strCache>
            </c:strRef>
          </c:cat>
          <c:val>
            <c:numRef>
              <c:f>Sheet1!$B$2:$B$5</c:f>
              <c:numCache>
                <c:formatCode>General</c:formatCode>
                <c:ptCount val="4"/>
                <c:pt idx="0">
                  <c:v>46</c:v>
                </c:pt>
                <c:pt idx="1">
                  <c:v>36</c:v>
                </c:pt>
                <c:pt idx="2">
                  <c:v>56</c:v>
                </c:pt>
                <c:pt idx="3">
                  <c:v>30</c:v>
                </c:pt>
              </c:numCache>
            </c:numRef>
          </c:val>
        </c:ser>
        <c:dLbls>
          <c:dLblPos val="outEnd"/>
          <c:showLegendKey val="0"/>
          <c:showVal val="1"/>
          <c:showCatName val="0"/>
          <c:showSerName val="0"/>
          <c:showPercent val="0"/>
          <c:showBubbleSize val="0"/>
        </c:dLbls>
        <c:gapWidth val="100"/>
        <c:axId val="537654968"/>
        <c:axId val="537655360"/>
      </c:barChart>
      <c:catAx>
        <c:axId val="537654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655360"/>
        <c:crosses val="autoZero"/>
        <c:auto val="1"/>
        <c:lblAlgn val="ctr"/>
        <c:lblOffset val="100"/>
        <c:noMultiLvlLbl val="0"/>
      </c:catAx>
      <c:valAx>
        <c:axId val="537655360"/>
        <c:scaling>
          <c:orientation val="minMax"/>
          <c:max val="100"/>
        </c:scaling>
        <c:delete val="1"/>
        <c:axPos val="l"/>
        <c:numFmt formatCode="General" sourceLinked="1"/>
        <c:majorTickMark val="out"/>
        <c:minorTickMark val="none"/>
        <c:tickLblPos val="nextTo"/>
        <c:crossAx val="537654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52883604195189E-2"/>
          <c:y val="0.13241885574460388"/>
          <c:w val="0.96609423279160966"/>
          <c:h val="0.77108379590398846"/>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Unmet need</c:v>
                </c:pt>
                <c:pt idx="1">
                  <c:v>Met need</c:v>
                </c:pt>
                <c:pt idx="2">
                  <c:v>Total demand</c:v>
                </c:pt>
                <c:pt idx="3">
                  <c:v>Demand satisfied</c:v>
                </c:pt>
                <c:pt idx="4">
                  <c:v>Demand satisfied by modern methods</c:v>
                </c:pt>
              </c:strCache>
            </c:strRef>
          </c:cat>
          <c:val>
            <c:numRef>
              <c:f>Sheet1!$B$2:$B$6</c:f>
              <c:numCache>
                <c:formatCode>0</c:formatCode>
                <c:ptCount val="5"/>
                <c:pt idx="0">
                  <c:v>22</c:v>
                </c:pt>
                <c:pt idx="1">
                  <c:v>36</c:v>
                </c:pt>
                <c:pt idx="2">
                  <c:v>58</c:v>
                </c:pt>
                <c:pt idx="3">
                  <c:v>62</c:v>
                </c:pt>
                <c:pt idx="4">
                  <c:v>61</c:v>
                </c:pt>
              </c:numCache>
            </c:numRef>
          </c:val>
        </c:ser>
        <c:dLbls>
          <c:dLblPos val="outEnd"/>
          <c:showLegendKey val="0"/>
          <c:showVal val="1"/>
          <c:showCatName val="0"/>
          <c:showSerName val="0"/>
          <c:showPercent val="0"/>
          <c:showBubbleSize val="0"/>
        </c:dLbls>
        <c:gapWidth val="100"/>
        <c:axId val="537656928"/>
        <c:axId val="537657320"/>
      </c:barChart>
      <c:catAx>
        <c:axId val="537656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657320"/>
        <c:crosses val="autoZero"/>
        <c:auto val="1"/>
        <c:lblAlgn val="ctr"/>
        <c:lblOffset val="100"/>
        <c:noMultiLvlLbl val="0"/>
      </c:catAx>
      <c:valAx>
        <c:axId val="537657320"/>
        <c:scaling>
          <c:orientation val="minMax"/>
          <c:max val="100"/>
        </c:scaling>
        <c:delete val="1"/>
        <c:axPos val="l"/>
        <c:numFmt formatCode="0" sourceLinked="1"/>
        <c:majorTickMark val="none"/>
        <c:minorTickMark val="none"/>
        <c:tickLblPos val="nextTo"/>
        <c:crossAx val="537656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DSBMM</c:v>
                </c:pt>
              </c:strCache>
            </c:strRef>
          </c:tx>
          <c:spPr>
            <a:ln w="63500" cap="rnd">
              <a:solidFill>
                <a:srgbClr val="AC1F2D"/>
              </a:solidFill>
              <a:round/>
            </a:ln>
            <a:effectLst/>
          </c:spPr>
          <c:marker>
            <c:symbol val="circle"/>
            <c:size val="5"/>
            <c:spPr>
              <a:solidFill>
                <a:srgbClr val="AC1F2D"/>
              </a:solidFill>
              <a:ln w="63500" cap="rnd">
                <a:solidFill>
                  <a:srgbClr val="AC1F2D"/>
                </a:solidFill>
              </a:ln>
              <a:effectLst/>
              <a:scene3d>
                <a:camera prst="orthographicFront"/>
                <a:lightRig rig="threePt" dir="t">
                  <a:rot lat="0" lon="0" rev="1200000"/>
                </a:lightRig>
              </a:scene3d>
            </c:spPr>
          </c:marker>
          <c:dLbls>
            <c:dLbl>
              <c:idx val="3"/>
              <c:layout>
                <c:manualLayout>
                  <c:x val="6.7294149507539777E-3"/>
                  <c:y val="-3.630578221253177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0</c:formatCode>
                <c:ptCount val="4"/>
                <c:pt idx="0">
                  <c:v>14</c:v>
                </c:pt>
                <c:pt idx="1">
                  <c:v>27</c:v>
                </c:pt>
                <c:pt idx="2">
                  <c:v>50</c:v>
                </c:pt>
                <c:pt idx="3">
                  <c:v>61</c:v>
                </c:pt>
              </c:numCache>
            </c:numRef>
          </c:val>
          <c:smooth val="0"/>
        </c:ser>
        <c:ser>
          <c:idx val="1"/>
          <c:order val="1"/>
          <c:tx>
            <c:strRef>
              <c:f>Sheet1!$C$1</c:f>
              <c:strCache>
                <c:ptCount val="1"/>
                <c:pt idx="0">
                  <c:v>TD</c:v>
                </c:pt>
              </c:strCache>
            </c:strRef>
          </c:tx>
          <c:spPr>
            <a:ln w="63500" cap="rnd">
              <a:solidFill>
                <a:srgbClr val="138A44"/>
              </a:solidFill>
              <a:round/>
            </a:ln>
            <a:effectLst/>
          </c:spPr>
          <c:marker>
            <c:symbol val="circle"/>
            <c:size val="5"/>
            <c:spPr>
              <a:solidFill>
                <a:srgbClr val="138A44"/>
              </a:solidFill>
              <a:ln w="63500">
                <a:solidFill>
                  <a:srgbClr val="138A44"/>
                </a:solidFill>
              </a:ln>
              <a:effectLst/>
              <a:scene3d>
                <a:camera prst="orthographicFront"/>
                <a:lightRig rig="threePt" dir="t">
                  <a:rot lat="0" lon="0" rev="1200000"/>
                </a:lightRig>
              </a:scene3d>
            </c:spPr>
          </c:marker>
          <c:dLbls>
            <c:dLbl>
              <c:idx val="3"/>
              <c:layout>
                <c:manualLayout>
                  <c:x val="5.19124912024787E-3"/>
                  <c:y val="2.421407420807577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0</c:formatCode>
                <c:ptCount val="4"/>
                <c:pt idx="0">
                  <c:v>45</c:v>
                </c:pt>
                <c:pt idx="1">
                  <c:v>51</c:v>
                </c:pt>
                <c:pt idx="2">
                  <c:v>55</c:v>
                </c:pt>
                <c:pt idx="3">
                  <c:v>58</c:v>
                </c:pt>
              </c:numCache>
            </c:numRef>
          </c:val>
          <c:smooth val="0"/>
        </c:ser>
        <c:dLbls>
          <c:dLblPos val="t"/>
          <c:showLegendKey val="0"/>
          <c:showVal val="1"/>
          <c:showCatName val="0"/>
          <c:showSerName val="0"/>
          <c:showPercent val="0"/>
          <c:showBubbleSize val="0"/>
        </c:dLbls>
        <c:marker val="1"/>
        <c:smooth val="0"/>
        <c:axId val="537658104"/>
        <c:axId val="537658888"/>
      </c:lineChart>
      <c:catAx>
        <c:axId val="537658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658888"/>
        <c:crosses val="autoZero"/>
        <c:auto val="1"/>
        <c:lblAlgn val="ctr"/>
        <c:lblOffset val="100"/>
        <c:noMultiLvlLbl val="0"/>
      </c:catAx>
      <c:valAx>
        <c:axId val="537658888"/>
        <c:scaling>
          <c:orientation val="minMax"/>
          <c:max val="100"/>
        </c:scaling>
        <c:delete val="1"/>
        <c:axPos val="l"/>
        <c:numFmt formatCode="0" sourceLinked="1"/>
        <c:majorTickMark val="out"/>
        <c:minorTickMark val="none"/>
        <c:tickLblPos val="nextTo"/>
        <c:crossAx val="537658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chemeClr val="accent2">
                  <a:lumMod val="75000"/>
                </a:schemeClr>
              </a:solidFill>
              <a:ln w="19050">
                <a:noFill/>
              </a:ln>
              <a:effectLst/>
              <a:scene3d>
                <a:camera prst="orthographicFront"/>
                <a:lightRig rig="threePt" dir="t">
                  <a:rot lat="0" lon="0" rev="1200000"/>
                </a:lightRig>
              </a:scene3d>
              <a:sp3d>
                <a:bevelT w="63500" h="25400"/>
              </a:sp3d>
            </c:spPr>
          </c:dPt>
          <c:dPt>
            <c:idx val="1"/>
            <c:bubble3D val="0"/>
            <c:spPr>
              <a:solidFill>
                <a:srgbClr val="AC1F2D">
                  <a:lumMod val="60000"/>
                  <a:lumOff val="40000"/>
                </a:srgbClr>
              </a:solidFill>
              <a:ln w="19050">
                <a:noFill/>
              </a:ln>
              <a:effectLst/>
              <a:scene3d>
                <a:camera prst="orthographicFront"/>
                <a:lightRig rig="threePt" dir="t">
                  <a:rot lat="0" lon="0" rev="1200000"/>
                </a:lightRig>
              </a:scene3d>
              <a:sp3d>
                <a:bevelT w="63500" h="25400"/>
              </a:sp3d>
            </c:spPr>
          </c:dPt>
          <c:dPt>
            <c:idx val="2"/>
            <c:bubble3D val="0"/>
            <c:spPr>
              <a:solidFill>
                <a:srgbClr val="FFFFFF">
                  <a:lumMod val="65000"/>
                </a:srgbClr>
              </a:solidFill>
              <a:ln w="19050">
                <a:noFill/>
              </a:ln>
              <a:effectLst/>
              <a:scene3d>
                <a:camera prst="orthographicFront"/>
                <a:lightRig rig="threePt" dir="t">
                  <a:rot lat="0" lon="0" rev="1200000"/>
                </a:lightRig>
              </a:scene3d>
              <a:sp3d>
                <a:bevelT w="63500" h="25400"/>
              </a:sp3d>
            </c:spPr>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Intends to use</c:v>
                </c:pt>
                <c:pt idx="1">
                  <c:v>Does not intend to use</c:v>
                </c:pt>
                <c:pt idx="2">
                  <c:v>Unsure</c:v>
                </c:pt>
              </c:strCache>
            </c:strRef>
          </c:cat>
          <c:val>
            <c:numRef>
              <c:f>Sheet1!$B$2:$B$4</c:f>
              <c:numCache>
                <c:formatCode>0</c:formatCode>
                <c:ptCount val="3"/>
                <c:pt idx="0">
                  <c:v>49</c:v>
                </c:pt>
                <c:pt idx="1">
                  <c:v>49</c:v>
                </c:pt>
                <c:pt idx="2">
                  <c:v>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642202526169472"/>
          <c:y val="0"/>
          <c:w val="0.74357797473830534"/>
          <c:h val="1"/>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None</c:v>
                </c:pt>
                <c:pt idx="1">
                  <c:v>Community event/ conversation</c:v>
                </c:pt>
                <c:pt idx="2">
                  <c:v>Radio</c:v>
                </c:pt>
                <c:pt idx="3">
                  <c:v>Television</c:v>
                </c:pt>
                <c:pt idx="4">
                  <c:v>Pamphlet/poster/ leaflet</c:v>
                </c:pt>
                <c:pt idx="5">
                  <c:v>Newspaper/ magazine</c:v>
                </c:pt>
                <c:pt idx="6">
                  <c:v>Mobile phone</c:v>
                </c:pt>
                <c:pt idx="7">
                  <c:v>Internet</c:v>
                </c:pt>
              </c:strCache>
            </c:strRef>
          </c:cat>
          <c:val>
            <c:numRef>
              <c:f>Sheet1!$B$2:$B$9</c:f>
              <c:numCache>
                <c:formatCode>General</c:formatCode>
                <c:ptCount val="8"/>
                <c:pt idx="0">
                  <c:v>40</c:v>
                </c:pt>
                <c:pt idx="1">
                  <c:v>37</c:v>
                </c:pt>
                <c:pt idx="2">
                  <c:v>33</c:v>
                </c:pt>
                <c:pt idx="3">
                  <c:v>23</c:v>
                </c:pt>
                <c:pt idx="4">
                  <c:v>16</c:v>
                </c:pt>
                <c:pt idx="5">
                  <c:v>11</c:v>
                </c:pt>
                <c:pt idx="6">
                  <c:v>4</c:v>
                </c:pt>
                <c:pt idx="7">
                  <c:v>4</c:v>
                </c:pt>
              </c:numCache>
            </c:numRef>
          </c:val>
        </c:ser>
        <c:ser>
          <c:idx val="1"/>
          <c:order val="1"/>
          <c:tx>
            <c:strRef>
              <c:f>Sheet1!$C$1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None</c:v>
                </c:pt>
                <c:pt idx="1">
                  <c:v>Community event/ conversation</c:v>
                </c:pt>
                <c:pt idx="2">
                  <c:v>Radio</c:v>
                </c:pt>
                <c:pt idx="3">
                  <c:v>Television</c:v>
                </c:pt>
                <c:pt idx="4">
                  <c:v>Pamphlet/poster/ leaflet</c:v>
                </c:pt>
                <c:pt idx="5">
                  <c:v>Newspaper/ magazine</c:v>
                </c:pt>
                <c:pt idx="6">
                  <c:v>Mobile phone</c:v>
                </c:pt>
                <c:pt idx="7">
                  <c:v>Internet</c:v>
                </c:pt>
              </c:strCache>
            </c:strRef>
          </c:cat>
          <c:val>
            <c:numRef>
              <c:f>Sheet1!$C$2:$C$9</c:f>
              <c:numCache>
                <c:formatCode>General</c:formatCode>
                <c:ptCount val="8"/>
                <c:pt idx="0">
                  <c:v>46</c:v>
                </c:pt>
                <c:pt idx="1">
                  <c:v>38</c:v>
                </c:pt>
                <c:pt idx="2">
                  <c:v>24</c:v>
                </c:pt>
                <c:pt idx="3">
                  <c:v>18</c:v>
                </c:pt>
                <c:pt idx="4">
                  <c:v>6</c:v>
                </c:pt>
                <c:pt idx="5">
                  <c:v>5</c:v>
                </c:pt>
                <c:pt idx="6">
                  <c:v>3</c:v>
                </c:pt>
                <c:pt idx="7">
                  <c:v>2</c:v>
                </c:pt>
              </c:numCache>
            </c:numRef>
          </c:val>
        </c:ser>
        <c:dLbls>
          <c:showLegendKey val="0"/>
          <c:showVal val="0"/>
          <c:showCatName val="0"/>
          <c:showSerName val="0"/>
          <c:showPercent val="0"/>
          <c:showBubbleSize val="0"/>
        </c:dLbls>
        <c:gapWidth val="100"/>
        <c:axId val="537659280"/>
        <c:axId val="537659672"/>
      </c:barChart>
      <c:catAx>
        <c:axId val="5376592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7659672"/>
        <c:crosses val="autoZero"/>
        <c:auto val="1"/>
        <c:lblAlgn val="ctr"/>
        <c:lblOffset val="100"/>
        <c:noMultiLvlLbl val="0"/>
      </c:catAx>
      <c:valAx>
        <c:axId val="537659672"/>
        <c:scaling>
          <c:orientation val="minMax"/>
          <c:max val="100"/>
        </c:scaling>
        <c:delete val="1"/>
        <c:axPos val="b"/>
        <c:numFmt formatCode="General" sourceLinked="1"/>
        <c:majorTickMark val="none"/>
        <c:minorTickMark val="none"/>
        <c:tickLblPos val="nextTo"/>
        <c:crossAx val="537659280"/>
        <c:crosses val="autoZero"/>
        <c:crossBetween val="between"/>
      </c:valAx>
      <c:spPr>
        <a:noFill/>
        <a:ln>
          <a:noFill/>
        </a:ln>
        <a:effectLst/>
      </c:spPr>
    </c:plotArea>
    <c:legend>
      <c:legendPos val="r"/>
      <c:layout>
        <c:manualLayout>
          <c:xMode val="edge"/>
          <c:yMode val="edge"/>
          <c:x val="0.85432006804771488"/>
          <c:y val="0.3366519525968345"/>
          <c:w val="0.11471895392814457"/>
          <c:h val="0.1401777618706752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74660979348560874"/>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Visited by fieldworker who discussed family planning</c:v>
                </c:pt>
                <c:pt idx="1">
                  <c:v>Visited a health facility in past year and discussed family planning</c:v>
                </c:pt>
                <c:pt idx="2">
                  <c:v>Did not discuss family planning either with fieldworker or at a health facility</c:v>
                </c:pt>
              </c:strCache>
            </c:strRef>
          </c:cat>
          <c:val>
            <c:numRef>
              <c:f>Sheet1!$B$2:$B$4</c:f>
              <c:numCache>
                <c:formatCode>General</c:formatCode>
                <c:ptCount val="3"/>
                <c:pt idx="0">
                  <c:v>22</c:v>
                </c:pt>
                <c:pt idx="1">
                  <c:v>12</c:v>
                </c:pt>
                <c:pt idx="2">
                  <c:v>73</c:v>
                </c:pt>
              </c:numCache>
            </c:numRef>
          </c:val>
        </c:ser>
        <c:dLbls>
          <c:dLblPos val="outEnd"/>
          <c:showLegendKey val="0"/>
          <c:showVal val="1"/>
          <c:showCatName val="0"/>
          <c:showSerName val="0"/>
          <c:showPercent val="0"/>
          <c:showBubbleSize val="0"/>
        </c:dLbls>
        <c:gapWidth val="100"/>
        <c:axId val="537660456"/>
        <c:axId val="535540312"/>
      </c:barChart>
      <c:catAx>
        <c:axId val="537660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540312"/>
        <c:crosses val="autoZero"/>
        <c:auto val="1"/>
        <c:lblAlgn val="ctr"/>
        <c:lblOffset val="100"/>
        <c:noMultiLvlLbl val="0"/>
      </c:catAx>
      <c:valAx>
        <c:axId val="535540312"/>
        <c:scaling>
          <c:orientation val="minMax"/>
          <c:max val="100"/>
        </c:scaling>
        <c:delete val="1"/>
        <c:axPos val="l"/>
        <c:numFmt formatCode="General" sourceLinked="1"/>
        <c:majorTickMark val="out"/>
        <c:minorTickMark val="none"/>
        <c:tickLblPos val="nextTo"/>
        <c:crossAx val="537660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7270816631596988"/>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29</c:v>
                </c:pt>
                <c:pt idx="1">
                  <c:v>19</c:v>
                </c:pt>
                <c:pt idx="2">
                  <c:v>48</c:v>
                </c:pt>
                <c:pt idx="3">
                  <c:v>20</c:v>
                </c:pt>
                <c:pt idx="4">
                  <c:v>67</c:v>
                </c:pt>
              </c:numCache>
            </c:numRef>
          </c:val>
        </c:ser>
        <c:dLbls>
          <c:dLblPos val="outEnd"/>
          <c:showLegendKey val="0"/>
          <c:showVal val="1"/>
          <c:showCatName val="0"/>
          <c:showSerName val="0"/>
          <c:showPercent val="0"/>
          <c:showBubbleSize val="0"/>
        </c:dLbls>
        <c:gapWidth val="100"/>
        <c:axId val="540900808"/>
        <c:axId val="540901200"/>
      </c:barChart>
      <c:catAx>
        <c:axId val="5409008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1200"/>
        <c:crosses val="autoZero"/>
        <c:auto val="1"/>
        <c:lblAlgn val="ctr"/>
        <c:lblOffset val="100"/>
        <c:noMultiLvlLbl val="0"/>
      </c:catAx>
      <c:valAx>
        <c:axId val="540901200"/>
        <c:scaling>
          <c:orientation val="minMax"/>
          <c:max val="150"/>
          <c:min val="0"/>
        </c:scaling>
        <c:delete val="1"/>
        <c:axPos val="l"/>
        <c:numFmt formatCode="General" sourceLinked="1"/>
        <c:majorTickMark val="out"/>
        <c:minorTickMark val="none"/>
        <c:tickLblPos val="nextTo"/>
        <c:crossAx val="540900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7061668681983076E-2"/>
          <c:w val="0.96616035172886816"/>
          <c:h val="0.82381685058412435"/>
        </c:manualLayout>
      </c:layout>
      <c:barChart>
        <c:barDir val="col"/>
        <c:grouping val="clustered"/>
        <c:varyColors val="0"/>
        <c:ser>
          <c:idx val="0"/>
          <c:order val="0"/>
          <c:tx>
            <c:strRef>
              <c:f>Sheet1!$B$1</c:f>
              <c:strCache>
                <c:ptCount val="1"/>
                <c:pt idx="0">
                  <c:v>Infant mortality</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Sheet1!$B$2:$B$3</c:f>
              <c:numCache>
                <c:formatCode>General</c:formatCode>
                <c:ptCount val="2"/>
                <c:pt idx="0">
                  <c:v>54</c:v>
                </c:pt>
                <c:pt idx="1">
                  <c:v>62</c:v>
                </c:pt>
              </c:numCache>
            </c:numRef>
          </c:val>
        </c:ser>
        <c:ser>
          <c:idx val="1"/>
          <c:order val="1"/>
          <c:tx>
            <c:strRef>
              <c:f>Sheet1!$C$1</c:f>
              <c:strCache>
                <c:ptCount val="1"/>
                <c:pt idx="0">
                  <c:v>Under-5 mortality</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Sheet1!$C$2:$C$3</c:f>
              <c:numCache>
                <c:formatCode>General</c:formatCode>
                <c:ptCount val="2"/>
                <c:pt idx="0">
                  <c:v>66</c:v>
                </c:pt>
                <c:pt idx="1">
                  <c:v>83</c:v>
                </c:pt>
              </c:numCache>
            </c:numRef>
          </c:val>
        </c:ser>
        <c:dLbls>
          <c:dLblPos val="outEnd"/>
          <c:showLegendKey val="0"/>
          <c:showVal val="1"/>
          <c:showCatName val="0"/>
          <c:showSerName val="0"/>
          <c:showPercent val="0"/>
          <c:showBubbleSize val="0"/>
        </c:dLbls>
        <c:gapWidth val="200"/>
        <c:axId val="540903160"/>
        <c:axId val="540903552"/>
      </c:barChart>
      <c:catAx>
        <c:axId val="540903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3552"/>
        <c:crosses val="autoZero"/>
        <c:auto val="1"/>
        <c:lblAlgn val="ctr"/>
        <c:lblOffset val="100"/>
        <c:noMultiLvlLbl val="0"/>
      </c:catAx>
      <c:valAx>
        <c:axId val="540903552"/>
        <c:scaling>
          <c:orientation val="minMax"/>
          <c:max val="150"/>
          <c:min val="0"/>
        </c:scaling>
        <c:delete val="1"/>
        <c:axPos val="l"/>
        <c:numFmt formatCode="General" sourceLinked="1"/>
        <c:majorTickMark val="out"/>
        <c:minorTickMark val="none"/>
        <c:tickLblPos val="nextTo"/>
        <c:crossAx val="5409031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9480048367593698E-2"/>
          <c:w val="0.96616035172886816"/>
          <c:h val="0.85525578649706269"/>
        </c:manualLayout>
      </c:layout>
      <c:barChart>
        <c:barDir val="col"/>
        <c:grouping val="clustered"/>
        <c:varyColors val="0"/>
        <c:ser>
          <c:idx val="0"/>
          <c:order val="0"/>
          <c:tx>
            <c:strRef>
              <c:f>Sheet1!$B$1</c:f>
              <c:strCache>
                <c:ptCount val="1"/>
                <c:pt idx="0">
                  <c:v>Infant mortality</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c:formatCode>
                <c:ptCount val="4"/>
                <c:pt idx="0">
                  <c:v>64</c:v>
                </c:pt>
                <c:pt idx="1">
                  <c:v>57</c:v>
                </c:pt>
                <c:pt idx="2">
                  <c:v>43</c:v>
                </c:pt>
                <c:pt idx="3">
                  <c:v>35</c:v>
                </c:pt>
              </c:numCache>
            </c:numRef>
          </c:val>
        </c:ser>
        <c:ser>
          <c:idx val="1"/>
          <c:order val="1"/>
          <c:tx>
            <c:strRef>
              <c:f>Sheet1!$C$1</c:f>
              <c:strCache>
                <c:ptCount val="1"/>
                <c:pt idx="0">
                  <c:v>Under-5 mortality</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Sheet1!$C$2:$C$5</c:f>
              <c:numCache>
                <c:formatCode>0</c:formatCode>
                <c:ptCount val="4"/>
                <c:pt idx="0">
                  <c:v>86</c:v>
                </c:pt>
                <c:pt idx="1">
                  <c:v>74</c:v>
                </c:pt>
                <c:pt idx="2">
                  <c:v>54</c:v>
                </c:pt>
                <c:pt idx="3">
                  <c:v>42</c:v>
                </c:pt>
              </c:numCache>
            </c:numRef>
          </c:val>
        </c:ser>
        <c:dLbls>
          <c:dLblPos val="outEnd"/>
          <c:showLegendKey val="0"/>
          <c:showVal val="1"/>
          <c:showCatName val="0"/>
          <c:showSerName val="0"/>
          <c:showPercent val="0"/>
          <c:showBubbleSize val="0"/>
        </c:dLbls>
        <c:gapWidth val="200"/>
        <c:axId val="540903944"/>
        <c:axId val="540904336"/>
      </c:barChart>
      <c:catAx>
        <c:axId val="5409039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4336"/>
        <c:crosses val="autoZero"/>
        <c:auto val="1"/>
        <c:lblAlgn val="ctr"/>
        <c:lblOffset val="100"/>
        <c:noMultiLvlLbl val="0"/>
      </c:catAx>
      <c:valAx>
        <c:axId val="540904336"/>
        <c:scaling>
          <c:orientation val="minMax"/>
          <c:max val="150"/>
        </c:scaling>
        <c:delete val="1"/>
        <c:axPos val="l"/>
        <c:numFmt formatCode="0" sourceLinked="1"/>
        <c:majorTickMark val="out"/>
        <c:minorTickMark val="none"/>
        <c:tickLblPos val="nextTo"/>
        <c:crossAx val="5409039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470275590551187"/>
          <c:y val="0"/>
          <c:w val="0.7652972440944881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Dire Dawa</c:v>
                </c:pt>
                <c:pt idx="1">
                  <c:v>Addis Ababa</c:v>
                </c:pt>
                <c:pt idx="2">
                  <c:v>Harari</c:v>
                </c:pt>
                <c:pt idx="3">
                  <c:v>Gambela</c:v>
                </c:pt>
                <c:pt idx="4">
                  <c:v>SNNPR</c:v>
                </c:pt>
                <c:pt idx="5">
                  <c:v>Benishangul-Gumuz</c:v>
                </c:pt>
                <c:pt idx="6">
                  <c:v>Somali</c:v>
                </c:pt>
                <c:pt idx="7">
                  <c:v>Oromiya</c:v>
                </c:pt>
                <c:pt idx="8">
                  <c:v>Amhara</c:v>
                </c:pt>
                <c:pt idx="9">
                  <c:v>Affar</c:v>
                </c:pt>
                <c:pt idx="10">
                  <c:v>Tigray</c:v>
                </c:pt>
              </c:strCache>
            </c:strRef>
          </c:cat>
          <c:val>
            <c:numRef>
              <c:f>Sheet1!$B$2:$B$12</c:f>
              <c:numCache>
                <c:formatCode>0</c:formatCode>
                <c:ptCount val="11"/>
                <c:pt idx="0">
                  <c:v>93</c:v>
                </c:pt>
                <c:pt idx="1">
                  <c:v>39</c:v>
                </c:pt>
                <c:pt idx="2">
                  <c:v>72</c:v>
                </c:pt>
                <c:pt idx="3">
                  <c:v>88</c:v>
                </c:pt>
                <c:pt idx="4">
                  <c:v>88</c:v>
                </c:pt>
                <c:pt idx="5">
                  <c:v>98</c:v>
                </c:pt>
                <c:pt idx="6">
                  <c:v>94</c:v>
                </c:pt>
                <c:pt idx="7">
                  <c:v>79</c:v>
                </c:pt>
                <c:pt idx="8">
                  <c:v>85</c:v>
                </c:pt>
                <c:pt idx="9">
                  <c:v>125</c:v>
                </c:pt>
                <c:pt idx="10">
                  <c:v>59</c:v>
                </c:pt>
              </c:numCache>
            </c:numRef>
          </c:val>
        </c:ser>
        <c:dLbls>
          <c:showLegendKey val="0"/>
          <c:showVal val="0"/>
          <c:showCatName val="0"/>
          <c:showSerName val="0"/>
          <c:showPercent val="0"/>
          <c:showBubbleSize val="0"/>
        </c:dLbls>
        <c:gapWidth val="100"/>
        <c:axId val="540905120"/>
        <c:axId val="540905512"/>
      </c:barChart>
      <c:catAx>
        <c:axId val="5409051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5512"/>
        <c:crosses val="autoZero"/>
        <c:auto val="1"/>
        <c:lblAlgn val="ctr"/>
        <c:lblOffset val="100"/>
        <c:noMultiLvlLbl val="0"/>
      </c:catAx>
      <c:valAx>
        <c:axId val="540905512"/>
        <c:scaling>
          <c:orientation val="minMax"/>
          <c:max val="150"/>
        </c:scaling>
        <c:delete val="1"/>
        <c:axPos val="b"/>
        <c:numFmt formatCode="0" sourceLinked="1"/>
        <c:majorTickMark val="out"/>
        <c:minorTickMark val="none"/>
        <c:tickLblPos val="nextTo"/>
        <c:crossAx val="540905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142061914048766E-2"/>
          <c:y val="0.15048424318886455"/>
          <c:w val="0.97310476521268208"/>
          <c:h val="0.70902515056283077"/>
        </c:manualLayout>
      </c:layout>
      <c:barChart>
        <c:barDir val="col"/>
        <c:grouping val="clustered"/>
        <c:varyColors val="0"/>
        <c:ser>
          <c:idx val="0"/>
          <c:order val="0"/>
          <c:tx>
            <c:strRef>
              <c:f>Sheet1!$B$1</c:f>
              <c:strCache>
                <c:ptCount val="1"/>
                <c:pt idx="0">
                  <c:v>Injuries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2">
                  <c:v>Accidental fall</c:v>
                </c:pt>
                <c:pt idx="3">
                  <c:v>Road traffic accident</c:v>
                </c:pt>
                <c:pt idx="4">
                  <c:v>Violence/assault</c:v>
                </c:pt>
                <c:pt idx="5">
                  <c:v>Fire/burning</c:v>
                </c:pt>
              </c:strCache>
            </c:strRef>
          </c:cat>
          <c:val>
            <c:numRef>
              <c:f>Sheet1!$B$2:$B$7</c:f>
              <c:numCache>
                <c:formatCode>General</c:formatCode>
                <c:ptCount val="6"/>
                <c:pt idx="0" formatCode="0">
                  <c:v>3</c:v>
                </c:pt>
                <c:pt idx="2" formatCode="0">
                  <c:v>28</c:v>
                </c:pt>
                <c:pt idx="3" formatCode="0">
                  <c:v>23</c:v>
                </c:pt>
                <c:pt idx="4" formatCode="0">
                  <c:v>14</c:v>
                </c:pt>
                <c:pt idx="5" formatCode="0">
                  <c:v>9</c:v>
                </c:pt>
              </c:numCache>
            </c:numRef>
          </c:val>
        </c:ser>
        <c:dLbls>
          <c:dLblPos val="outEnd"/>
          <c:showLegendKey val="0"/>
          <c:showVal val="1"/>
          <c:showCatName val="0"/>
          <c:showSerName val="0"/>
          <c:showPercent val="0"/>
          <c:showBubbleSize val="0"/>
        </c:dLbls>
        <c:gapWidth val="100"/>
        <c:axId val="535433424"/>
        <c:axId val="535433816"/>
      </c:barChart>
      <c:catAx>
        <c:axId val="5354334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35433816"/>
        <c:crosses val="autoZero"/>
        <c:auto val="1"/>
        <c:lblAlgn val="ctr"/>
        <c:lblOffset val="100"/>
        <c:noMultiLvlLbl val="0"/>
      </c:catAx>
      <c:valAx>
        <c:axId val="535433816"/>
        <c:scaling>
          <c:orientation val="minMax"/>
          <c:max val="100"/>
        </c:scaling>
        <c:delete val="1"/>
        <c:axPos val="l"/>
        <c:numFmt formatCode="0" sourceLinked="1"/>
        <c:majorTickMark val="out"/>
        <c:minorTickMark val="none"/>
        <c:tickLblPos val="nextTo"/>
        <c:crossAx val="535433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5317147856517903E-4"/>
          <c:y val="7.9774430370116764E-2"/>
          <c:w val="0.96616035172886816"/>
          <c:h val="0.83580546996842786"/>
        </c:manualLayout>
      </c:layout>
      <c:lineChart>
        <c:grouping val="standard"/>
        <c:varyColors val="0"/>
        <c:ser>
          <c:idx val="0"/>
          <c:order val="0"/>
          <c:tx>
            <c:strRef>
              <c:f>Sheet1!$B$1</c:f>
              <c:strCache>
                <c:ptCount val="1"/>
                <c:pt idx="0">
                  <c:v>Neonatal mortality</c:v>
                </c:pt>
              </c:strCache>
            </c:strRef>
          </c:tx>
          <c:spPr>
            <a:ln w="63500" cap="rnd">
              <a:solidFill>
                <a:srgbClr val="FBDC05">
                  <a:lumMod val="75000"/>
                </a:srgbClr>
              </a:solidFill>
              <a:round/>
            </a:ln>
            <a:effectLst/>
          </c:spPr>
          <c:marker>
            <c:symbol val="circle"/>
            <c:size val="5"/>
            <c:spPr>
              <a:solidFill>
                <a:srgbClr val="FBDC05">
                  <a:lumMod val="75000"/>
                </a:srgbClr>
              </a:solidFill>
              <a:ln w="63500" cap="rnd">
                <a:solidFill>
                  <a:srgbClr val="FBDC05">
                    <a:lumMod val="75000"/>
                  </a:srgbClr>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49</c:v>
                </c:pt>
                <c:pt idx="1">
                  <c:v>39</c:v>
                </c:pt>
                <c:pt idx="2">
                  <c:v>37</c:v>
                </c:pt>
                <c:pt idx="3">
                  <c:v>29</c:v>
                </c:pt>
              </c:numCache>
            </c:numRef>
          </c:val>
          <c:smooth val="0"/>
        </c:ser>
        <c:ser>
          <c:idx val="1"/>
          <c:order val="1"/>
          <c:tx>
            <c:strRef>
              <c:f>Sheet1!$C$1</c:f>
              <c:strCache>
                <c:ptCount val="1"/>
                <c:pt idx="0">
                  <c:v>Infant mortality</c:v>
                </c:pt>
              </c:strCache>
            </c:strRef>
          </c:tx>
          <c:spPr>
            <a:ln w="63500" cap="rnd">
              <a:solidFill>
                <a:srgbClr val="138A44"/>
              </a:solidFill>
              <a:round/>
            </a:ln>
            <a:effectLst/>
          </c:spPr>
          <c:marker>
            <c:symbol val="circle"/>
            <c:size val="5"/>
            <c:spPr>
              <a:solidFill>
                <a:srgbClr val="138A44"/>
              </a:solidFill>
              <a:ln w="63500">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General</c:formatCode>
                <c:ptCount val="4"/>
                <c:pt idx="0">
                  <c:v>97</c:v>
                </c:pt>
                <c:pt idx="1">
                  <c:v>77</c:v>
                </c:pt>
                <c:pt idx="2">
                  <c:v>59</c:v>
                </c:pt>
                <c:pt idx="3">
                  <c:v>48</c:v>
                </c:pt>
              </c:numCache>
            </c:numRef>
          </c:val>
          <c:smooth val="0"/>
        </c:ser>
        <c:ser>
          <c:idx val="2"/>
          <c:order val="2"/>
          <c:tx>
            <c:strRef>
              <c:f>Sheet1!$D$1</c:f>
              <c:strCache>
                <c:ptCount val="1"/>
                <c:pt idx="0">
                  <c:v>Under-5 mortality</c:v>
                </c:pt>
              </c:strCache>
            </c:strRef>
          </c:tx>
          <c:spPr>
            <a:ln w="63500" cap="rnd">
              <a:solidFill>
                <a:srgbClr val="AC1F2D"/>
              </a:solidFill>
              <a:round/>
            </a:ln>
            <a:effectLst/>
          </c:spPr>
          <c:marker>
            <c:symbol val="circle"/>
            <c:size val="5"/>
            <c:spPr>
              <a:solidFill>
                <a:srgbClr val="AC1F2D"/>
              </a:solidFill>
              <a:ln w="63500">
                <a:solidFill>
                  <a:srgbClr val="AC1F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Sheet1!$D$2:$D$5</c:f>
              <c:numCache>
                <c:formatCode>General</c:formatCode>
                <c:ptCount val="4"/>
                <c:pt idx="0">
                  <c:v>166</c:v>
                </c:pt>
                <c:pt idx="1">
                  <c:v>123</c:v>
                </c:pt>
                <c:pt idx="2">
                  <c:v>88</c:v>
                </c:pt>
                <c:pt idx="3">
                  <c:v>67</c:v>
                </c:pt>
              </c:numCache>
            </c:numRef>
          </c:val>
          <c:smooth val="0"/>
        </c:ser>
        <c:dLbls>
          <c:dLblPos val="t"/>
          <c:showLegendKey val="0"/>
          <c:showVal val="1"/>
          <c:showCatName val="0"/>
          <c:showSerName val="0"/>
          <c:showPercent val="0"/>
          <c:showBubbleSize val="0"/>
        </c:dLbls>
        <c:marker val="1"/>
        <c:smooth val="0"/>
        <c:axId val="540906296"/>
        <c:axId val="540906688"/>
      </c:lineChart>
      <c:catAx>
        <c:axId val="540906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6688"/>
        <c:crosses val="autoZero"/>
        <c:auto val="1"/>
        <c:lblAlgn val="ctr"/>
        <c:lblOffset val="100"/>
        <c:noMultiLvlLbl val="0"/>
      </c:catAx>
      <c:valAx>
        <c:axId val="540906688"/>
        <c:scaling>
          <c:orientation val="minMax"/>
          <c:max val="175"/>
          <c:min val="0"/>
        </c:scaling>
        <c:delete val="1"/>
        <c:axPos val="l"/>
        <c:numFmt formatCode="General" sourceLinked="1"/>
        <c:majorTickMark val="out"/>
        <c:minorTickMark val="none"/>
        <c:tickLblPos val="nextTo"/>
        <c:crossAx val="540906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&lt;2 years</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92</c:v>
                </c:pt>
                <c:pt idx="1">
                  <c:v>114</c:v>
                </c:pt>
              </c:numCache>
            </c:numRef>
          </c:val>
        </c:ser>
        <c:ser>
          <c:idx val="1"/>
          <c:order val="1"/>
          <c:tx>
            <c:strRef>
              <c:f>Sheet1!$C$1</c:f>
              <c:strCache>
                <c:ptCount val="1"/>
                <c:pt idx="0">
                  <c:v>2 years</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52</c:v>
                </c:pt>
                <c:pt idx="1">
                  <c:v>78</c:v>
                </c:pt>
              </c:numCache>
            </c:numRef>
          </c:val>
        </c:ser>
        <c:ser>
          <c:idx val="2"/>
          <c:order val="2"/>
          <c:tx>
            <c:strRef>
              <c:f>Sheet1!$D$1</c:f>
              <c:strCache>
                <c:ptCount val="1"/>
                <c:pt idx="0">
                  <c:v>3 years</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30</c:v>
                </c:pt>
                <c:pt idx="1">
                  <c:v>44</c:v>
                </c:pt>
              </c:numCache>
            </c:numRef>
          </c:val>
        </c:ser>
        <c:ser>
          <c:idx val="3"/>
          <c:order val="3"/>
          <c:tx>
            <c:strRef>
              <c:f>Sheet1!$E$1</c:f>
              <c:strCache>
                <c:ptCount val="1"/>
                <c:pt idx="0">
                  <c:v>4+ years</c:v>
                </c:pt>
              </c:strCache>
            </c:strRef>
          </c:tx>
          <c:spPr>
            <a:solidFill>
              <a:srgbClr val="8650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44</c:v>
                </c:pt>
                <c:pt idx="1">
                  <c:v>55</c:v>
                </c:pt>
              </c:numCache>
            </c:numRef>
          </c:val>
        </c:ser>
        <c:dLbls>
          <c:dLblPos val="outEnd"/>
          <c:showLegendKey val="0"/>
          <c:showVal val="1"/>
          <c:showCatName val="0"/>
          <c:showSerName val="0"/>
          <c:showPercent val="0"/>
          <c:showBubbleSize val="0"/>
        </c:dLbls>
        <c:gapWidth val="150"/>
        <c:axId val="540907472"/>
        <c:axId val="540907864"/>
      </c:barChart>
      <c:catAx>
        <c:axId val="5409074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7864"/>
        <c:crosses val="autoZero"/>
        <c:auto val="1"/>
        <c:lblAlgn val="ctr"/>
        <c:lblOffset val="100"/>
        <c:noMultiLvlLbl val="0"/>
      </c:catAx>
      <c:valAx>
        <c:axId val="540907864"/>
        <c:scaling>
          <c:orientation val="minMax"/>
          <c:max val="150"/>
          <c:min val="0"/>
        </c:scaling>
        <c:delete val="1"/>
        <c:axPos val="l"/>
        <c:numFmt formatCode="General" sourceLinked="1"/>
        <c:majorTickMark val="out"/>
        <c:minorTickMark val="none"/>
        <c:tickLblPos val="nextTo"/>
        <c:crossAx val="5409074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&lt;20</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74</c:v>
                </c:pt>
                <c:pt idx="1">
                  <c:v>93</c:v>
                </c:pt>
              </c:numCache>
            </c:numRef>
          </c:val>
        </c:ser>
        <c:ser>
          <c:idx val="1"/>
          <c:order val="1"/>
          <c:tx>
            <c:strRef>
              <c:f>Sheet1!$C$1</c:f>
              <c:strCache>
                <c:ptCount val="1"/>
                <c:pt idx="0">
                  <c:v>20-29</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55</c:v>
                </c:pt>
                <c:pt idx="1">
                  <c:v>74</c:v>
                </c:pt>
              </c:numCache>
            </c:numRef>
          </c:val>
        </c:ser>
        <c:ser>
          <c:idx val="2"/>
          <c:order val="2"/>
          <c:tx>
            <c:strRef>
              <c:f>Sheet1!$D$1</c:f>
              <c:strCache>
                <c:ptCount val="1"/>
                <c:pt idx="0">
                  <c:v>30-39</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63</c:v>
                </c:pt>
                <c:pt idx="1">
                  <c:v>88</c:v>
                </c:pt>
              </c:numCache>
            </c:numRef>
          </c:val>
        </c:ser>
        <c:ser>
          <c:idx val="3"/>
          <c:order val="3"/>
          <c:tx>
            <c:strRef>
              <c:f>Sheet1!$E$1</c:f>
              <c:strCache>
                <c:ptCount val="1"/>
                <c:pt idx="0">
                  <c:v>40-49</c:v>
                </c:pt>
              </c:strCache>
            </c:strRef>
          </c:tx>
          <c:spPr>
            <a:solidFill>
              <a:srgbClr val="8650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82</c:v>
                </c:pt>
              </c:numCache>
            </c:numRef>
          </c:val>
        </c:ser>
        <c:dLbls>
          <c:dLblPos val="outEnd"/>
          <c:showLegendKey val="0"/>
          <c:showVal val="1"/>
          <c:showCatName val="0"/>
          <c:showSerName val="0"/>
          <c:showPercent val="0"/>
          <c:showBubbleSize val="0"/>
        </c:dLbls>
        <c:gapWidth val="150"/>
        <c:axId val="541367760"/>
        <c:axId val="541368152"/>
      </c:barChart>
      <c:catAx>
        <c:axId val="541367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1368152"/>
        <c:crosses val="autoZero"/>
        <c:auto val="1"/>
        <c:lblAlgn val="ctr"/>
        <c:lblOffset val="100"/>
        <c:noMultiLvlLbl val="0"/>
      </c:catAx>
      <c:valAx>
        <c:axId val="541368152"/>
        <c:scaling>
          <c:orientation val="minMax"/>
          <c:max val="150"/>
          <c:min val="10"/>
        </c:scaling>
        <c:delete val="1"/>
        <c:axPos val="l"/>
        <c:numFmt formatCode="General" sourceLinked="1"/>
        <c:majorTickMark val="out"/>
        <c:minorTickMark val="none"/>
        <c:tickLblPos val="nextTo"/>
        <c:crossAx val="5413677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73</c:v>
                </c:pt>
                <c:pt idx="1">
                  <c:v>95</c:v>
                </c:pt>
              </c:numCache>
            </c:numRef>
          </c:val>
        </c:ser>
        <c:ser>
          <c:idx val="1"/>
          <c:order val="1"/>
          <c:tx>
            <c:strRef>
              <c:f>Sheet1!$C$1</c:f>
              <c:strCache>
                <c:ptCount val="1"/>
                <c:pt idx="0">
                  <c:v>2 to 3</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53</c:v>
                </c:pt>
                <c:pt idx="1">
                  <c:v>75</c:v>
                </c:pt>
              </c:numCache>
            </c:numRef>
          </c:val>
        </c:ser>
        <c:ser>
          <c:idx val="2"/>
          <c:order val="2"/>
          <c:tx>
            <c:strRef>
              <c:f>Sheet1!$D$1</c:f>
              <c:strCache>
                <c:ptCount val="1"/>
                <c:pt idx="0">
                  <c:v>4 to 6</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55</c:v>
                </c:pt>
                <c:pt idx="1">
                  <c:v>71</c:v>
                </c:pt>
              </c:numCache>
            </c:numRef>
          </c:val>
        </c:ser>
        <c:ser>
          <c:idx val="3"/>
          <c:order val="3"/>
          <c:tx>
            <c:strRef>
              <c:f>Sheet1!$E$1</c:f>
              <c:strCache>
                <c:ptCount val="1"/>
                <c:pt idx="0">
                  <c:v>7+</c:v>
                </c:pt>
              </c:strCache>
            </c:strRef>
          </c:tx>
          <c:spPr>
            <a:solidFill>
              <a:srgbClr val="8650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75</c:v>
                </c:pt>
                <c:pt idx="1">
                  <c:v>100</c:v>
                </c:pt>
              </c:numCache>
            </c:numRef>
          </c:val>
        </c:ser>
        <c:dLbls>
          <c:dLblPos val="outEnd"/>
          <c:showLegendKey val="0"/>
          <c:showVal val="1"/>
          <c:showCatName val="0"/>
          <c:showSerName val="0"/>
          <c:showPercent val="0"/>
          <c:showBubbleSize val="0"/>
        </c:dLbls>
        <c:gapWidth val="150"/>
        <c:axId val="541369720"/>
        <c:axId val="541370112"/>
      </c:barChart>
      <c:catAx>
        <c:axId val="541369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1370112"/>
        <c:crosses val="autoZero"/>
        <c:auto val="1"/>
        <c:lblAlgn val="ctr"/>
        <c:lblOffset val="100"/>
        <c:noMultiLvlLbl val="0"/>
      </c:catAx>
      <c:valAx>
        <c:axId val="541370112"/>
        <c:scaling>
          <c:orientation val="minMax"/>
          <c:max val="150"/>
          <c:min val="0"/>
        </c:scaling>
        <c:delete val="1"/>
        <c:axPos val="l"/>
        <c:numFmt formatCode="General" sourceLinked="1"/>
        <c:majorTickMark val="out"/>
        <c:minorTickMark val="none"/>
        <c:tickLblPos val="nextTo"/>
        <c:crossAx val="5413697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1039</c:v>
                </c:pt>
                <c:pt idx="1">
                  <c:v>799</c:v>
                </c:pt>
                <c:pt idx="2">
                  <c:v>810</c:v>
                </c:pt>
                <c:pt idx="3">
                  <c:v>551</c:v>
                </c:pt>
              </c:numCache>
            </c:numRef>
          </c:val>
          <c:smooth val="0"/>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General</c:formatCode>
                <c:ptCount val="4"/>
                <c:pt idx="0">
                  <c:v>703</c:v>
                </c:pt>
                <c:pt idx="1">
                  <c:v>548</c:v>
                </c:pt>
                <c:pt idx="2">
                  <c:v>541</c:v>
                </c:pt>
                <c:pt idx="3">
                  <c:v>273</c:v>
                </c:pt>
              </c:numCache>
            </c:numRef>
          </c:val>
          <c:smooth val="0"/>
        </c:ser>
        <c:ser>
          <c:idx val="2"/>
          <c:order val="2"/>
          <c:tx>
            <c:strRef>
              <c:f>Sheet1!$D$1</c:f>
              <c:strCache>
                <c:ptCount val="1"/>
                <c:pt idx="0">
                  <c:v>Close</c:v>
                </c:pt>
              </c:strCache>
            </c:strRef>
          </c:tx>
          <c:spPr>
            <a:ln w="19050" cap="rnd">
              <a:noFill/>
              <a:round/>
            </a:ln>
            <a:effectLst/>
          </c:spPr>
          <c:marker>
            <c:symbol val="circle"/>
            <c:size val="10"/>
            <c:spPr>
              <a:solidFill>
                <a:schemeClr val="accent1"/>
              </a:solidFill>
              <a:ln w="635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Sheet1!$D$2:$D$5</c:f>
              <c:numCache>
                <c:formatCode>General</c:formatCode>
                <c:ptCount val="4"/>
                <c:pt idx="0">
                  <c:v>871</c:v>
                </c:pt>
                <c:pt idx="1">
                  <c:v>673</c:v>
                </c:pt>
                <c:pt idx="2">
                  <c:v>676</c:v>
                </c:pt>
                <c:pt idx="3">
                  <c:v>412</c:v>
                </c:pt>
              </c:numCache>
            </c:numRef>
          </c:val>
          <c:smooth val="0"/>
        </c:ser>
        <c:dLbls>
          <c:showLegendKey val="0"/>
          <c:showVal val="0"/>
          <c:showCatName val="0"/>
          <c:showSerName val="0"/>
          <c:showPercent val="0"/>
          <c:showBubbleSize val="0"/>
        </c:dLbls>
        <c:hiLowLines>
          <c:spPr>
            <a:ln w="38100" cap="flat" cmpd="sng" algn="ctr">
              <a:solidFill>
                <a:schemeClr val="tx1"/>
              </a:solidFill>
              <a:round/>
            </a:ln>
            <a:effectLst/>
          </c:spPr>
        </c:hiLowLines>
        <c:axId val="541370504"/>
        <c:axId val="541370896"/>
      </c:stockChart>
      <c:catAx>
        <c:axId val="541370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1370896"/>
        <c:crosses val="autoZero"/>
        <c:auto val="1"/>
        <c:lblAlgn val="ctr"/>
        <c:lblOffset val="100"/>
        <c:noMultiLvlLbl val="0"/>
      </c:catAx>
      <c:valAx>
        <c:axId val="541370896"/>
        <c:scaling>
          <c:orientation val="minMax"/>
          <c:max val="12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137050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38A44">
                  <a:lumMod val="50000"/>
                </a:srgbClr>
              </a:solidFill>
              <a:ln w="19050">
                <a:noFill/>
              </a:ln>
              <a:effectLst/>
              <a:scene3d>
                <a:camera prst="orthographicFront"/>
                <a:lightRig rig="threePt" dir="t">
                  <a:rot lat="0" lon="0" rev="1200000"/>
                </a:lightRig>
              </a:scene3d>
              <a:sp3d>
                <a:bevelT w="63500" h="25400"/>
              </a:sp3d>
            </c:spPr>
          </c:dPt>
          <c:dPt>
            <c:idx val="1"/>
            <c:bubble3D val="0"/>
            <c:spPr>
              <a:solidFill>
                <a:srgbClr val="138A44">
                  <a:lumMod val="75000"/>
                </a:srgbClr>
              </a:solidFill>
              <a:ln w="19050">
                <a:noFill/>
              </a:ln>
              <a:effectLst/>
              <a:scene3d>
                <a:camera prst="orthographicFront"/>
                <a:lightRig rig="threePt" dir="t">
                  <a:rot lat="0" lon="0" rev="1200000"/>
                </a:lightRig>
              </a:scene3d>
              <a:sp3d>
                <a:bevelT w="63500" h="25400"/>
              </a:sp3d>
            </c:spPr>
          </c:dPt>
          <c:dPt>
            <c:idx val="2"/>
            <c:bubble3D val="0"/>
            <c:spPr>
              <a:solidFill>
                <a:srgbClr val="138A44"/>
              </a:solidFill>
              <a:ln w="19050">
                <a:noFill/>
              </a:ln>
              <a:effectLst/>
              <a:scene3d>
                <a:camera prst="orthographicFront"/>
                <a:lightRig rig="threePt" dir="t">
                  <a:rot lat="0" lon="0" rev="1200000"/>
                </a:lightRig>
              </a:scene3d>
              <a:sp3d>
                <a:bevelT w="63500" h="25400"/>
              </a:sp3d>
            </c:spPr>
          </c:dPt>
          <c:dPt>
            <c:idx val="3"/>
            <c:bubble3D val="0"/>
            <c:spPr>
              <a:solidFill>
                <a:srgbClr val="FBDC05">
                  <a:lumMod val="75000"/>
                </a:srgbClr>
              </a:solidFill>
              <a:ln w="19050">
                <a:noFill/>
              </a:ln>
              <a:effectLst/>
              <a:scene3d>
                <a:camera prst="orthographicFront"/>
                <a:lightRig rig="threePt" dir="t">
                  <a:rot lat="0" lon="0" rev="1200000"/>
                </a:lightRig>
              </a:scene3d>
              <a:sp3d>
                <a:bevelT w="63500" h="25400"/>
              </a:sp3d>
            </c:spPr>
          </c:dPt>
          <c:dPt>
            <c:idx val="4"/>
            <c:bubble3D val="0"/>
            <c:spPr>
              <a:solidFill>
                <a:srgbClr val="AC1F2D"/>
              </a:solidFill>
              <a:ln w="19050">
                <a:noFill/>
              </a:ln>
              <a:effectLst/>
              <a:scene3d>
                <a:camera prst="orthographicFront"/>
                <a:lightRig rig="threePt" dir="t">
                  <a:rot lat="0" lon="0" rev="1200000"/>
                </a:lightRig>
              </a:scene3d>
              <a:sp3d>
                <a:bevelT w="63500" h="25400"/>
              </a:sp3d>
            </c:spPr>
          </c:dPt>
          <c:dLbls>
            <c:dLbl>
              <c:idx val="2"/>
              <c:layout>
                <c:manualLayout>
                  <c:x val="0.1239420113904207"/>
                  <c:y val="-2.792721569292398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4"/>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Doctor</c:v>
                </c:pt>
                <c:pt idx="1">
                  <c:v>Nurse/midwife</c:v>
                </c:pt>
                <c:pt idx="2">
                  <c:v>Health extension officer/health officer</c:v>
                </c:pt>
                <c:pt idx="3">
                  <c:v>Unskilled provider</c:v>
                </c:pt>
                <c:pt idx="4">
                  <c:v>No ANC</c:v>
                </c:pt>
              </c:strCache>
            </c:strRef>
          </c:cat>
          <c:val>
            <c:numRef>
              <c:f>Sheet1!$B$2:$B$6</c:f>
              <c:numCache>
                <c:formatCode>General</c:formatCode>
                <c:ptCount val="5"/>
                <c:pt idx="0">
                  <c:v>6</c:v>
                </c:pt>
                <c:pt idx="1">
                  <c:v>42</c:v>
                </c:pt>
                <c:pt idx="2">
                  <c:v>14</c:v>
                </c:pt>
                <c:pt idx="3">
                  <c:v>1</c:v>
                </c:pt>
                <c:pt idx="4">
                  <c:v>37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32</c:v>
                </c:pt>
                <c:pt idx="1">
                  <c:v>20</c:v>
                </c:pt>
              </c:numCache>
            </c:numRef>
          </c:val>
        </c:ser>
        <c:ser>
          <c:idx val="1"/>
          <c:order val="1"/>
          <c:tx>
            <c:strRef>
              <c:f>Sheet1!$C$1</c:f>
              <c:strCache>
                <c:ptCount val="1"/>
                <c:pt idx="0">
                  <c:v>Urban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63</c:v>
                </c:pt>
                <c:pt idx="1">
                  <c:v>44</c:v>
                </c:pt>
              </c:numCache>
            </c:numRef>
          </c:val>
        </c:ser>
        <c:ser>
          <c:idx val="2"/>
          <c:order val="2"/>
          <c:tx>
            <c:strRef>
              <c:f>Sheet1!$D$1</c:f>
              <c:strCache>
                <c:ptCount val="1"/>
                <c:pt idx="0">
                  <c:v>Rural</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27</c:v>
                </c:pt>
                <c:pt idx="1">
                  <c:v>17</c:v>
                </c:pt>
              </c:numCache>
            </c:numRef>
          </c:val>
        </c:ser>
        <c:dLbls>
          <c:dLblPos val="outEnd"/>
          <c:showLegendKey val="0"/>
          <c:showVal val="1"/>
          <c:showCatName val="0"/>
          <c:showSerName val="0"/>
          <c:showPercent val="0"/>
          <c:showBubbleSize val="0"/>
        </c:dLbls>
        <c:gapWidth val="150"/>
        <c:axId val="541372464"/>
        <c:axId val="541372856"/>
      </c:barChart>
      <c:catAx>
        <c:axId val="541372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1372856"/>
        <c:crosses val="autoZero"/>
        <c:auto val="1"/>
        <c:lblAlgn val="ctr"/>
        <c:lblOffset val="100"/>
        <c:noMultiLvlLbl val="0"/>
      </c:catAx>
      <c:valAx>
        <c:axId val="541372856"/>
        <c:scaling>
          <c:orientation val="minMax"/>
          <c:max val="100"/>
        </c:scaling>
        <c:delete val="1"/>
        <c:axPos val="l"/>
        <c:numFmt formatCode="General" sourceLinked="1"/>
        <c:majorTickMark val="out"/>
        <c:minorTickMark val="none"/>
        <c:tickLblPos val="nextTo"/>
        <c:crossAx val="5413724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754528862700112"/>
        </c:manualLayout>
      </c:layout>
      <c:lineChart>
        <c:grouping val="standard"/>
        <c:varyColors val="0"/>
        <c:ser>
          <c:idx val="0"/>
          <c:order val="0"/>
          <c:tx>
            <c:strRef>
              <c:f>Sheet1!$B$1</c:f>
              <c:strCache>
                <c:ptCount val="1"/>
                <c:pt idx="0">
                  <c:v>ANC by skilled provider*</c:v>
                </c:pt>
              </c:strCache>
            </c:strRef>
          </c:tx>
          <c:spPr>
            <a:ln w="63500" cap="rnd">
              <a:solidFill>
                <a:srgbClr val="AC1F2D"/>
              </a:solidFill>
              <a:round/>
            </a:ln>
            <a:effectLst/>
          </c:spPr>
          <c:marker>
            <c:symbol val="circle"/>
            <c:size val="5"/>
            <c:spPr>
              <a:solidFill>
                <a:srgbClr val="AC1F2D"/>
              </a:solidFill>
              <a:ln w="63500" cap="rnd">
                <a:solidFill>
                  <a:srgbClr val="AC1F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27</c:v>
                </c:pt>
                <c:pt idx="1">
                  <c:v>28</c:v>
                </c:pt>
                <c:pt idx="2">
                  <c:v>34</c:v>
                </c:pt>
                <c:pt idx="3">
                  <c:v>62</c:v>
                </c:pt>
              </c:numCache>
            </c:numRef>
          </c:val>
          <c:smooth val="0"/>
        </c:ser>
        <c:ser>
          <c:idx val="1"/>
          <c:order val="1"/>
          <c:tx>
            <c:strRef>
              <c:f>Sheet1!$C$1</c:f>
              <c:strCache>
                <c:ptCount val="1"/>
                <c:pt idx="0">
                  <c:v>4+ ANC visits</c:v>
                </c:pt>
              </c:strCache>
            </c:strRef>
          </c:tx>
          <c:spPr>
            <a:ln w="63500" cap="rnd">
              <a:solidFill>
                <a:srgbClr val="138A44"/>
              </a:solidFill>
              <a:round/>
            </a:ln>
            <a:effectLst/>
          </c:spPr>
          <c:marker>
            <c:symbol val="circle"/>
            <c:size val="5"/>
            <c:spPr>
              <a:solidFill>
                <a:srgbClr val="138A44"/>
              </a:solidFill>
              <a:ln w="63500">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General</c:formatCode>
                <c:ptCount val="4"/>
                <c:pt idx="0">
                  <c:v>10</c:v>
                </c:pt>
                <c:pt idx="1">
                  <c:v>12</c:v>
                </c:pt>
                <c:pt idx="2">
                  <c:v>19</c:v>
                </c:pt>
                <c:pt idx="3">
                  <c:v>32</c:v>
                </c:pt>
              </c:numCache>
            </c:numRef>
          </c:val>
          <c:smooth val="0"/>
        </c:ser>
        <c:ser>
          <c:idx val="2"/>
          <c:order val="2"/>
          <c:tx>
            <c:strRef>
              <c:f>Sheet1!$D$1</c:f>
              <c:strCache>
                <c:ptCount val="1"/>
                <c:pt idx="0">
                  <c:v>ANC in 1st trimester</c:v>
                </c:pt>
              </c:strCache>
            </c:strRef>
          </c:tx>
          <c:spPr>
            <a:ln w="63500" cap="rnd">
              <a:solidFill>
                <a:srgbClr val="FBDC05">
                  <a:lumMod val="75000"/>
                </a:srgbClr>
              </a:solidFill>
              <a:round/>
            </a:ln>
            <a:effectLst/>
          </c:spPr>
          <c:marker>
            <c:symbol val="circle"/>
            <c:size val="5"/>
            <c:spPr>
              <a:solidFill>
                <a:srgbClr val="FBDC05">
                  <a:lumMod val="75000"/>
                </a:srgbClr>
              </a:solidFill>
              <a:ln w="63500">
                <a:solidFill>
                  <a:srgbClr val="FBDC05">
                    <a:lumMod val="75000"/>
                  </a:srgbClr>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Sheet1!$D$2:$D$5</c:f>
              <c:numCache>
                <c:formatCode>General</c:formatCode>
                <c:ptCount val="4"/>
                <c:pt idx="0">
                  <c:v>6</c:v>
                </c:pt>
                <c:pt idx="1">
                  <c:v>6</c:v>
                </c:pt>
                <c:pt idx="2">
                  <c:v>11</c:v>
                </c:pt>
                <c:pt idx="3">
                  <c:v>20</c:v>
                </c:pt>
              </c:numCache>
            </c:numRef>
          </c:val>
          <c:smooth val="0"/>
        </c:ser>
        <c:dLbls>
          <c:dLblPos val="t"/>
          <c:showLegendKey val="0"/>
          <c:showVal val="1"/>
          <c:showCatName val="0"/>
          <c:showSerName val="0"/>
          <c:showPercent val="0"/>
          <c:showBubbleSize val="0"/>
        </c:dLbls>
        <c:marker val="1"/>
        <c:smooth val="0"/>
        <c:axId val="541374032"/>
        <c:axId val="541374424"/>
      </c:lineChart>
      <c:catAx>
        <c:axId val="54137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1374424"/>
        <c:crosses val="autoZero"/>
        <c:auto val="1"/>
        <c:lblAlgn val="ctr"/>
        <c:lblOffset val="100"/>
        <c:noMultiLvlLbl val="0"/>
      </c:catAx>
      <c:valAx>
        <c:axId val="541374424"/>
        <c:scaling>
          <c:orientation val="minMax"/>
          <c:max val="85"/>
          <c:min val="0"/>
        </c:scaling>
        <c:delete val="1"/>
        <c:axPos val="l"/>
        <c:numFmt formatCode="General" sourceLinked="1"/>
        <c:majorTickMark val="out"/>
        <c:minorTickMark val="none"/>
        <c:tickLblPos val="nextTo"/>
        <c:crossAx val="54137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917344706911629"/>
          <c:y val="0"/>
          <c:w val="0.51369444444444445"/>
          <c:h val="1"/>
        </c:manualLayout>
      </c:layout>
      <c:barChart>
        <c:barDir val="bar"/>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Took intestinal parasite drugs</c:v>
                </c:pt>
                <c:pt idx="1">
                  <c:v>Took iron tablets</c:v>
                </c:pt>
                <c:pt idx="3">
                  <c:v>Nutritional counseling</c:v>
                </c:pt>
                <c:pt idx="4">
                  <c:v>Urine sample taken</c:v>
                </c:pt>
                <c:pt idx="5">
                  <c:v>Blood sample taken</c:v>
                </c:pt>
                <c:pt idx="6">
                  <c:v>Blood pressure measured</c:v>
                </c:pt>
              </c:strCache>
            </c:strRef>
          </c:cat>
          <c:val>
            <c:numRef>
              <c:f>Sheet1!$B$2:$B$8</c:f>
              <c:numCache>
                <c:formatCode>General</c:formatCode>
                <c:ptCount val="7"/>
                <c:pt idx="0">
                  <c:v>6</c:v>
                </c:pt>
                <c:pt idx="1">
                  <c:v>42</c:v>
                </c:pt>
                <c:pt idx="3">
                  <c:v>66</c:v>
                </c:pt>
                <c:pt idx="4">
                  <c:v>66</c:v>
                </c:pt>
                <c:pt idx="5">
                  <c:v>73</c:v>
                </c:pt>
                <c:pt idx="6">
                  <c:v>75</c:v>
                </c:pt>
              </c:numCache>
            </c:numRef>
          </c:val>
        </c:ser>
        <c:dLbls>
          <c:showLegendKey val="0"/>
          <c:showVal val="0"/>
          <c:showCatName val="0"/>
          <c:showSerName val="0"/>
          <c:showPercent val="0"/>
          <c:showBubbleSize val="0"/>
        </c:dLbls>
        <c:gapWidth val="100"/>
        <c:axId val="541374816"/>
        <c:axId val="540902376"/>
      </c:barChart>
      <c:catAx>
        <c:axId val="5413748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902376"/>
        <c:crosses val="autoZero"/>
        <c:auto val="1"/>
        <c:lblAlgn val="ctr"/>
        <c:lblOffset val="100"/>
        <c:noMultiLvlLbl val="0"/>
      </c:catAx>
      <c:valAx>
        <c:axId val="540902376"/>
        <c:scaling>
          <c:orientation val="minMax"/>
          <c:max val="100"/>
        </c:scaling>
        <c:delete val="1"/>
        <c:axPos val="b"/>
        <c:numFmt formatCode="General" sourceLinked="1"/>
        <c:majorTickMark val="none"/>
        <c:minorTickMark val="none"/>
        <c:tickLblPos val="nextTo"/>
        <c:crossAx val="541374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Received 2 or more injections during last pregnancy</c:v>
                </c:pt>
                <c:pt idx="1">
                  <c:v>Last birth was protected against neonatal tetanus</c:v>
                </c:pt>
              </c:strCache>
            </c:strRef>
          </c:cat>
          <c:val>
            <c:numRef>
              <c:f>Sheet1!$B$2:$B$3</c:f>
              <c:numCache>
                <c:formatCode>General</c:formatCode>
                <c:ptCount val="2"/>
                <c:pt idx="0">
                  <c:v>41</c:v>
                </c:pt>
                <c:pt idx="1">
                  <c:v>49</c:v>
                </c:pt>
              </c:numCache>
            </c:numRef>
          </c:val>
        </c:ser>
        <c:dLbls>
          <c:dLblPos val="outEnd"/>
          <c:showLegendKey val="0"/>
          <c:showVal val="1"/>
          <c:showCatName val="0"/>
          <c:showSerName val="0"/>
          <c:showPercent val="0"/>
          <c:showBubbleSize val="0"/>
        </c:dLbls>
        <c:gapWidth val="100"/>
        <c:axId val="540901592"/>
        <c:axId val="540715232"/>
      </c:barChart>
      <c:catAx>
        <c:axId val="540901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715232"/>
        <c:crosses val="autoZero"/>
        <c:auto val="1"/>
        <c:lblAlgn val="ctr"/>
        <c:lblOffset val="100"/>
        <c:noMultiLvlLbl val="0"/>
      </c:catAx>
      <c:valAx>
        <c:axId val="540715232"/>
        <c:scaling>
          <c:orientation val="minMax"/>
          <c:max val="100"/>
        </c:scaling>
        <c:delete val="1"/>
        <c:axPos val="l"/>
        <c:numFmt formatCode="General" sourceLinked="1"/>
        <c:majorTickMark val="out"/>
        <c:minorTickMark val="none"/>
        <c:tickLblPos val="nextTo"/>
        <c:crossAx val="5409015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48</c:v>
                </c:pt>
                <c:pt idx="1">
                  <c:v>28</c:v>
                </c:pt>
              </c:numCache>
            </c:numRef>
          </c:val>
        </c:ser>
        <c:ser>
          <c:idx val="1"/>
          <c:order val="1"/>
          <c:tx>
            <c:strRef>
              <c:f>Sheet1!$C$1</c:f>
              <c:strCache>
                <c:ptCount val="1"/>
                <c:pt idx="0">
                  <c:v>Primary</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35</c:v>
                </c:pt>
                <c:pt idx="1">
                  <c:v>48</c:v>
                </c:pt>
              </c:numCache>
            </c:numRef>
          </c:val>
        </c:ser>
        <c:ser>
          <c:idx val="2"/>
          <c:order val="2"/>
          <c:tx>
            <c:strRef>
              <c:f>Sheet1!$D$1</c:f>
              <c:strCache>
                <c:ptCount val="1"/>
                <c:pt idx="0">
                  <c:v>Secondary</c:v>
                </c:pt>
              </c:strCache>
            </c:strRef>
          </c:tx>
          <c:spPr>
            <a:solidFill>
              <a:srgbClr val="AC1F2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12</c:v>
                </c:pt>
                <c:pt idx="1">
                  <c:v>15</c:v>
                </c:pt>
              </c:numCache>
            </c:numRef>
          </c:val>
        </c:ser>
        <c:ser>
          <c:idx val="3"/>
          <c:order val="3"/>
          <c:tx>
            <c:strRef>
              <c:f>Sheet1!$E$1</c:f>
              <c:strCache>
                <c:ptCount val="1"/>
                <c:pt idx="0">
                  <c:v>More than secondary</c:v>
                </c:pt>
              </c:strCache>
            </c:strRef>
          </c:tx>
          <c:spPr>
            <a:solidFill>
              <a:srgbClr val="AC1F2D">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6</c:v>
                </c:pt>
                <c:pt idx="1">
                  <c:v>9</c:v>
                </c:pt>
              </c:numCache>
            </c:numRef>
          </c:val>
        </c:ser>
        <c:dLbls>
          <c:dLblPos val="ctr"/>
          <c:showLegendKey val="0"/>
          <c:showVal val="1"/>
          <c:showCatName val="0"/>
          <c:showSerName val="0"/>
          <c:showPercent val="0"/>
          <c:showBubbleSize val="0"/>
        </c:dLbls>
        <c:gapWidth val="100"/>
        <c:overlap val="100"/>
        <c:axId val="535435384"/>
        <c:axId val="535435776"/>
      </c:barChart>
      <c:catAx>
        <c:axId val="535435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5435776"/>
        <c:crosses val="autoZero"/>
        <c:auto val="1"/>
        <c:lblAlgn val="ctr"/>
        <c:lblOffset val="100"/>
        <c:noMultiLvlLbl val="0"/>
      </c:catAx>
      <c:valAx>
        <c:axId val="535435776"/>
        <c:scaling>
          <c:orientation val="minMax"/>
        </c:scaling>
        <c:delete val="1"/>
        <c:axPos val="l"/>
        <c:numFmt formatCode="0%" sourceLinked="1"/>
        <c:majorTickMark val="none"/>
        <c:minorTickMark val="none"/>
        <c:tickLblPos val="nextTo"/>
        <c:crossAx val="5354353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138A4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25</c:v>
                </c:pt>
                <c:pt idx="1">
                  <c:v>71</c:v>
                </c:pt>
                <c:pt idx="2">
                  <c:v>19</c:v>
                </c:pt>
              </c:numCache>
            </c:numRef>
          </c:val>
        </c:ser>
        <c:ser>
          <c:idx val="1"/>
          <c:order val="1"/>
          <c:tx>
            <c:strRef>
              <c:f>Sheet1!$C$1</c:f>
              <c:strCache>
                <c:ptCount val="1"/>
                <c:pt idx="0">
                  <c:v>Private sector facility/NGO</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c:v>
                </c:pt>
                <c:pt idx="1">
                  <c:v>8</c:v>
                </c:pt>
                <c:pt idx="2">
                  <c:v>1</c:v>
                </c:pt>
              </c:numCache>
            </c:numRef>
          </c:val>
        </c:ser>
        <c:ser>
          <c:idx val="2"/>
          <c:order val="2"/>
          <c:tx>
            <c:strRef>
              <c:f>Sheet1!$D$1</c:f>
              <c:strCache>
                <c:ptCount val="1"/>
                <c:pt idx="0">
                  <c:v>Home</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73</c:v>
                </c:pt>
                <c:pt idx="1">
                  <c:v>21</c:v>
                </c:pt>
                <c:pt idx="2">
                  <c:v>79</c:v>
                </c:pt>
              </c:numCache>
            </c:numRef>
          </c:val>
        </c:ser>
        <c:ser>
          <c:idx val="3"/>
          <c:order val="3"/>
          <c:tx>
            <c:strRef>
              <c:f>Sheet1!$E$1</c:f>
              <c:strCache>
                <c:ptCount val="1"/>
                <c:pt idx="0">
                  <c:v>Other</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dLbl>
              <c:idx val="0"/>
              <c:layout>
                <c:manualLayout>
                  <c:x val="1.4627903566870042E-3"/>
                  <c:y val="1.2091898428053204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1"/>
              <c:delete val="1"/>
              <c:extLst>
                <c:ext xmlns:c15="http://schemas.microsoft.com/office/drawing/2012/chart" uri="{CE6537A1-D6FC-4f65-9D91-7224C49458BB}"/>
              </c:extLst>
            </c:dLbl>
            <c:dLbl>
              <c:idx val="2"/>
              <c:layout>
                <c:manualLayout>
                  <c:x val="0"/>
                  <c:y val="9.673518742442563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1</c:v>
                </c:pt>
                <c:pt idx="1">
                  <c:v>0</c:v>
                </c:pt>
                <c:pt idx="2">
                  <c:v>1</c:v>
                </c:pt>
              </c:numCache>
            </c:numRef>
          </c:val>
        </c:ser>
        <c:dLbls>
          <c:dLblPos val="ctr"/>
          <c:showLegendKey val="0"/>
          <c:showVal val="1"/>
          <c:showCatName val="0"/>
          <c:showSerName val="0"/>
          <c:showPercent val="0"/>
          <c:showBubbleSize val="0"/>
        </c:dLbls>
        <c:gapWidth val="100"/>
        <c:overlap val="100"/>
        <c:axId val="540716016"/>
        <c:axId val="540716408"/>
      </c:barChart>
      <c:catAx>
        <c:axId val="540716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716408"/>
        <c:crosses val="autoZero"/>
        <c:auto val="1"/>
        <c:lblAlgn val="ctr"/>
        <c:lblOffset val="100"/>
        <c:noMultiLvlLbl val="0"/>
      </c:catAx>
      <c:valAx>
        <c:axId val="540716408"/>
        <c:scaling>
          <c:orientation val="minMax"/>
        </c:scaling>
        <c:delete val="1"/>
        <c:axPos val="l"/>
        <c:numFmt formatCode="0%" sourceLinked="1"/>
        <c:majorTickMark val="none"/>
        <c:minorTickMark val="none"/>
        <c:tickLblPos val="nextTo"/>
        <c:crossAx val="5407160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38A44">
                  <a:lumMod val="50000"/>
                </a:srgbClr>
              </a:solidFill>
              <a:ln w="19050">
                <a:noFill/>
              </a:ln>
              <a:effectLst/>
              <a:scene3d>
                <a:camera prst="orthographicFront"/>
                <a:lightRig rig="threePt" dir="t">
                  <a:rot lat="0" lon="0" rev="1200000"/>
                </a:lightRig>
              </a:scene3d>
              <a:sp3d>
                <a:bevelT w="63500" h="25400"/>
              </a:sp3d>
            </c:spPr>
          </c:dPt>
          <c:dPt>
            <c:idx val="1"/>
            <c:bubble3D val="0"/>
            <c:spPr>
              <a:solidFill>
                <a:srgbClr val="138A44"/>
              </a:solidFill>
              <a:ln w="19050">
                <a:noFill/>
              </a:ln>
              <a:effectLst/>
              <a:scene3d>
                <a:camera prst="orthographicFront"/>
                <a:lightRig rig="threePt" dir="t">
                  <a:rot lat="0" lon="0" rev="1200000"/>
                </a:lightRig>
              </a:scene3d>
              <a:sp3d>
                <a:bevelT w="63500" h="25400"/>
              </a:sp3d>
            </c:spPr>
          </c:dPt>
          <c:dPt>
            <c:idx val="2"/>
            <c:bubble3D val="0"/>
            <c:spPr>
              <a:solidFill>
                <a:srgbClr val="138A44">
                  <a:lumMod val="60000"/>
                  <a:lumOff val="40000"/>
                </a:srgbClr>
              </a:solidFill>
              <a:ln w="19050">
                <a:noFill/>
              </a:ln>
              <a:effectLst/>
              <a:scene3d>
                <a:camera prst="orthographicFront"/>
                <a:lightRig rig="threePt" dir="t">
                  <a:rot lat="0" lon="0" rev="1200000"/>
                </a:lightRig>
              </a:scene3d>
              <a:sp3d>
                <a:bevelT w="63500" h="25400"/>
              </a:sp3d>
            </c:spPr>
          </c:dPt>
          <c:dPt>
            <c:idx val="3"/>
            <c:bubble3D val="0"/>
            <c:spPr>
              <a:solidFill>
                <a:srgbClr val="AC1F2D">
                  <a:lumMod val="50000"/>
                </a:srgbClr>
              </a:solidFill>
              <a:ln w="19050">
                <a:noFill/>
              </a:ln>
              <a:effectLst/>
              <a:scene3d>
                <a:camera prst="orthographicFront"/>
                <a:lightRig rig="threePt" dir="t">
                  <a:rot lat="0" lon="0" rev="1200000"/>
                </a:lightRig>
              </a:scene3d>
              <a:sp3d>
                <a:bevelT w="63500" h="25400"/>
              </a:sp3d>
            </c:spPr>
          </c:dPt>
          <c:dPt>
            <c:idx val="4"/>
            <c:bubble3D val="0"/>
            <c:spPr>
              <a:solidFill>
                <a:srgbClr val="AC1F2D"/>
              </a:solidFill>
              <a:ln w="19050">
                <a:noFill/>
              </a:ln>
              <a:effectLst/>
              <a:scene3d>
                <a:camera prst="orthographicFront"/>
                <a:lightRig rig="threePt" dir="t">
                  <a:rot lat="0" lon="0" rev="1200000"/>
                </a:lightRig>
              </a:scene3d>
              <a:sp3d>
                <a:bevelT w="63500" h="25400"/>
              </a:sp3d>
            </c:spPr>
          </c:dPt>
          <c:dPt>
            <c:idx val="5"/>
            <c:bubble3D val="0"/>
            <c:spPr>
              <a:solidFill>
                <a:srgbClr val="9F2936">
                  <a:lumMod val="60000"/>
                  <a:lumOff val="40000"/>
                </a:srgbClr>
              </a:solidFill>
              <a:ln w="19050">
                <a:noFill/>
              </a:ln>
              <a:effectLst/>
              <a:scene3d>
                <a:camera prst="orthographicFront"/>
                <a:lightRig rig="threePt" dir="t">
                  <a:rot lat="0" lon="0" rev="1200000"/>
                </a:lightRig>
              </a:scene3d>
              <a:sp3d>
                <a:bevelT w="63500" h="25400"/>
              </a:sp3d>
            </c:spPr>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5"/>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Doctor</c:v>
                </c:pt>
                <c:pt idx="1">
                  <c:v>Nurse/midwife</c:v>
                </c:pt>
                <c:pt idx="2">
                  <c:v>Health officer/health extension worker</c:v>
                </c:pt>
                <c:pt idx="3">
                  <c:v>Traditional birth attendant</c:v>
                </c:pt>
                <c:pt idx="4">
                  <c:v>Other</c:v>
                </c:pt>
                <c:pt idx="5">
                  <c:v>No one</c:v>
                </c:pt>
              </c:strCache>
            </c:strRef>
          </c:cat>
          <c:val>
            <c:numRef>
              <c:f>Sheet1!$B$2:$B$7</c:f>
              <c:numCache>
                <c:formatCode>General</c:formatCode>
                <c:ptCount val="6"/>
                <c:pt idx="0">
                  <c:v>6</c:v>
                </c:pt>
                <c:pt idx="1">
                  <c:v>20</c:v>
                </c:pt>
                <c:pt idx="2">
                  <c:v>2</c:v>
                </c:pt>
                <c:pt idx="3">
                  <c:v>42</c:v>
                </c:pt>
                <c:pt idx="4">
                  <c:v>15</c:v>
                </c:pt>
                <c:pt idx="5">
                  <c:v>15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Delivery in a health facility</c:v>
                </c:pt>
              </c:strCache>
            </c:strRef>
          </c:tx>
          <c:spPr>
            <a:ln w="63500" cap="rnd">
              <a:solidFill>
                <a:srgbClr val="138A44"/>
              </a:solidFill>
              <a:round/>
            </a:ln>
            <a:effectLst/>
          </c:spPr>
          <c:marker>
            <c:symbol val="circle"/>
            <c:size val="5"/>
            <c:spPr>
              <a:solidFill>
                <a:srgbClr val="138A44"/>
              </a:solidFill>
              <a:ln w="63500" cap="rnd">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5</c:v>
                </c:pt>
                <c:pt idx="1">
                  <c:v>5</c:v>
                </c:pt>
                <c:pt idx="2">
                  <c:v>10</c:v>
                </c:pt>
                <c:pt idx="3">
                  <c:v>26</c:v>
                </c:pt>
              </c:numCache>
            </c:numRef>
          </c:val>
          <c:smooth val="0"/>
        </c:ser>
        <c:ser>
          <c:idx val="1"/>
          <c:order val="1"/>
          <c:tx>
            <c:strRef>
              <c:f>Sheet1!$C$1</c:f>
              <c:strCache>
                <c:ptCount val="1"/>
                <c:pt idx="0">
                  <c:v>Delivery assisted by a skilled provider</c:v>
                </c:pt>
              </c:strCache>
            </c:strRef>
          </c:tx>
          <c:spPr>
            <a:ln w="63500" cap="rnd">
              <a:solidFill>
                <a:schemeClr val="accent2"/>
              </a:solidFill>
              <a:round/>
            </a:ln>
            <a:effectLst/>
          </c:spPr>
          <c:marker>
            <c:symbol val="circle"/>
            <c:size val="5"/>
            <c:spPr>
              <a:solidFill>
                <a:schemeClr val="accent2"/>
              </a:solidFill>
              <a:ln w="63500">
                <a:solidFill>
                  <a:schemeClr val="accent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General</c:formatCode>
                <c:ptCount val="4"/>
                <c:pt idx="0">
                  <c:v>6</c:v>
                </c:pt>
                <c:pt idx="1">
                  <c:v>6</c:v>
                </c:pt>
                <c:pt idx="2">
                  <c:v>10</c:v>
                </c:pt>
                <c:pt idx="3">
                  <c:v>28</c:v>
                </c:pt>
              </c:numCache>
            </c:numRef>
          </c:val>
          <c:smooth val="0"/>
        </c:ser>
        <c:dLbls>
          <c:dLblPos val="t"/>
          <c:showLegendKey val="0"/>
          <c:showVal val="1"/>
          <c:showCatName val="0"/>
          <c:showSerName val="0"/>
          <c:showPercent val="0"/>
          <c:showBubbleSize val="0"/>
        </c:dLbls>
        <c:marker val="1"/>
        <c:smooth val="0"/>
        <c:axId val="540717584"/>
        <c:axId val="540717976"/>
      </c:lineChart>
      <c:catAx>
        <c:axId val="540717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717976"/>
        <c:crosses val="autoZero"/>
        <c:auto val="1"/>
        <c:lblAlgn val="ctr"/>
        <c:lblOffset val="100"/>
        <c:noMultiLvlLbl val="0"/>
      </c:catAx>
      <c:valAx>
        <c:axId val="540717976"/>
        <c:scaling>
          <c:orientation val="minMax"/>
          <c:max val="50"/>
        </c:scaling>
        <c:delete val="1"/>
        <c:axPos val="l"/>
        <c:numFmt formatCode="General" sourceLinked="1"/>
        <c:majorTickMark val="out"/>
        <c:minorTickMark val="none"/>
        <c:tickLblPos val="nextTo"/>
        <c:crossAx val="540717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Mother</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13</c:v>
                </c:pt>
                <c:pt idx="1">
                  <c:v>17</c:v>
                </c:pt>
                <c:pt idx="2">
                  <c:v>81</c:v>
                </c:pt>
              </c:numCache>
            </c:numRef>
          </c:val>
        </c:ser>
        <c:ser>
          <c:idx val="1"/>
          <c:order val="1"/>
          <c:tx>
            <c:strRef>
              <c:f>Sheet1!$C$1</c:f>
              <c:strCache>
                <c:ptCount val="1"/>
                <c:pt idx="0">
                  <c:v>Infant</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13</c:v>
                </c:pt>
                <c:pt idx="2">
                  <c:v>86</c:v>
                </c:pt>
              </c:numCache>
            </c:numRef>
          </c:val>
        </c:ser>
        <c:dLbls>
          <c:dLblPos val="outEnd"/>
          <c:showLegendKey val="0"/>
          <c:showVal val="1"/>
          <c:showCatName val="0"/>
          <c:showSerName val="0"/>
          <c:showPercent val="0"/>
          <c:showBubbleSize val="0"/>
        </c:dLbls>
        <c:gapWidth val="200"/>
        <c:axId val="544027456"/>
        <c:axId val="544027848"/>
      </c:barChart>
      <c:catAx>
        <c:axId val="544027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27848"/>
        <c:crosses val="autoZero"/>
        <c:auto val="1"/>
        <c:lblAlgn val="ctr"/>
        <c:lblOffset val="100"/>
        <c:noMultiLvlLbl val="0"/>
      </c:catAx>
      <c:valAx>
        <c:axId val="544027848"/>
        <c:scaling>
          <c:orientation val="minMax"/>
          <c:max val="100"/>
        </c:scaling>
        <c:delete val="1"/>
        <c:axPos val="l"/>
        <c:numFmt formatCode="General" sourceLinked="1"/>
        <c:majorTickMark val="out"/>
        <c:minorTickMark val="none"/>
        <c:tickLblPos val="nextTo"/>
        <c:crossAx val="5440274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998053368328959"/>
          <c:y val="0"/>
          <c:w val="0.64641163604549434"/>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1 problem accessing health care</c:v>
                </c:pt>
                <c:pt idx="1">
                  <c:v>Getting money for treatment</c:v>
                </c:pt>
                <c:pt idx="2">
                  <c:v>Distance to health facility</c:v>
                </c:pt>
                <c:pt idx="3">
                  <c:v>Not wanting to go alone</c:v>
                </c:pt>
                <c:pt idx="4">
                  <c:v>Getting permission to go for treatment</c:v>
                </c:pt>
              </c:strCache>
            </c:strRef>
          </c:cat>
          <c:val>
            <c:numRef>
              <c:f>Sheet1!$B$2:$B$6</c:f>
              <c:numCache>
                <c:formatCode>General</c:formatCode>
                <c:ptCount val="5"/>
                <c:pt idx="0">
                  <c:v>70</c:v>
                </c:pt>
                <c:pt idx="1">
                  <c:v>55</c:v>
                </c:pt>
                <c:pt idx="2">
                  <c:v>50</c:v>
                </c:pt>
                <c:pt idx="3">
                  <c:v>42</c:v>
                </c:pt>
                <c:pt idx="4">
                  <c:v>32</c:v>
                </c:pt>
              </c:numCache>
            </c:numRef>
          </c:val>
        </c:ser>
        <c:dLbls>
          <c:showLegendKey val="0"/>
          <c:showVal val="0"/>
          <c:showCatName val="0"/>
          <c:showSerName val="0"/>
          <c:showPercent val="0"/>
          <c:showBubbleSize val="0"/>
        </c:dLbls>
        <c:gapWidth val="100"/>
        <c:axId val="544028632"/>
        <c:axId val="544029024"/>
      </c:barChart>
      <c:catAx>
        <c:axId val="5440286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29024"/>
        <c:crosses val="autoZero"/>
        <c:auto val="1"/>
        <c:lblAlgn val="ctr"/>
        <c:lblOffset val="100"/>
        <c:noMultiLvlLbl val="0"/>
      </c:catAx>
      <c:valAx>
        <c:axId val="544029024"/>
        <c:scaling>
          <c:orientation val="minMax"/>
          <c:max val="100"/>
        </c:scaling>
        <c:delete val="1"/>
        <c:axPos val="b"/>
        <c:numFmt formatCode="General" sourceLinked="1"/>
        <c:majorTickMark val="none"/>
        <c:minorTickMark val="none"/>
        <c:tickLblPos val="nextTo"/>
        <c:crossAx val="544028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Heard of obstetric fistula</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39</c:v>
                </c:pt>
                <c:pt idx="1">
                  <c:v>67</c:v>
                </c:pt>
                <c:pt idx="2">
                  <c:v>31</c:v>
                </c:pt>
              </c:numCache>
            </c:numRef>
          </c:val>
        </c:ser>
        <c:ser>
          <c:idx val="1"/>
          <c:order val="1"/>
          <c:tx>
            <c:strRef>
              <c:f>Sheet1!$C$1</c:f>
              <c:strCache>
                <c:ptCount val="1"/>
                <c:pt idx="0">
                  <c:v>Experience obstetric fistula</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c:v>
                </c:pt>
                <c:pt idx="1">
                  <c:v>1</c:v>
                </c:pt>
                <c:pt idx="2">
                  <c:v>1</c:v>
                </c:pt>
              </c:numCache>
            </c:numRef>
          </c:val>
        </c:ser>
        <c:dLbls>
          <c:dLblPos val="outEnd"/>
          <c:showLegendKey val="0"/>
          <c:showVal val="1"/>
          <c:showCatName val="0"/>
          <c:showSerName val="0"/>
          <c:showPercent val="0"/>
          <c:showBubbleSize val="0"/>
        </c:dLbls>
        <c:gapWidth val="200"/>
        <c:axId val="448481632"/>
        <c:axId val="544029808"/>
      </c:barChart>
      <c:catAx>
        <c:axId val="448481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29808"/>
        <c:crosses val="autoZero"/>
        <c:auto val="1"/>
        <c:lblAlgn val="ctr"/>
        <c:lblOffset val="100"/>
        <c:noMultiLvlLbl val="0"/>
      </c:catAx>
      <c:valAx>
        <c:axId val="544029808"/>
        <c:scaling>
          <c:orientation val="minMax"/>
          <c:max val="100"/>
        </c:scaling>
        <c:delete val="1"/>
        <c:axPos val="l"/>
        <c:numFmt formatCode="General" sourceLinked="1"/>
        <c:majorTickMark val="out"/>
        <c:minorTickMark val="none"/>
        <c:tickLblPos val="nextTo"/>
        <c:crossAx val="4484816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32918837874964E-2"/>
          <c:w val="0.96616035172886816"/>
          <c:h val="0.8331199345754217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DA1F27"/>
              </a:solidFill>
              <a:ln>
                <a:noFill/>
              </a:ln>
              <a:effectLst/>
              <a:scene3d>
                <a:camera prst="orthographicFront"/>
                <a:lightRig rig="threePt" dir="t">
                  <a:rot lat="0" lon="0" rev="1200000"/>
                </a:lightRig>
              </a:scene3d>
              <a:sp3d>
                <a:bevelT w="63500" h="25400"/>
              </a:sp3d>
            </c:spPr>
          </c:dPt>
          <c:dPt>
            <c:idx val="2"/>
            <c:invertIfNegative val="0"/>
            <c:bubble3D val="0"/>
            <c:spPr>
              <a:solidFill>
                <a:srgbClr val="DA1F27"/>
              </a:solidFill>
              <a:ln>
                <a:noFill/>
              </a:ln>
              <a:effectLst/>
              <a:scene3d>
                <a:camera prst="orthographicFront"/>
                <a:lightRig rig="threePt" dir="t">
                  <a:rot lat="0" lon="0" rev="1200000"/>
                </a:lightRig>
              </a:scene3d>
              <a:sp3d>
                <a:bevelT w="63500" h="25400"/>
              </a:sp3d>
            </c:spPr>
          </c:dPt>
          <c:dPt>
            <c:idx val="3"/>
            <c:invertIfNegative val="0"/>
            <c:bubble3D val="0"/>
            <c:spPr>
              <a:solidFill>
                <a:srgbClr val="DA1F27"/>
              </a:solidFill>
              <a:ln>
                <a:noFill/>
              </a:ln>
              <a:effectLst/>
              <a:scene3d>
                <a:camera prst="orthographicFront"/>
                <a:lightRig rig="threePt" dir="t">
                  <a:rot lat="0" lon="0" rev="1200000"/>
                </a:lightRig>
              </a:scene3d>
              <a:sp3d>
                <a:bevelT w="63500" h="25400"/>
              </a:sp3d>
            </c:spPr>
          </c:dPt>
          <c:dPt>
            <c:idx val="4"/>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5"/>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6"/>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7"/>
            <c:invertIfNegative val="0"/>
            <c:bubble3D val="0"/>
            <c:spPr>
              <a:solidFill>
                <a:srgbClr val="AC1F2D">
                  <a:lumMod val="60000"/>
                  <a:lumOff val="40000"/>
                </a:srgbClr>
              </a:solidFill>
              <a:ln>
                <a:noFill/>
              </a:ln>
              <a:effectLst/>
              <a:scene3d>
                <a:camera prst="orthographicFront"/>
                <a:lightRig rig="threePt" dir="t">
                  <a:rot lat="0" lon="0" rev="1200000"/>
                </a:lightRig>
              </a:scene3d>
              <a:sp3d>
                <a:bevelT w="63500" h="25400"/>
              </a:sp3d>
            </c:spPr>
          </c:dPt>
          <c:dPt>
            <c:idx val="8"/>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9"/>
            <c:invertIfNegative val="0"/>
            <c:bubble3D val="0"/>
            <c:spPr>
              <a:solidFill>
                <a:srgbClr val="86502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69</c:v>
                </c:pt>
                <c:pt idx="1">
                  <c:v>73</c:v>
                </c:pt>
                <c:pt idx="2">
                  <c:v>65</c:v>
                </c:pt>
                <c:pt idx="3">
                  <c:v>53</c:v>
                </c:pt>
                <c:pt idx="4">
                  <c:v>81</c:v>
                </c:pt>
                <c:pt idx="5">
                  <c:v>72</c:v>
                </c:pt>
                <c:pt idx="6">
                  <c:v>56</c:v>
                </c:pt>
                <c:pt idx="7">
                  <c:v>54</c:v>
                </c:pt>
                <c:pt idx="8">
                  <c:v>39</c:v>
                </c:pt>
                <c:pt idx="9">
                  <c:v>16</c:v>
                </c:pt>
              </c:numCache>
            </c:numRef>
          </c:val>
        </c:ser>
        <c:dLbls>
          <c:dLblPos val="outEnd"/>
          <c:showLegendKey val="0"/>
          <c:showVal val="1"/>
          <c:showCatName val="0"/>
          <c:showSerName val="0"/>
          <c:showPercent val="0"/>
          <c:showBubbleSize val="0"/>
        </c:dLbls>
        <c:gapWidth val="100"/>
        <c:axId val="544030592"/>
        <c:axId val="544030984"/>
      </c:barChart>
      <c:catAx>
        <c:axId val="544030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030984"/>
        <c:crosses val="autoZero"/>
        <c:auto val="1"/>
        <c:lblAlgn val="ctr"/>
        <c:lblOffset val="100"/>
        <c:noMultiLvlLbl val="0"/>
      </c:catAx>
      <c:valAx>
        <c:axId val="544030984"/>
        <c:scaling>
          <c:orientation val="minMax"/>
          <c:max val="100"/>
        </c:scaling>
        <c:delete val="1"/>
        <c:axPos val="l"/>
        <c:numFmt formatCode="General" sourceLinked="1"/>
        <c:majorTickMark val="out"/>
        <c:minorTickMark val="none"/>
        <c:tickLblPos val="nextTo"/>
        <c:crossAx val="5440305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Sheet1!$B$1</c:f>
              <c:strCache>
                <c:ptCount val="1"/>
                <c:pt idx="0">
                  <c:v>All basic vaccinations</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39</c:v>
                </c:pt>
                <c:pt idx="1">
                  <c:v>65</c:v>
                </c:pt>
                <c:pt idx="2">
                  <c:v>35</c:v>
                </c:pt>
              </c:numCache>
            </c:numRef>
          </c:val>
        </c:ser>
        <c:ser>
          <c:idx val="1"/>
          <c:order val="1"/>
          <c:tx>
            <c:strRef>
              <c:f>Sheet1!$C$1</c:f>
              <c:strCache>
                <c:ptCount val="1"/>
                <c:pt idx="0">
                  <c:v>No vaccinations</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16</c:v>
                </c:pt>
                <c:pt idx="1">
                  <c:v>4</c:v>
                </c:pt>
                <c:pt idx="2">
                  <c:v>17</c:v>
                </c:pt>
              </c:numCache>
            </c:numRef>
          </c:val>
        </c:ser>
        <c:dLbls>
          <c:dLblPos val="outEnd"/>
          <c:showLegendKey val="0"/>
          <c:showVal val="1"/>
          <c:showCatName val="0"/>
          <c:showSerName val="0"/>
          <c:showPercent val="0"/>
          <c:showBubbleSize val="0"/>
        </c:dLbls>
        <c:gapWidth val="100"/>
        <c:axId val="543223696"/>
        <c:axId val="543224088"/>
      </c:barChart>
      <c:catAx>
        <c:axId val="5432236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3224088"/>
        <c:crosses val="autoZero"/>
        <c:auto val="1"/>
        <c:lblAlgn val="ctr"/>
        <c:lblOffset val="100"/>
        <c:noMultiLvlLbl val="0"/>
      </c:catAx>
      <c:valAx>
        <c:axId val="543224088"/>
        <c:scaling>
          <c:orientation val="minMax"/>
          <c:max val="100"/>
        </c:scaling>
        <c:delete val="1"/>
        <c:axPos val="l"/>
        <c:numFmt formatCode="General" sourceLinked="1"/>
        <c:majorTickMark val="out"/>
        <c:minorTickMark val="none"/>
        <c:tickLblPos val="nextTo"/>
        <c:crossAx val="5432236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Sheet1!$B$1</c:f>
              <c:strCache>
                <c:ptCount val="1"/>
                <c:pt idx="0">
                  <c:v>Series 1</c:v>
                </c:pt>
              </c:strCache>
            </c:strRef>
          </c:tx>
          <c:spPr>
            <a:solidFill>
              <a:srgbClr val="DA1F27"/>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A1F27"/>
              </a:solidFill>
              <a:ln>
                <a:noFill/>
              </a:ln>
              <a:effectLst/>
              <a:scene3d>
                <a:camera prst="orthographicFront"/>
                <a:lightRig rig="threePt" dir="t">
                  <a:rot lat="0" lon="0" rev="1200000"/>
                </a:lightRig>
              </a:scene3d>
              <a:sp3d>
                <a:bevelT w="63500" h="25400"/>
              </a:sp3d>
            </c:spPr>
          </c:dPt>
          <c:dPt>
            <c:idx val="2"/>
            <c:invertIfNegative val="0"/>
            <c:bubble3D val="0"/>
            <c:spPr>
              <a:solidFill>
                <a:srgbClr val="DA1F27"/>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31</c:v>
                </c:pt>
                <c:pt idx="1">
                  <c:v>46</c:v>
                </c:pt>
                <c:pt idx="2">
                  <c:v>70</c:v>
                </c:pt>
                <c:pt idx="3">
                  <c:v>72</c:v>
                </c:pt>
              </c:numCache>
            </c:numRef>
          </c:val>
        </c:ser>
        <c:dLbls>
          <c:dLblPos val="outEnd"/>
          <c:showLegendKey val="0"/>
          <c:showVal val="1"/>
          <c:showCatName val="0"/>
          <c:showSerName val="0"/>
          <c:showPercent val="0"/>
          <c:showBubbleSize val="0"/>
        </c:dLbls>
        <c:gapWidth val="100"/>
        <c:axId val="544430960"/>
        <c:axId val="544431352"/>
      </c:barChart>
      <c:catAx>
        <c:axId val="544430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431352"/>
        <c:crosses val="autoZero"/>
        <c:auto val="1"/>
        <c:lblAlgn val="ctr"/>
        <c:lblOffset val="100"/>
        <c:noMultiLvlLbl val="0"/>
      </c:catAx>
      <c:valAx>
        <c:axId val="544431352"/>
        <c:scaling>
          <c:orientation val="minMax"/>
          <c:max val="100"/>
        </c:scaling>
        <c:delete val="1"/>
        <c:axPos val="l"/>
        <c:numFmt formatCode="General" sourceLinked="1"/>
        <c:majorTickMark val="out"/>
        <c:minorTickMark val="none"/>
        <c:tickLblPos val="nextTo"/>
        <c:crossAx val="544430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2634858880228021E-2"/>
          <c:w val="0.96616035172886816"/>
          <c:h val="0.82101425033524378"/>
        </c:manualLayout>
      </c:layout>
      <c:barChart>
        <c:barDir val="col"/>
        <c:grouping val="clustered"/>
        <c:varyColors val="0"/>
        <c:ser>
          <c:idx val="0"/>
          <c:order val="0"/>
          <c:tx>
            <c:strRef>
              <c:f>Sheet1!$B$1</c:f>
              <c:strCache>
                <c:ptCount val="1"/>
                <c:pt idx="0">
                  <c:v>Series 1</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22</c:v>
                </c:pt>
                <c:pt idx="1">
                  <c:v>38</c:v>
                </c:pt>
                <c:pt idx="2">
                  <c:v>37</c:v>
                </c:pt>
                <c:pt idx="3">
                  <c:v>45</c:v>
                </c:pt>
                <c:pt idx="4">
                  <c:v>63</c:v>
                </c:pt>
              </c:numCache>
            </c:numRef>
          </c:val>
        </c:ser>
        <c:dLbls>
          <c:dLblPos val="outEnd"/>
          <c:showLegendKey val="0"/>
          <c:showVal val="1"/>
          <c:showCatName val="0"/>
          <c:showSerName val="0"/>
          <c:showPercent val="0"/>
          <c:showBubbleSize val="0"/>
        </c:dLbls>
        <c:gapWidth val="100"/>
        <c:axId val="544434488"/>
        <c:axId val="544434880"/>
      </c:barChart>
      <c:catAx>
        <c:axId val="5444344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434880"/>
        <c:crosses val="autoZero"/>
        <c:auto val="1"/>
        <c:lblAlgn val="ctr"/>
        <c:lblOffset val="100"/>
        <c:noMultiLvlLbl val="0"/>
      </c:catAx>
      <c:valAx>
        <c:axId val="544434880"/>
        <c:scaling>
          <c:orientation val="minMax"/>
          <c:max val="100"/>
        </c:scaling>
        <c:delete val="1"/>
        <c:axPos val="l"/>
        <c:numFmt formatCode="General" sourceLinked="1"/>
        <c:majorTickMark val="out"/>
        <c:minorTickMark val="none"/>
        <c:tickLblPos val="nextTo"/>
        <c:crossAx val="544434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42</c:v>
                </c:pt>
                <c:pt idx="1">
                  <c:v>78</c:v>
                </c:pt>
                <c:pt idx="2">
                  <c:v>32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69</c:v>
                </c:pt>
                <c:pt idx="1">
                  <c:v>93</c:v>
                </c:pt>
                <c:pt idx="2">
                  <c:v>63</c:v>
                </c:pt>
              </c:numCache>
            </c:numRef>
          </c:val>
        </c:ser>
        <c:dLbls>
          <c:dLblPos val="outEnd"/>
          <c:showLegendKey val="0"/>
          <c:showVal val="1"/>
          <c:showCatName val="0"/>
          <c:showSerName val="0"/>
          <c:showPercent val="0"/>
          <c:showBubbleSize val="0"/>
        </c:dLbls>
        <c:gapWidth val="200"/>
        <c:axId val="533295152"/>
        <c:axId val="533295544"/>
      </c:barChart>
      <c:catAx>
        <c:axId val="533295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3295544"/>
        <c:crosses val="autoZero"/>
        <c:auto val="1"/>
        <c:lblAlgn val="ctr"/>
        <c:lblOffset val="100"/>
        <c:noMultiLvlLbl val="0"/>
      </c:catAx>
      <c:valAx>
        <c:axId val="533295544"/>
        <c:scaling>
          <c:orientation val="minMax"/>
          <c:max val="100"/>
        </c:scaling>
        <c:delete val="1"/>
        <c:axPos val="l"/>
        <c:numFmt formatCode="0" sourceLinked="1"/>
        <c:majorTickMark val="out"/>
        <c:minorTickMark val="none"/>
        <c:tickLblPos val="nextTo"/>
        <c:crossAx val="5332951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470275590551187"/>
          <c:y val="0"/>
          <c:w val="0.7652972440944881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Ethiopia</c:v>
                </c:pt>
                <c:pt idx="1">
                  <c:v>Dire Dawa</c:v>
                </c:pt>
                <c:pt idx="2">
                  <c:v>Addis Ababa</c:v>
                </c:pt>
                <c:pt idx="3">
                  <c:v>Harari</c:v>
                </c:pt>
                <c:pt idx="4">
                  <c:v>Gambela</c:v>
                </c:pt>
                <c:pt idx="5">
                  <c:v>SNNPR</c:v>
                </c:pt>
                <c:pt idx="6">
                  <c:v>Benishangul-Gumuz</c:v>
                </c:pt>
                <c:pt idx="7">
                  <c:v>Somali</c:v>
                </c:pt>
                <c:pt idx="8">
                  <c:v>Oromiya</c:v>
                </c:pt>
                <c:pt idx="9">
                  <c:v>Amhara</c:v>
                </c:pt>
                <c:pt idx="10">
                  <c:v>Affar</c:v>
                </c:pt>
                <c:pt idx="11">
                  <c:v>Tigray</c:v>
                </c:pt>
              </c:strCache>
            </c:strRef>
          </c:cat>
          <c:val>
            <c:numRef>
              <c:f>Sheet1!$B$2:$B$13</c:f>
              <c:numCache>
                <c:formatCode>0</c:formatCode>
                <c:ptCount val="12"/>
                <c:pt idx="0">
                  <c:v>39</c:v>
                </c:pt>
                <c:pt idx="1">
                  <c:v>76</c:v>
                </c:pt>
                <c:pt idx="2">
                  <c:v>89</c:v>
                </c:pt>
                <c:pt idx="3">
                  <c:v>42</c:v>
                </c:pt>
                <c:pt idx="4">
                  <c:v>41</c:v>
                </c:pt>
                <c:pt idx="5">
                  <c:v>47</c:v>
                </c:pt>
                <c:pt idx="6">
                  <c:v>57</c:v>
                </c:pt>
                <c:pt idx="7">
                  <c:v>22</c:v>
                </c:pt>
                <c:pt idx="8">
                  <c:v>25</c:v>
                </c:pt>
                <c:pt idx="9">
                  <c:v>46</c:v>
                </c:pt>
                <c:pt idx="10">
                  <c:v>15</c:v>
                </c:pt>
                <c:pt idx="11">
                  <c:v>67</c:v>
                </c:pt>
              </c:numCache>
            </c:numRef>
          </c:val>
        </c:ser>
        <c:dLbls>
          <c:showLegendKey val="0"/>
          <c:showVal val="0"/>
          <c:showCatName val="0"/>
          <c:showSerName val="0"/>
          <c:showPercent val="0"/>
          <c:showBubbleSize val="0"/>
        </c:dLbls>
        <c:gapWidth val="100"/>
        <c:axId val="544436056"/>
        <c:axId val="544436448"/>
      </c:barChart>
      <c:catAx>
        <c:axId val="5444360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436448"/>
        <c:crosses val="autoZero"/>
        <c:auto val="1"/>
        <c:lblAlgn val="ctr"/>
        <c:lblOffset val="100"/>
        <c:noMultiLvlLbl val="0"/>
      </c:catAx>
      <c:valAx>
        <c:axId val="544436448"/>
        <c:scaling>
          <c:orientation val="minMax"/>
          <c:max val="100"/>
        </c:scaling>
        <c:delete val="1"/>
        <c:axPos val="b"/>
        <c:numFmt formatCode="0" sourceLinked="1"/>
        <c:majorTickMark val="out"/>
        <c:minorTickMark val="none"/>
        <c:tickLblPos val="nextTo"/>
        <c:crossAx val="544436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AC1F2D"/>
              </a:solidFill>
              <a:round/>
            </a:ln>
            <a:effectLst/>
          </c:spPr>
          <c:marker>
            <c:symbol val="circle"/>
            <c:size val="5"/>
            <c:spPr>
              <a:solidFill>
                <a:srgbClr val="AC1F2D"/>
              </a:solidFill>
              <a:ln w="63500" cap="rnd">
                <a:solidFill>
                  <a:srgbClr val="AC1F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14</c:v>
                </c:pt>
                <c:pt idx="1">
                  <c:v>20</c:v>
                </c:pt>
                <c:pt idx="2">
                  <c:v>24</c:v>
                </c:pt>
                <c:pt idx="3">
                  <c:v>39</c:v>
                </c:pt>
              </c:numCache>
            </c:numRef>
          </c:val>
          <c:smooth val="0"/>
        </c:ser>
        <c:dLbls>
          <c:dLblPos val="t"/>
          <c:showLegendKey val="0"/>
          <c:showVal val="1"/>
          <c:showCatName val="0"/>
          <c:showSerName val="0"/>
          <c:showPercent val="0"/>
          <c:showBubbleSize val="0"/>
        </c:dLbls>
        <c:marker val="1"/>
        <c:smooth val="0"/>
        <c:axId val="544437232"/>
        <c:axId val="544437624"/>
      </c:lineChart>
      <c:catAx>
        <c:axId val="544437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437624"/>
        <c:crosses val="autoZero"/>
        <c:auto val="1"/>
        <c:lblAlgn val="ctr"/>
        <c:lblOffset val="100"/>
        <c:noMultiLvlLbl val="0"/>
      </c:catAx>
      <c:valAx>
        <c:axId val="544437624"/>
        <c:scaling>
          <c:orientation val="minMax"/>
          <c:max val="100"/>
        </c:scaling>
        <c:delete val="1"/>
        <c:axPos val="l"/>
        <c:numFmt formatCode="General" sourceLinked="1"/>
        <c:majorTickMark val="out"/>
        <c:minorTickMark val="none"/>
        <c:tickLblPos val="nextTo"/>
        <c:crossAx val="544437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6034886264216972"/>
          <c:y val="0"/>
          <c:w val="0.73965113735783028"/>
          <c:h val="1"/>
        </c:manualLayout>
      </c:layout>
      <c:barChart>
        <c:barDir val="bar"/>
        <c:grouping val="clustered"/>
        <c:varyColors val="0"/>
        <c:ser>
          <c:idx val="0"/>
          <c:order val="0"/>
          <c:tx>
            <c:strRef>
              <c:f>Sheet1!$B$1</c:f>
              <c:strCache>
                <c:ptCount val="1"/>
                <c:pt idx="0">
                  <c:v>Series 1</c:v>
                </c:pt>
              </c:strCache>
            </c:strRef>
          </c:tx>
          <c:spPr>
            <a:solidFill>
              <a:srgbClr val="4B63A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3"/>
            <c:invertIfNegative val="0"/>
            <c:bubble3D val="0"/>
            <c:spPr>
              <a:solidFill>
                <a:srgbClr val="4B63A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Ethiopia 2016 DHS</c:v>
                </c:pt>
                <c:pt idx="1">
                  <c:v>Uganda 2016 DHS*</c:v>
                </c:pt>
                <c:pt idx="2">
                  <c:v>Kenya 2014 DHS</c:v>
                </c:pt>
                <c:pt idx="3">
                  <c:v>Tanzania 2015-16 DHS-MIS</c:v>
                </c:pt>
                <c:pt idx="4">
                  <c:v>Burundi 2010 DHS</c:v>
                </c:pt>
                <c:pt idx="5">
                  <c:v>Rwanda 2014-15 DHS</c:v>
                </c:pt>
              </c:strCache>
            </c:strRef>
          </c:cat>
          <c:val>
            <c:numRef>
              <c:f>Sheet1!$B$2:$B$7</c:f>
              <c:numCache>
                <c:formatCode>General</c:formatCode>
                <c:ptCount val="6"/>
                <c:pt idx="0">
                  <c:v>39</c:v>
                </c:pt>
                <c:pt idx="1">
                  <c:v>55</c:v>
                </c:pt>
                <c:pt idx="2">
                  <c:v>71</c:v>
                </c:pt>
                <c:pt idx="3">
                  <c:v>75</c:v>
                </c:pt>
                <c:pt idx="4">
                  <c:v>83</c:v>
                </c:pt>
                <c:pt idx="5">
                  <c:v>93</c:v>
                </c:pt>
              </c:numCache>
            </c:numRef>
          </c:val>
        </c:ser>
        <c:dLbls>
          <c:showLegendKey val="0"/>
          <c:showVal val="0"/>
          <c:showCatName val="0"/>
          <c:showSerName val="0"/>
          <c:showPercent val="0"/>
          <c:showBubbleSize val="0"/>
        </c:dLbls>
        <c:gapWidth val="100"/>
        <c:axId val="544438016"/>
        <c:axId val="544438408"/>
      </c:barChart>
      <c:catAx>
        <c:axId val="5444380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438408"/>
        <c:crosses val="autoZero"/>
        <c:auto val="1"/>
        <c:lblAlgn val="ctr"/>
        <c:lblOffset val="100"/>
        <c:noMultiLvlLbl val="0"/>
      </c:catAx>
      <c:valAx>
        <c:axId val="544438408"/>
        <c:scaling>
          <c:orientation val="minMax"/>
          <c:max val="100"/>
        </c:scaling>
        <c:delete val="1"/>
        <c:axPos val="b"/>
        <c:numFmt formatCode="General" sourceLinked="1"/>
        <c:majorTickMark val="none"/>
        <c:minorTickMark val="none"/>
        <c:tickLblPos val="nextTo"/>
        <c:crossAx val="544438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9625151148731E-2"/>
          <c:w val="0.96616035172886816"/>
          <c:h val="0.76482000209465961"/>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Pt>
            <c:idx val="4"/>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5"/>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6"/>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Acute respiratory infection (ARI)</c:v>
                </c:pt>
                <c:pt idx="1">
                  <c:v>Fever</c:v>
                </c:pt>
                <c:pt idx="2">
                  <c:v>Diarrhoea</c:v>
                </c:pt>
                <c:pt idx="4">
                  <c:v>Acute respiratory infection (ARI)</c:v>
                </c:pt>
                <c:pt idx="5">
                  <c:v>Fever</c:v>
                </c:pt>
                <c:pt idx="6">
                  <c:v>Diarrhoea</c:v>
                </c:pt>
              </c:strCache>
            </c:strRef>
          </c:cat>
          <c:val>
            <c:numRef>
              <c:f>Sheet1!$B$2:$B$8</c:f>
              <c:numCache>
                <c:formatCode>General</c:formatCode>
                <c:ptCount val="7"/>
                <c:pt idx="0">
                  <c:v>7</c:v>
                </c:pt>
                <c:pt idx="1">
                  <c:v>14</c:v>
                </c:pt>
                <c:pt idx="2">
                  <c:v>12</c:v>
                </c:pt>
                <c:pt idx="4">
                  <c:v>31</c:v>
                </c:pt>
                <c:pt idx="5">
                  <c:v>35</c:v>
                </c:pt>
                <c:pt idx="6">
                  <c:v>44</c:v>
                </c:pt>
              </c:numCache>
            </c:numRef>
          </c:val>
        </c:ser>
        <c:dLbls>
          <c:dLblPos val="outEnd"/>
          <c:showLegendKey val="0"/>
          <c:showVal val="1"/>
          <c:showCatName val="0"/>
          <c:showSerName val="0"/>
          <c:showPercent val="0"/>
          <c:showBubbleSize val="0"/>
        </c:dLbls>
        <c:gapWidth val="100"/>
        <c:axId val="545477512"/>
        <c:axId val="545477904"/>
      </c:barChart>
      <c:catAx>
        <c:axId val="545477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45477904"/>
        <c:crosses val="autoZero"/>
        <c:auto val="1"/>
        <c:lblAlgn val="ctr"/>
        <c:lblOffset val="100"/>
        <c:noMultiLvlLbl val="0"/>
      </c:catAx>
      <c:valAx>
        <c:axId val="545477904"/>
        <c:scaling>
          <c:orientation val="minMax"/>
          <c:max val="100"/>
        </c:scaling>
        <c:delete val="1"/>
        <c:axPos val="l"/>
        <c:numFmt formatCode="General" sourceLinked="1"/>
        <c:majorTickMark val="out"/>
        <c:minorTickMark val="none"/>
        <c:tickLblPos val="nextTo"/>
        <c:crossAx val="545477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414722267576796"/>
          <c:y val="0"/>
          <c:w val="0.79134308159049238"/>
          <c:h val="1"/>
        </c:manualLayout>
      </c:layout>
      <c:barChart>
        <c:barDir val="bar"/>
        <c:grouping val="clustered"/>
        <c:varyColors val="0"/>
        <c:ser>
          <c:idx val="0"/>
          <c:order val="0"/>
          <c:tx>
            <c:strRef>
              <c:f>Sheet1!$B$1</c:f>
              <c:strCache>
                <c:ptCount val="1"/>
                <c:pt idx="0">
                  <c:v>Series 1</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48-59 months</c:v>
                </c:pt>
                <c:pt idx="1">
                  <c:v>36-47 months</c:v>
                </c:pt>
                <c:pt idx="2">
                  <c:v>24-35 months</c:v>
                </c:pt>
                <c:pt idx="3">
                  <c:v>12-23 months</c:v>
                </c:pt>
                <c:pt idx="4">
                  <c:v>6-11 months</c:v>
                </c:pt>
                <c:pt idx="5">
                  <c:v>&lt;6 months</c:v>
                </c:pt>
              </c:strCache>
            </c:strRef>
          </c:cat>
          <c:val>
            <c:numRef>
              <c:f>Sheet1!$B$2:$B$7</c:f>
              <c:numCache>
                <c:formatCode>General</c:formatCode>
                <c:ptCount val="6"/>
                <c:pt idx="0">
                  <c:v>5</c:v>
                </c:pt>
                <c:pt idx="1">
                  <c:v>9</c:v>
                </c:pt>
                <c:pt idx="2">
                  <c:v>13</c:v>
                </c:pt>
                <c:pt idx="3">
                  <c:v>18</c:v>
                </c:pt>
                <c:pt idx="4">
                  <c:v>23</c:v>
                </c:pt>
                <c:pt idx="5">
                  <c:v>8</c:v>
                </c:pt>
              </c:numCache>
            </c:numRef>
          </c:val>
        </c:ser>
        <c:dLbls>
          <c:showLegendKey val="0"/>
          <c:showVal val="0"/>
          <c:showCatName val="0"/>
          <c:showSerName val="0"/>
          <c:showPercent val="0"/>
          <c:showBubbleSize val="0"/>
        </c:dLbls>
        <c:gapWidth val="100"/>
        <c:axId val="545478688"/>
        <c:axId val="545479080"/>
      </c:barChart>
      <c:catAx>
        <c:axId val="54547868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5479080"/>
        <c:crosses val="autoZero"/>
        <c:auto val="1"/>
        <c:lblAlgn val="ctr"/>
        <c:lblOffset val="100"/>
        <c:noMultiLvlLbl val="0"/>
      </c:catAx>
      <c:valAx>
        <c:axId val="545479080"/>
        <c:scaling>
          <c:orientation val="minMax"/>
          <c:max val="75"/>
          <c:min val="0"/>
        </c:scaling>
        <c:delete val="1"/>
        <c:axPos val="b"/>
        <c:numFmt formatCode="General" sourceLinked="1"/>
        <c:majorTickMark val="out"/>
        <c:minorTickMark val="none"/>
        <c:tickLblPos val="nextTo"/>
        <c:crossAx val="545478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78760151958030644"/>
        </c:manualLayout>
      </c:layout>
      <c:barChart>
        <c:barDir val="col"/>
        <c:grouping val="clustered"/>
        <c:varyColors val="0"/>
        <c:ser>
          <c:idx val="0"/>
          <c:order val="0"/>
          <c:tx>
            <c:strRef>
              <c:f>Sheet1!$B$1</c:f>
              <c:strCache>
                <c:ptCount val="1"/>
                <c:pt idx="0">
                  <c:v>Series 1</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3"/>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Oral rehydration therapy (ORT)</c:v>
                </c:pt>
                <c:pt idx="1">
                  <c:v>Zinc</c:v>
                </c:pt>
                <c:pt idx="2">
                  <c:v>Continued feeding and ORT</c:v>
                </c:pt>
                <c:pt idx="3">
                  <c:v>No treatment</c:v>
                </c:pt>
              </c:strCache>
            </c:strRef>
          </c:cat>
          <c:val>
            <c:numRef>
              <c:f>Sheet1!$B$2:$B$5</c:f>
              <c:numCache>
                <c:formatCode>General</c:formatCode>
                <c:ptCount val="4"/>
                <c:pt idx="0">
                  <c:v>46</c:v>
                </c:pt>
                <c:pt idx="1">
                  <c:v>33</c:v>
                </c:pt>
                <c:pt idx="2">
                  <c:v>29</c:v>
                </c:pt>
                <c:pt idx="3">
                  <c:v>38</c:v>
                </c:pt>
              </c:numCache>
            </c:numRef>
          </c:val>
        </c:ser>
        <c:dLbls>
          <c:dLblPos val="outEnd"/>
          <c:showLegendKey val="0"/>
          <c:showVal val="1"/>
          <c:showCatName val="0"/>
          <c:showSerName val="0"/>
          <c:showPercent val="0"/>
          <c:showBubbleSize val="0"/>
        </c:dLbls>
        <c:gapWidth val="100"/>
        <c:axId val="545479864"/>
        <c:axId val="545480256"/>
      </c:barChart>
      <c:catAx>
        <c:axId val="545479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5480256"/>
        <c:crosses val="autoZero"/>
        <c:auto val="1"/>
        <c:lblAlgn val="ctr"/>
        <c:lblOffset val="100"/>
        <c:noMultiLvlLbl val="0"/>
      </c:catAx>
      <c:valAx>
        <c:axId val="545480256"/>
        <c:scaling>
          <c:orientation val="minMax"/>
          <c:max val="100"/>
        </c:scaling>
        <c:delete val="1"/>
        <c:axPos val="l"/>
        <c:numFmt formatCode="General" sourceLinked="1"/>
        <c:majorTickMark val="out"/>
        <c:minorTickMark val="none"/>
        <c:tickLblPos val="nextTo"/>
        <c:crossAx val="545479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38A44"/>
              </a:solidFill>
              <a:ln w="19050">
                <a:noFill/>
              </a:ln>
              <a:effectLst/>
              <a:scene3d>
                <a:camera prst="orthographicFront"/>
                <a:lightRig rig="threePt" dir="t">
                  <a:rot lat="0" lon="0" rev="1200000"/>
                </a:lightRig>
              </a:scene3d>
              <a:sp3d>
                <a:bevelT w="63500" h="25400"/>
              </a:sp3d>
            </c:spPr>
          </c:dPt>
          <c:dPt>
            <c:idx val="1"/>
            <c:bubble3D val="0"/>
            <c:spPr>
              <a:solidFill>
                <a:srgbClr val="AC1F2D">
                  <a:lumMod val="40000"/>
                  <a:lumOff val="60000"/>
                </a:srgbClr>
              </a:solidFill>
              <a:ln w="19050">
                <a:noFill/>
              </a:ln>
              <a:effectLst/>
              <a:scene3d>
                <a:camera prst="orthographicFront"/>
                <a:lightRig rig="threePt" dir="t">
                  <a:rot lat="0" lon="0" rev="1200000"/>
                </a:lightRig>
              </a:scene3d>
              <a:sp3d>
                <a:bevelT w="63500" h="25400"/>
              </a:sp3d>
            </c:spPr>
          </c:dPt>
          <c:dPt>
            <c:idx val="2"/>
            <c:bubble3D val="0"/>
            <c:spPr>
              <a:solidFill>
                <a:srgbClr val="AC1F2D">
                  <a:lumMod val="60000"/>
                  <a:lumOff val="40000"/>
                </a:srgbClr>
              </a:solidFill>
              <a:ln w="19050">
                <a:noFill/>
              </a:ln>
              <a:effectLst/>
              <a:scene3d>
                <a:camera prst="orthographicFront"/>
                <a:lightRig rig="threePt" dir="t">
                  <a:rot lat="0" lon="0" rev="1200000"/>
                </a:lightRig>
              </a:scene3d>
              <a:sp3d>
                <a:bevelT w="63500" h="25400"/>
              </a:sp3d>
            </c:spPr>
          </c:dPt>
          <c:dPt>
            <c:idx val="3"/>
            <c:bubble3D val="0"/>
            <c:spPr>
              <a:solidFill>
                <a:srgbClr val="AC1F2D"/>
              </a:solidFill>
              <a:ln w="19050">
                <a:noFill/>
              </a:ln>
              <a:effectLst/>
              <a:scene3d>
                <a:camera prst="orthographicFront"/>
                <a:lightRig rig="threePt" dir="t">
                  <a:rot lat="0" lon="0" rev="1200000"/>
                </a:lightRig>
              </a:scene3d>
              <a:sp3d>
                <a:bevelT w="63500" h="25400"/>
              </a:sp3d>
            </c:spPr>
          </c:dPt>
          <c:dPt>
            <c:idx val="4"/>
            <c:bubble3D val="0"/>
            <c:spPr>
              <a:solidFill>
                <a:srgbClr val="AC1F2D">
                  <a:lumMod val="50000"/>
                </a:srgbClr>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c:v>
                </c:pt>
              </c:strCache>
            </c:strRef>
          </c:cat>
          <c:val>
            <c:numRef>
              <c:f>Sheet1!$B$2:$B$6</c:f>
              <c:numCache>
                <c:formatCode>General</c:formatCode>
                <c:ptCount val="5"/>
                <c:pt idx="0">
                  <c:v>15</c:v>
                </c:pt>
                <c:pt idx="1">
                  <c:v>21</c:v>
                </c:pt>
                <c:pt idx="2">
                  <c:v>33</c:v>
                </c:pt>
                <c:pt idx="3">
                  <c:v>23</c:v>
                </c:pt>
                <c:pt idx="4">
                  <c:v>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604878">
                <a:lumMod val="50000"/>
              </a:srgbClr>
            </a:solidFill>
            <a:ln>
              <a:noFill/>
            </a:ln>
            <a:scene3d>
              <a:camera prst="orthographicFront"/>
              <a:lightRig rig="threePt" dir="t">
                <a:rot lat="0" lon="0" rev="1200000"/>
              </a:lightRig>
            </a:scene3d>
            <a:sp3d>
              <a:bevelT w="63500" h="25400"/>
            </a:sp3d>
          </c:spPr>
          <c:dPt>
            <c:idx val="0"/>
            <c:bubble3D val="0"/>
            <c:spPr>
              <a:solidFill>
                <a:srgbClr val="138A44"/>
              </a:solidFill>
              <a:ln w="19050">
                <a:noFill/>
              </a:ln>
              <a:effectLst/>
              <a:scene3d>
                <a:camera prst="orthographicFront"/>
                <a:lightRig rig="threePt" dir="t">
                  <a:rot lat="0" lon="0" rev="1200000"/>
                </a:lightRig>
              </a:scene3d>
              <a:sp3d>
                <a:bevelT w="63500" h="25400"/>
              </a:sp3d>
            </c:spPr>
          </c:dPt>
          <c:dPt>
            <c:idx val="1"/>
            <c:bubble3D val="0"/>
            <c:spPr>
              <a:solidFill>
                <a:srgbClr val="AC1F2D">
                  <a:lumMod val="40000"/>
                  <a:lumOff val="60000"/>
                </a:srgbClr>
              </a:solidFill>
              <a:ln w="19050">
                <a:noFill/>
              </a:ln>
              <a:effectLst/>
              <a:scene3d>
                <a:camera prst="orthographicFront"/>
                <a:lightRig rig="threePt" dir="t">
                  <a:rot lat="0" lon="0" rev="1200000"/>
                </a:lightRig>
              </a:scene3d>
              <a:sp3d>
                <a:bevelT w="63500" h="25400"/>
              </a:sp3d>
            </c:spPr>
          </c:dPt>
          <c:dPt>
            <c:idx val="2"/>
            <c:bubble3D val="0"/>
            <c:spPr>
              <a:solidFill>
                <a:srgbClr val="9F2936">
                  <a:lumMod val="60000"/>
                  <a:lumOff val="40000"/>
                </a:srgbClr>
              </a:solidFill>
              <a:ln w="19050">
                <a:noFill/>
              </a:ln>
              <a:effectLst/>
              <a:scene3d>
                <a:camera prst="orthographicFront"/>
                <a:lightRig rig="threePt" dir="t">
                  <a:rot lat="0" lon="0" rev="1200000"/>
                </a:lightRig>
              </a:scene3d>
              <a:sp3d>
                <a:bevelT w="63500" h="25400"/>
              </a:sp3d>
            </c:spPr>
          </c:dPt>
          <c:dPt>
            <c:idx val="3"/>
            <c:bubble3D val="0"/>
            <c:spPr>
              <a:solidFill>
                <a:srgbClr val="9F2936"/>
              </a:solidFill>
              <a:ln w="19050">
                <a:noFill/>
              </a:ln>
              <a:effectLst/>
              <a:scene3d>
                <a:camera prst="orthographicFront"/>
                <a:lightRig rig="threePt" dir="t">
                  <a:rot lat="0" lon="0" rev="1200000"/>
                </a:lightRig>
              </a:scene3d>
              <a:sp3d>
                <a:bevelT w="63500" h="25400"/>
              </a:sp3d>
            </c:spPr>
          </c:dPt>
          <c:dPt>
            <c:idx val="4"/>
            <c:bubble3D val="0"/>
            <c:spPr>
              <a:solidFill>
                <a:srgbClr val="9F2936">
                  <a:lumMod val="50000"/>
                </a:srgbClr>
              </a:solidFill>
              <a:ln w="19050">
                <a:noFill/>
              </a:ln>
              <a:effectLst/>
              <a:scene3d>
                <a:camera prst="orthographicFront"/>
                <a:lightRig rig="threePt" dir="t">
                  <a:rot lat="0" lon="0" rev="1200000"/>
                </a:lightRig>
              </a:scene3d>
              <a:sp3d>
                <a:bevelT w="63500" h="25400"/>
              </a:sp3d>
            </c:spPr>
          </c:dPt>
          <c:dLbls>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None/Never gave food</c:v>
                </c:pt>
              </c:strCache>
            </c:strRef>
          </c:cat>
          <c:val>
            <c:numRef>
              <c:f>Sheet1!$B$2:$B$6</c:f>
              <c:numCache>
                <c:formatCode>General</c:formatCode>
                <c:ptCount val="5"/>
                <c:pt idx="0">
                  <c:v>7</c:v>
                </c:pt>
                <c:pt idx="1">
                  <c:v>18</c:v>
                </c:pt>
                <c:pt idx="2">
                  <c:v>35</c:v>
                </c:pt>
                <c:pt idx="3">
                  <c:v>25</c:v>
                </c:pt>
                <c:pt idx="4">
                  <c:v>15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79243827895152763"/>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Breastfed within 1 hour of birth</c:v>
                </c:pt>
                <c:pt idx="2">
                  <c:v>Breastfed within 1 day of birth</c:v>
                </c:pt>
              </c:strCache>
            </c:strRef>
          </c:cat>
          <c:val>
            <c:numRef>
              <c:f>Sheet1!$B$2:$B$4</c:f>
              <c:numCache>
                <c:formatCode>General</c:formatCode>
                <c:ptCount val="3"/>
                <c:pt idx="0">
                  <c:v>97</c:v>
                </c:pt>
                <c:pt idx="1">
                  <c:v>73</c:v>
                </c:pt>
                <c:pt idx="2">
                  <c:v>92</c:v>
                </c:pt>
              </c:numCache>
            </c:numRef>
          </c:val>
        </c:ser>
        <c:dLbls>
          <c:dLblPos val="outEnd"/>
          <c:showLegendKey val="0"/>
          <c:showVal val="1"/>
          <c:showCatName val="0"/>
          <c:showSerName val="0"/>
          <c:showPercent val="0"/>
          <c:showBubbleSize val="0"/>
        </c:dLbls>
        <c:gapWidth val="100"/>
        <c:axId val="545483000"/>
        <c:axId val="545483392"/>
      </c:barChart>
      <c:catAx>
        <c:axId val="545483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5483392"/>
        <c:crosses val="autoZero"/>
        <c:auto val="1"/>
        <c:lblAlgn val="ctr"/>
        <c:lblOffset val="100"/>
        <c:noMultiLvlLbl val="0"/>
      </c:catAx>
      <c:valAx>
        <c:axId val="545483392"/>
        <c:scaling>
          <c:orientation val="minMax"/>
          <c:max val="100"/>
        </c:scaling>
        <c:delete val="1"/>
        <c:axPos val="l"/>
        <c:numFmt formatCode="General" sourceLinked="1"/>
        <c:majorTickMark val="out"/>
        <c:minorTickMark val="none"/>
        <c:tickLblPos val="nextTo"/>
        <c:crossAx val="545483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90362338020927557"/>
        </c:manualLayout>
      </c:layout>
      <c:barChart>
        <c:barDir val="col"/>
        <c:grouping val="clustered"/>
        <c:varyColors val="0"/>
        <c:ser>
          <c:idx val="0"/>
          <c:order val="0"/>
          <c:tx>
            <c:strRef>
              <c:f>Sheet1!$B$1</c:f>
              <c:strCache>
                <c:ptCount val="1"/>
                <c:pt idx="0">
                  <c:v>Series 1</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1"/>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4"/>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 months</c:v>
                </c:pt>
                <c:pt idx="1">
                  <c:v>2 to 3 months</c:v>
                </c:pt>
                <c:pt idx="2">
                  <c:v>4 to 5 months</c:v>
                </c:pt>
                <c:pt idx="4">
                  <c:v>0 to 5 months</c:v>
                </c:pt>
              </c:strCache>
            </c:strRef>
          </c:cat>
          <c:val>
            <c:numRef>
              <c:f>Sheet1!$B$2:$B$6</c:f>
              <c:numCache>
                <c:formatCode>General</c:formatCode>
                <c:ptCount val="5"/>
                <c:pt idx="0">
                  <c:v>74</c:v>
                </c:pt>
                <c:pt idx="1">
                  <c:v>64</c:v>
                </c:pt>
                <c:pt idx="2">
                  <c:v>36</c:v>
                </c:pt>
                <c:pt idx="4">
                  <c:v>58</c:v>
                </c:pt>
              </c:numCache>
            </c:numRef>
          </c:val>
        </c:ser>
        <c:dLbls>
          <c:dLblPos val="outEnd"/>
          <c:showLegendKey val="0"/>
          <c:showVal val="1"/>
          <c:showCatName val="0"/>
          <c:showSerName val="0"/>
          <c:showPercent val="0"/>
          <c:showBubbleSize val="0"/>
        </c:dLbls>
        <c:gapWidth val="100"/>
        <c:axId val="543230752"/>
        <c:axId val="543230360"/>
      </c:barChart>
      <c:catAx>
        <c:axId val="543230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3230360"/>
        <c:crosses val="autoZero"/>
        <c:auto val="1"/>
        <c:lblAlgn val="ctr"/>
        <c:lblOffset val="100"/>
        <c:noMultiLvlLbl val="0"/>
      </c:catAx>
      <c:valAx>
        <c:axId val="543230360"/>
        <c:scaling>
          <c:orientation val="minMax"/>
          <c:max val="100"/>
        </c:scaling>
        <c:delete val="1"/>
        <c:axPos val="l"/>
        <c:numFmt formatCode="General" sourceLinked="1"/>
        <c:majorTickMark val="out"/>
        <c:minorTickMark val="none"/>
        <c:tickLblPos val="nextTo"/>
        <c:crossAx val="543230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 access</c:v>
                </c:pt>
              </c:strCache>
            </c:strRef>
          </c:cat>
          <c:val>
            <c:numRef>
              <c:f>Sheet1!$B$2:$B$6</c:f>
              <c:numCache>
                <c:formatCode>0</c:formatCode>
                <c:ptCount val="5"/>
                <c:pt idx="0">
                  <c:v>4</c:v>
                </c:pt>
                <c:pt idx="1">
                  <c:v>16</c:v>
                </c:pt>
                <c:pt idx="2">
                  <c:v>17</c:v>
                </c:pt>
                <c:pt idx="3">
                  <c:v>1</c:v>
                </c:pt>
                <c:pt idx="4">
                  <c:v>74</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 access</c:v>
                </c:pt>
              </c:strCache>
            </c:strRef>
          </c:cat>
          <c:val>
            <c:numRef>
              <c:f>Sheet1!$C$2:$C$6</c:f>
              <c:numCache>
                <c:formatCode>0</c:formatCode>
                <c:ptCount val="5"/>
                <c:pt idx="0">
                  <c:v>9</c:v>
                </c:pt>
                <c:pt idx="1">
                  <c:v>21</c:v>
                </c:pt>
                <c:pt idx="2">
                  <c:v>29</c:v>
                </c:pt>
                <c:pt idx="3">
                  <c:v>5</c:v>
                </c:pt>
                <c:pt idx="4">
                  <c:v>62</c:v>
                </c:pt>
              </c:numCache>
            </c:numRef>
          </c:val>
        </c:ser>
        <c:dLbls>
          <c:dLblPos val="outEnd"/>
          <c:showLegendKey val="0"/>
          <c:showVal val="1"/>
          <c:showCatName val="0"/>
          <c:showSerName val="0"/>
          <c:showPercent val="0"/>
          <c:showBubbleSize val="0"/>
        </c:dLbls>
        <c:gapWidth val="200"/>
        <c:axId val="533296328"/>
        <c:axId val="533296720"/>
      </c:barChart>
      <c:catAx>
        <c:axId val="533296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3296720"/>
        <c:crosses val="autoZero"/>
        <c:auto val="1"/>
        <c:lblAlgn val="ctr"/>
        <c:lblOffset val="100"/>
        <c:noMultiLvlLbl val="0"/>
      </c:catAx>
      <c:valAx>
        <c:axId val="533296720"/>
        <c:scaling>
          <c:orientation val="minMax"/>
          <c:max val="100"/>
        </c:scaling>
        <c:delete val="1"/>
        <c:axPos val="l"/>
        <c:numFmt formatCode="0" sourceLinked="1"/>
        <c:majorTickMark val="out"/>
        <c:minorTickMark val="none"/>
        <c:tickLblPos val="nextTo"/>
        <c:crossAx val="5332963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90362338020927557"/>
        </c:manualLayout>
      </c:layout>
      <c:barChart>
        <c:barDir val="col"/>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138A4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23.9</c:v>
                </c:pt>
                <c:pt idx="1">
                  <c:v>3.1</c:v>
                </c:pt>
                <c:pt idx="2">
                  <c:v>5.5</c:v>
                </c:pt>
              </c:numCache>
            </c:numRef>
          </c:val>
        </c:ser>
        <c:dLbls>
          <c:dLblPos val="outEnd"/>
          <c:showLegendKey val="0"/>
          <c:showVal val="1"/>
          <c:showCatName val="0"/>
          <c:showSerName val="0"/>
          <c:showPercent val="0"/>
          <c:showBubbleSize val="0"/>
        </c:dLbls>
        <c:gapWidth val="100"/>
        <c:axId val="543229576"/>
        <c:axId val="543229184"/>
      </c:barChart>
      <c:catAx>
        <c:axId val="543229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3229184"/>
        <c:crosses val="autoZero"/>
        <c:auto val="1"/>
        <c:lblAlgn val="ctr"/>
        <c:lblOffset val="100"/>
        <c:noMultiLvlLbl val="0"/>
      </c:catAx>
      <c:valAx>
        <c:axId val="543229184"/>
        <c:scaling>
          <c:orientation val="minMax"/>
          <c:max val="50"/>
        </c:scaling>
        <c:delete val="1"/>
        <c:axPos val="l"/>
        <c:numFmt formatCode="0.0" sourceLinked="1"/>
        <c:majorTickMark val="out"/>
        <c:minorTickMark val="none"/>
        <c:tickLblPos val="nextTo"/>
        <c:crossAx val="543229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38A44"/>
            </a:solidFill>
            <a:ln>
              <a:noFill/>
            </a:ln>
            <a:scene3d>
              <a:camera prst="orthographicFront"/>
              <a:lightRig rig="threePt" dir="t">
                <a:rot lat="0" lon="0" rev="1200000"/>
              </a:lightRig>
            </a:scene3d>
            <a:sp3d>
              <a:bevelT w="63500" h="25400"/>
            </a:sp3d>
          </c:spPr>
          <c:dPt>
            <c:idx val="0"/>
            <c:bubble3D val="0"/>
            <c:spPr>
              <a:solidFill>
                <a:srgbClr val="138A44"/>
              </a:solidFill>
              <a:ln w="19050">
                <a:noFill/>
              </a:ln>
              <a:effectLst/>
              <a:scene3d>
                <a:camera prst="orthographicFront"/>
                <a:lightRig rig="threePt" dir="t">
                  <a:rot lat="0" lon="0" rev="1200000"/>
                </a:lightRig>
              </a:scene3d>
              <a:sp3d>
                <a:bevelT w="63500" h="25400"/>
              </a:sp3d>
            </c:spPr>
          </c:dPt>
          <c:dPt>
            <c:idx val="1"/>
            <c:bubble3D val="0"/>
            <c:spPr>
              <a:solidFill>
                <a:srgbClr val="AC1F2D">
                  <a:lumMod val="60000"/>
                  <a:lumOff val="40000"/>
                </a:srgbClr>
              </a:solidFill>
              <a:ln w="19050">
                <a:noFill/>
              </a:ln>
              <a:effectLst/>
              <a:scene3d>
                <a:camera prst="orthographicFront"/>
                <a:lightRig rig="threePt" dir="t">
                  <a:rot lat="0" lon="0" rev="1200000"/>
                </a:lightRig>
              </a:scene3d>
              <a:sp3d>
                <a:bevelT w="63500" h="25400"/>
              </a:sp3d>
            </c:spPr>
          </c:dPt>
          <c:dPt>
            <c:idx val="2"/>
            <c:bubble3D val="0"/>
            <c:spPr>
              <a:solidFill>
                <a:srgbClr val="AC1F2D"/>
              </a:solidFill>
              <a:ln w="19050">
                <a:noFill/>
              </a:ln>
              <a:effectLst/>
              <a:scene3d>
                <a:camera prst="orthographicFront"/>
                <a:lightRig rig="threePt" dir="t">
                  <a:rot lat="0" lon="0" rev="1200000"/>
                </a:lightRig>
              </a:scene3d>
              <a:sp3d>
                <a:bevelT w="63500" h="25400"/>
              </a:sp3d>
            </c:spPr>
          </c:dPt>
          <c:dPt>
            <c:idx val="3"/>
            <c:bubble3D val="0"/>
            <c:spPr>
              <a:solidFill>
                <a:srgbClr val="AC1F2D">
                  <a:lumMod val="50000"/>
                </a:srgbClr>
              </a:solidFill>
              <a:ln w="19050">
                <a:noFill/>
              </a:ln>
              <a:effectLst/>
              <a:scene3d>
                <a:camera prst="orthographicFront"/>
                <a:lightRig rig="threePt" dir="t">
                  <a:rot lat="0" lon="0" rev="1200000"/>
                </a:lightRig>
              </a:scene3d>
              <a:sp3d>
                <a:bevelT w="63500" h="25400"/>
              </a:sp3d>
            </c:spPr>
          </c:dPt>
          <c:dPt>
            <c:idx val="4"/>
            <c:bubble3D val="0"/>
            <c:spPr>
              <a:solidFill>
                <a:srgbClr val="138A44"/>
              </a:solidFill>
              <a:ln w="19050">
                <a:noFill/>
              </a:ln>
              <a:effectLst/>
              <a:scene3d>
                <a:camera prst="orthographicFront"/>
                <a:lightRig rig="threePt" dir="t">
                  <a:rot lat="0" lon="0" rev="1200000"/>
                </a:lightRig>
              </a:scene3d>
              <a:sp3d>
                <a:bevelT w="63500" h="25400"/>
              </a:sp3d>
            </c:spPr>
          </c:dPt>
          <c:dPt>
            <c:idx val="5"/>
            <c:bubble3D val="0"/>
            <c:spPr>
              <a:solidFill>
                <a:srgbClr val="138A44"/>
              </a:solidFill>
              <a:ln w="19050">
                <a:noFill/>
              </a:ln>
              <a:effectLst/>
              <a:scene3d>
                <a:camera prst="orthographicFront"/>
                <a:lightRig rig="threePt" dir="t">
                  <a:rot lat="0" lon="0" rev="1200000"/>
                </a:lightRig>
              </a:scene3d>
              <a:sp3d>
                <a:bevelT w="63500" h="25400"/>
              </a:sp3d>
            </c:spPr>
          </c:dPt>
          <c:dLbls>
            <c:dLbl>
              <c:idx val="2"/>
              <c:layout>
                <c:manualLayout>
                  <c:x val="0.15519305979577269"/>
                  <c:y val="0.169191919191919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Exclusively breastfed</c:v>
                </c:pt>
                <c:pt idx="1">
                  <c:v>Breast milk plus other liquids</c:v>
                </c:pt>
                <c:pt idx="2">
                  <c:v>Breast milk plus complementary foods</c:v>
                </c:pt>
                <c:pt idx="3">
                  <c:v>Not breastfed</c:v>
                </c:pt>
              </c:strCache>
            </c:strRef>
          </c:cat>
          <c:val>
            <c:numRef>
              <c:f>Sheet1!$B$2:$B$5</c:f>
              <c:numCache>
                <c:formatCode>General</c:formatCode>
                <c:ptCount val="4"/>
                <c:pt idx="0">
                  <c:v>58</c:v>
                </c:pt>
                <c:pt idx="1">
                  <c:v>26</c:v>
                </c:pt>
                <c:pt idx="2">
                  <c:v>11</c:v>
                </c:pt>
                <c:pt idx="3">
                  <c:v>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Breastfed</c:v>
                </c:pt>
              </c:strCache>
            </c:strRef>
          </c:tx>
          <c:spPr>
            <a:solidFill>
              <a:srgbClr val="FBDC05">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Sheet1!$B$2:$B$4</c:f>
              <c:numCache>
                <c:formatCode>General</c:formatCode>
                <c:ptCount val="3"/>
                <c:pt idx="0">
                  <c:v>13</c:v>
                </c:pt>
                <c:pt idx="1">
                  <c:v>45</c:v>
                </c:pt>
                <c:pt idx="2">
                  <c:v>8</c:v>
                </c:pt>
              </c:numCache>
            </c:numRef>
          </c:val>
        </c:ser>
        <c:ser>
          <c:idx val="1"/>
          <c:order val="1"/>
          <c:tx>
            <c:strRef>
              <c:f>Sheet1!$C$1</c:f>
              <c:strCache>
                <c:ptCount val="1"/>
                <c:pt idx="0">
                  <c:v>Non-breastfed</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Sheet1!$C$2:$C$4</c:f>
              <c:numCache>
                <c:formatCode>General</c:formatCode>
                <c:ptCount val="3"/>
                <c:pt idx="0">
                  <c:v>20</c:v>
                </c:pt>
                <c:pt idx="1">
                  <c:v>49</c:v>
                </c:pt>
                <c:pt idx="2">
                  <c:v>4</c:v>
                </c:pt>
              </c:numCache>
            </c:numRef>
          </c:val>
        </c:ser>
        <c:ser>
          <c:idx val="2"/>
          <c:order val="2"/>
          <c:tx>
            <c:strRef>
              <c:f>Sheet1!$D$1</c:f>
              <c:strCache>
                <c:ptCount val="1"/>
                <c:pt idx="0">
                  <c:v>All children</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Sheet1!$D$2:$D$4</c:f>
              <c:numCache>
                <c:formatCode>General</c:formatCode>
                <c:ptCount val="3"/>
                <c:pt idx="0">
                  <c:v>14</c:v>
                </c:pt>
                <c:pt idx="1">
                  <c:v>45</c:v>
                </c:pt>
                <c:pt idx="2">
                  <c:v>7</c:v>
                </c:pt>
              </c:numCache>
            </c:numRef>
          </c:val>
        </c:ser>
        <c:dLbls>
          <c:dLblPos val="outEnd"/>
          <c:showLegendKey val="0"/>
          <c:showVal val="1"/>
          <c:showCatName val="0"/>
          <c:showSerName val="0"/>
          <c:showPercent val="0"/>
          <c:showBubbleSize val="0"/>
        </c:dLbls>
        <c:gapWidth val="150"/>
        <c:axId val="543228008"/>
        <c:axId val="543227616"/>
      </c:barChart>
      <c:catAx>
        <c:axId val="543228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3227616"/>
        <c:crosses val="autoZero"/>
        <c:auto val="1"/>
        <c:lblAlgn val="ctr"/>
        <c:lblOffset val="100"/>
        <c:noMultiLvlLbl val="0"/>
      </c:catAx>
      <c:valAx>
        <c:axId val="543227616"/>
        <c:scaling>
          <c:orientation val="minMax"/>
          <c:max val="100"/>
        </c:scaling>
        <c:delete val="1"/>
        <c:axPos val="l"/>
        <c:numFmt formatCode="General" sourceLinked="1"/>
        <c:majorTickMark val="out"/>
        <c:minorTickMark val="none"/>
        <c:tickLblPos val="nextTo"/>
        <c:crossAx val="5432280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lumMod val="50000"/>
                </a:srgbClr>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      (&lt;11.0 g/dl)</c:v>
                </c:pt>
                <c:pt idx="1">
                  <c:v>Mild anaemia      (10.0-10.9 g/dl)</c:v>
                </c:pt>
                <c:pt idx="2">
                  <c:v>Moderate anaemia      (7.0-9.9 g/dl)</c:v>
                </c:pt>
                <c:pt idx="3">
                  <c:v>Severe anaemia      (&lt;7.0 g/dl)</c:v>
                </c:pt>
              </c:strCache>
            </c:strRef>
          </c:cat>
          <c:val>
            <c:numRef>
              <c:f>Sheet1!$B$2:$B$5</c:f>
              <c:numCache>
                <c:formatCode>General</c:formatCode>
                <c:ptCount val="4"/>
                <c:pt idx="0">
                  <c:v>57</c:v>
                </c:pt>
                <c:pt idx="1">
                  <c:v>25</c:v>
                </c:pt>
                <c:pt idx="2">
                  <c:v>29</c:v>
                </c:pt>
                <c:pt idx="3">
                  <c:v>3</c:v>
                </c:pt>
              </c:numCache>
            </c:numRef>
          </c:val>
        </c:ser>
        <c:dLbls>
          <c:dLblPos val="outEnd"/>
          <c:showLegendKey val="0"/>
          <c:showVal val="1"/>
          <c:showCatName val="0"/>
          <c:showSerName val="0"/>
          <c:showPercent val="0"/>
          <c:showBubbleSize val="0"/>
        </c:dLbls>
        <c:gapWidth val="100"/>
        <c:axId val="544432920"/>
        <c:axId val="543226048"/>
      </c:barChart>
      <c:catAx>
        <c:axId val="544432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3226048"/>
        <c:crosses val="autoZero"/>
        <c:auto val="1"/>
        <c:lblAlgn val="ctr"/>
        <c:lblOffset val="100"/>
        <c:noMultiLvlLbl val="0"/>
      </c:catAx>
      <c:valAx>
        <c:axId val="543226048"/>
        <c:scaling>
          <c:orientation val="minMax"/>
          <c:max val="100"/>
        </c:scaling>
        <c:delete val="1"/>
        <c:axPos val="l"/>
        <c:numFmt formatCode="General" sourceLinked="1"/>
        <c:majorTickMark val="out"/>
        <c:minorTickMark val="none"/>
        <c:tickLblPos val="nextTo"/>
        <c:crossAx val="544432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470275590551187"/>
          <c:y val="0"/>
          <c:w val="0.7652972440944881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Ethiopia</c:v>
                </c:pt>
                <c:pt idx="1">
                  <c:v>Dire Dawa</c:v>
                </c:pt>
                <c:pt idx="2">
                  <c:v>Addis Ababa</c:v>
                </c:pt>
                <c:pt idx="3">
                  <c:v>Harari</c:v>
                </c:pt>
                <c:pt idx="4">
                  <c:v>Gambela</c:v>
                </c:pt>
                <c:pt idx="5">
                  <c:v>SNNPR</c:v>
                </c:pt>
                <c:pt idx="6">
                  <c:v>Benishangul-Gumuz</c:v>
                </c:pt>
                <c:pt idx="7">
                  <c:v>Somali</c:v>
                </c:pt>
                <c:pt idx="8">
                  <c:v>Oromiya</c:v>
                </c:pt>
                <c:pt idx="9">
                  <c:v>Amhara</c:v>
                </c:pt>
                <c:pt idx="10">
                  <c:v>Affar</c:v>
                </c:pt>
                <c:pt idx="11">
                  <c:v>Tigray</c:v>
                </c:pt>
              </c:strCache>
            </c:strRef>
          </c:cat>
          <c:val>
            <c:numRef>
              <c:f>Sheet1!$B$2:$B$13</c:f>
              <c:numCache>
                <c:formatCode>0</c:formatCode>
                <c:ptCount val="12"/>
                <c:pt idx="0">
                  <c:v>57</c:v>
                </c:pt>
                <c:pt idx="1">
                  <c:v>72</c:v>
                </c:pt>
                <c:pt idx="2">
                  <c:v>49</c:v>
                </c:pt>
                <c:pt idx="3">
                  <c:v>68</c:v>
                </c:pt>
                <c:pt idx="4">
                  <c:v>56</c:v>
                </c:pt>
                <c:pt idx="5">
                  <c:v>50</c:v>
                </c:pt>
                <c:pt idx="6">
                  <c:v>43</c:v>
                </c:pt>
                <c:pt idx="7">
                  <c:v>83</c:v>
                </c:pt>
                <c:pt idx="8">
                  <c:v>66</c:v>
                </c:pt>
                <c:pt idx="9">
                  <c:v>42</c:v>
                </c:pt>
                <c:pt idx="10">
                  <c:v>75</c:v>
                </c:pt>
                <c:pt idx="11">
                  <c:v>54</c:v>
                </c:pt>
              </c:numCache>
            </c:numRef>
          </c:val>
        </c:ser>
        <c:dLbls>
          <c:showLegendKey val="0"/>
          <c:showVal val="0"/>
          <c:showCatName val="0"/>
          <c:showSerName val="0"/>
          <c:showPercent val="0"/>
          <c:showBubbleSize val="0"/>
        </c:dLbls>
        <c:gapWidth val="100"/>
        <c:axId val="543225264"/>
        <c:axId val="543224872"/>
      </c:barChart>
      <c:catAx>
        <c:axId val="5432252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3224872"/>
        <c:crosses val="autoZero"/>
        <c:auto val="1"/>
        <c:lblAlgn val="ctr"/>
        <c:lblOffset val="100"/>
        <c:noMultiLvlLbl val="0"/>
      </c:catAx>
      <c:valAx>
        <c:axId val="543224872"/>
        <c:scaling>
          <c:orientation val="minMax"/>
          <c:max val="100"/>
        </c:scaling>
        <c:delete val="1"/>
        <c:axPos val="b"/>
        <c:numFmt formatCode="0" sourceLinked="1"/>
        <c:majorTickMark val="out"/>
        <c:minorTickMark val="none"/>
        <c:tickLblPos val="nextTo"/>
        <c:crossAx val="543225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24</c:v>
                </c:pt>
                <c:pt idx="1">
                  <c:v>17</c:v>
                </c:pt>
                <c:pt idx="2">
                  <c:v>25</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15</c:v>
                </c:pt>
                <c:pt idx="1">
                  <c:v>7</c:v>
                </c:pt>
                <c:pt idx="2">
                  <c:v>16</c:v>
                </c:pt>
              </c:numCache>
            </c:numRef>
          </c:val>
        </c:ser>
        <c:dLbls>
          <c:dLblPos val="outEnd"/>
          <c:showLegendKey val="0"/>
          <c:showVal val="1"/>
          <c:showCatName val="0"/>
          <c:showSerName val="0"/>
          <c:showPercent val="0"/>
          <c:showBubbleSize val="0"/>
        </c:dLbls>
        <c:gapWidth val="100"/>
        <c:axId val="541368544"/>
        <c:axId val="546770800"/>
      </c:barChart>
      <c:catAx>
        <c:axId val="541368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770800"/>
        <c:crosses val="autoZero"/>
        <c:auto val="1"/>
        <c:lblAlgn val="ctr"/>
        <c:lblOffset val="100"/>
        <c:noMultiLvlLbl val="0"/>
      </c:catAx>
      <c:valAx>
        <c:axId val="546770800"/>
        <c:scaling>
          <c:orientation val="minMax"/>
          <c:max val="100"/>
        </c:scaling>
        <c:delete val="1"/>
        <c:axPos val="l"/>
        <c:numFmt formatCode="General" sourceLinked="1"/>
        <c:majorTickMark val="out"/>
        <c:minorTickMark val="none"/>
        <c:tickLblPos val="nextTo"/>
        <c:crossAx val="5413685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Women</c:v>
                </c:pt>
              </c:strCache>
            </c:strRef>
          </c:tx>
          <c:spPr>
            <a:ln w="63500" cap="rnd">
              <a:solidFill>
                <a:srgbClr val="FBDC05">
                  <a:lumMod val="75000"/>
                </a:srgbClr>
              </a:solidFill>
              <a:round/>
            </a:ln>
            <a:effectLst/>
          </c:spPr>
          <c:marker>
            <c:symbol val="circle"/>
            <c:size val="5"/>
            <c:spPr>
              <a:solidFill>
                <a:srgbClr val="FBDC05">
                  <a:lumMod val="75000"/>
                </a:srgbClr>
              </a:solidFill>
              <a:ln w="63500" cap="rnd">
                <a:solidFill>
                  <a:srgbClr val="FBDC05">
                    <a:lumMod val="75000"/>
                  </a:srgbClr>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Sheet1!$B$2:$B$4</c:f>
              <c:numCache>
                <c:formatCode>General</c:formatCode>
                <c:ptCount val="3"/>
                <c:pt idx="0">
                  <c:v>27</c:v>
                </c:pt>
                <c:pt idx="1">
                  <c:v>17</c:v>
                </c:pt>
                <c:pt idx="2">
                  <c:v>24</c:v>
                </c:pt>
              </c:numCache>
            </c:numRef>
          </c:val>
          <c:smooth val="0"/>
        </c:ser>
        <c:ser>
          <c:idx val="1"/>
          <c:order val="1"/>
          <c:tx>
            <c:strRef>
              <c:f>Sheet1!$C$1</c:f>
              <c:strCache>
                <c:ptCount val="1"/>
                <c:pt idx="0">
                  <c:v>Children</c:v>
                </c:pt>
              </c:strCache>
            </c:strRef>
          </c:tx>
          <c:spPr>
            <a:ln w="63500" cap="rnd">
              <a:solidFill>
                <a:srgbClr val="AC1F2D"/>
              </a:solidFill>
              <a:round/>
            </a:ln>
            <a:effectLst/>
          </c:spPr>
          <c:marker>
            <c:symbol val="circle"/>
            <c:size val="5"/>
            <c:spPr>
              <a:solidFill>
                <a:srgbClr val="AC1F2D"/>
              </a:solidFill>
              <a:ln w="63500">
                <a:solidFill>
                  <a:srgbClr val="AC1F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Sheet1!$C$2:$C$4</c:f>
              <c:numCache>
                <c:formatCode>General</c:formatCode>
                <c:ptCount val="3"/>
                <c:pt idx="0">
                  <c:v>54</c:v>
                </c:pt>
                <c:pt idx="1">
                  <c:v>44</c:v>
                </c:pt>
                <c:pt idx="2">
                  <c:v>57</c:v>
                </c:pt>
              </c:numCache>
            </c:numRef>
          </c:val>
          <c:smooth val="0"/>
        </c:ser>
        <c:ser>
          <c:idx val="2"/>
          <c:order val="2"/>
          <c:tx>
            <c:strRef>
              <c:f>Sheet1!$D$1</c:f>
              <c:strCache>
                <c:ptCount val="1"/>
                <c:pt idx="0">
                  <c:v>Men</c:v>
                </c:pt>
              </c:strCache>
            </c:strRef>
          </c:tx>
          <c:spPr>
            <a:ln w="63500" cap="rnd">
              <a:solidFill>
                <a:srgbClr val="138A44"/>
              </a:solidFill>
              <a:round/>
            </a:ln>
            <a:effectLst/>
          </c:spPr>
          <c:marker>
            <c:symbol val="circle"/>
            <c:size val="5"/>
            <c:spPr>
              <a:solidFill>
                <a:schemeClr val="accent3"/>
              </a:solidFill>
              <a:ln w="63500">
                <a:solidFill>
                  <a:srgbClr val="138A4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2005 EDHS</c:v>
                </c:pt>
                <c:pt idx="1">
                  <c:v>2011 EDHS</c:v>
                </c:pt>
                <c:pt idx="2">
                  <c:v>2016 EDHS</c:v>
                </c:pt>
              </c:strCache>
            </c:strRef>
          </c:cat>
          <c:val>
            <c:numRef>
              <c:f>Sheet1!$D$2:$D$4</c:f>
              <c:numCache>
                <c:formatCode>General</c:formatCode>
                <c:ptCount val="3"/>
                <c:pt idx="1">
                  <c:v>11</c:v>
                </c:pt>
                <c:pt idx="2">
                  <c:v>15</c:v>
                </c:pt>
              </c:numCache>
            </c:numRef>
          </c:val>
          <c:smooth val="0"/>
        </c:ser>
        <c:dLbls>
          <c:dLblPos val="t"/>
          <c:showLegendKey val="0"/>
          <c:showVal val="1"/>
          <c:showCatName val="0"/>
          <c:showSerName val="0"/>
          <c:showPercent val="0"/>
          <c:showBubbleSize val="0"/>
        </c:dLbls>
        <c:marker val="1"/>
        <c:smooth val="0"/>
        <c:axId val="546771584"/>
        <c:axId val="546771976"/>
      </c:lineChart>
      <c:catAx>
        <c:axId val="546771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771976"/>
        <c:crosses val="autoZero"/>
        <c:auto val="1"/>
        <c:lblAlgn val="ctr"/>
        <c:lblOffset val="100"/>
        <c:noMultiLvlLbl val="0"/>
      </c:catAx>
      <c:valAx>
        <c:axId val="546771976"/>
        <c:scaling>
          <c:orientation val="minMax"/>
          <c:max val="100"/>
        </c:scaling>
        <c:delete val="1"/>
        <c:axPos val="l"/>
        <c:numFmt formatCode="General" sourceLinked="1"/>
        <c:majorTickMark val="out"/>
        <c:minorTickMark val="none"/>
        <c:tickLblPos val="nextTo"/>
        <c:crossAx val="546771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1142484402273371E-2"/>
          <c:w val="0.96616035172886816"/>
          <c:h val="0.75539905819728737"/>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Pt>
            <c:idx val="3"/>
            <c:invertIfNegative val="0"/>
            <c:bubble3D val="0"/>
            <c:spPr>
              <a:solidFill>
                <a:srgbClr val="FBDC05">
                  <a:lumMod val="75000"/>
                </a:srgb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Consumed foods rich in vitamin A in last 24 hours</c:v>
                </c:pt>
                <c:pt idx="1">
                  <c:v>Consumed foods rich in iron in last 24 hours</c:v>
                </c:pt>
                <c:pt idx="2">
                  <c:v>Given vitamin A supplement in last 6 months</c:v>
                </c:pt>
                <c:pt idx="3">
                  <c:v>Given deworming medication in last 6 months</c:v>
                </c:pt>
              </c:strCache>
            </c:strRef>
          </c:cat>
          <c:val>
            <c:numRef>
              <c:f>Sheet1!$B$2:$B$5</c:f>
              <c:numCache>
                <c:formatCode>General</c:formatCode>
                <c:ptCount val="4"/>
                <c:pt idx="0">
                  <c:v>38</c:v>
                </c:pt>
                <c:pt idx="1">
                  <c:v>22</c:v>
                </c:pt>
                <c:pt idx="2">
                  <c:v>45</c:v>
                </c:pt>
                <c:pt idx="3">
                  <c:v>13</c:v>
                </c:pt>
              </c:numCache>
            </c:numRef>
          </c:val>
        </c:ser>
        <c:dLbls>
          <c:dLblPos val="outEnd"/>
          <c:showLegendKey val="0"/>
          <c:showVal val="1"/>
          <c:showCatName val="0"/>
          <c:showSerName val="0"/>
          <c:showPercent val="0"/>
          <c:showBubbleSize val="0"/>
        </c:dLbls>
        <c:gapWidth val="100"/>
        <c:axId val="546772760"/>
        <c:axId val="546773152"/>
      </c:barChart>
      <c:catAx>
        <c:axId val="546772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46773152"/>
        <c:crosses val="autoZero"/>
        <c:auto val="1"/>
        <c:lblAlgn val="ctr"/>
        <c:lblOffset val="100"/>
        <c:noMultiLvlLbl val="0"/>
      </c:catAx>
      <c:valAx>
        <c:axId val="546773152"/>
        <c:scaling>
          <c:orientation val="minMax"/>
          <c:max val="100"/>
        </c:scaling>
        <c:delete val="1"/>
        <c:axPos val="l"/>
        <c:numFmt formatCode="General" sourceLinked="1"/>
        <c:majorTickMark val="out"/>
        <c:minorTickMark val="none"/>
        <c:tickLblPos val="nextTo"/>
        <c:crossAx val="546772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None</c:v>
                </c:pt>
                <c:pt idx="1">
                  <c:v>&lt;60 days</c:v>
                </c:pt>
                <c:pt idx="2">
                  <c:v>60 to 89 days</c:v>
                </c:pt>
                <c:pt idx="3">
                  <c:v>90+ days</c:v>
                </c:pt>
              </c:strCache>
            </c:strRef>
          </c:cat>
          <c:val>
            <c:numRef>
              <c:f>Sheet1!$B$2:$B$5</c:f>
              <c:numCache>
                <c:formatCode>General</c:formatCode>
                <c:ptCount val="4"/>
                <c:pt idx="0">
                  <c:v>58</c:v>
                </c:pt>
                <c:pt idx="1">
                  <c:v>30</c:v>
                </c:pt>
                <c:pt idx="2">
                  <c:v>6</c:v>
                </c:pt>
                <c:pt idx="3">
                  <c:v>5</c:v>
                </c:pt>
              </c:numCache>
            </c:numRef>
          </c:val>
        </c:ser>
        <c:dLbls>
          <c:dLblPos val="outEnd"/>
          <c:showLegendKey val="0"/>
          <c:showVal val="1"/>
          <c:showCatName val="0"/>
          <c:showSerName val="0"/>
          <c:showPercent val="0"/>
          <c:showBubbleSize val="0"/>
        </c:dLbls>
        <c:gapWidth val="100"/>
        <c:axId val="546773936"/>
        <c:axId val="546774328"/>
      </c:barChart>
      <c:catAx>
        <c:axId val="54677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774328"/>
        <c:crosses val="autoZero"/>
        <c:auto val="1"/>
        <c:lblAlgn val="ctr"/>
        <c:lblOffset val="100"/>
        <c:noMultiLvlLbl val="0"/>
      </c:catAx>
      <c:valAx>
        <c:axId val="546774328"/>
        <c:scaling>
          <c:orientation val="minMax"/>
          <c:max val="100"/>
        </c:scaling>
        <c:delete val="1"/>
        <c:axPos val="l"/>
        <c:numFmt formatCode="General" sourceLinked="1"/>
        <c:majorTickMark val="out"/>
        <c:minorTickMark val="none"/>
        <c:tickLblPos val="nextTo"/>
        <c:crossAx val="546773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9625151148731E-2"/>
          <c:w val="0.96616035172886816"/>
          <c:h val="0.84316388806900955"/>
        </c:manualLayout>
      </c:layout>
      <c:barChart>
        <c:barDir val="col"/>
        <c:grouping val="clustered"/>
        <c:varyColors val="0"/>
        <c:ser>
          <c:idx val="0"/>
          <c:order val="0"/>
          <c:tx>
            <c:strRef>
              <c:f>Sheet1!$B$1</c:f>
              <c:strCache>
                <c:ptCount val="1"/>
                <c:pt idx="0">
                  <c:v>Series 1</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rgbClr val="138A44"/>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89</c:v>
                </c:pt>
                <c:pt idx="1">
                  <c:v>92</c:v>
                </c:pt>
                <c:pt idx="2">
                  <c:v>89</c:v>
                </c:pt>
              </c:numCache>
            </c:numRef>
          </c:val>
        </c:ser>
        <c:dLbls>
          <c:dLblPos val="outEnd"/>
          <c:showLegendKey val="0"/>
          <c:showVal val="1"/>
          <c:showCatName val="0"/>
          <c:showSerName val="0"/>
          <c:showPercent val="0"/>
          <c:showBubbleSize val="0"/>
        </c:dLbls>
        <c:gapWidth val="100"/>
        <c:axId val="546775504"/>
        <c:axId val="546775896"/>
      </c:barChart>
      <c:catAx>
        <c:axId val="546775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775896"/>
        <c:crosses val="autoZero"/>
        <c:auto val="1"/>
        <c:lblAlgn val="ctr"/>
        <c:lblOffset val="100"/>
        <c:noMultiLvlLbl val="0"/>
      </c:catAx>
      <c:valAx>
        <c:axId val="546775896"/>
        <c:scaling>
          <c:orientation val="minMax"/>
          <c:max val="100"/>
          <c:min val="0"/>
        </c:scaling>
        <c:delete val="1"/>
        <c:axPos val="l"/>
        <c:numFmt formatCode="General" sourceLinked="1"/>
        <c:majorTickMark val="out"/>
        <c:minorTickMark val="none"/>
        <c:tickLblPos val="nextTo"/>
        <c:crossAx val="54677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4</c:v>
                </c:pt>
                <c:pt idx="1">
                  <c:v>18</c:v>
                </c:pt>
                <c:pt idx="2">
                  <c:v>1</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12</c:v>
                </c:pt>
                <c:pt idx="1">
                  <c:v>45</c:v>
                </c:pt>
                <c:pt idx="2">
                  <c:v>4</c:v>
                </c:pt>
              </c:numCache>
            </c:numRef>
          </c:val>
        </c:ser>
        <c:dLbls>
          <c:dLblPos val="outEnd"/>
          <c:showLegendKey val="0"/>
          <c:showVal val="1"/>
          <c:showCatName val="0"/>
          <c:showSerName val="0"/>
          <c:showPercent val="0"/>
          <c:showBubbleSize val="0"/>
        </c:dLbls>
        <c:gapWidth val="200"/>
        <c:axId val="533297504"/>
        <c:axId val="533297896"/>
      </c:barChart>
      <c:catAx>
        <c:axId val="533297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3297896"/>
        <c:crosses val="autoZero"/>
        <c:auto val="1"/>
        <c:lblAlgn val="ctr"/>
        <c:lblOffset val="100"/>
        <c:noMultiLvlLbl val="0"/>
      </c:catAx>
      <c:valAx>
        <c:axId val="533297896"/>
        <c:scaling>
          <c:orientation val="minMax"/>
          <c:max val="100"/>
        </c:scaling>
        <c:delete val="1"/>
        <c:axPos val="l"/>
        <c:numFmt formatCode="0" sourceLinked="1"/>
        <c:majorTickMark val="out"/>
        <c:minorTickMark val="none"/>
        <c:tickLblPos val="nextTo"/>
        <c:crossAx val="533297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AC1F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Pt>
            <c:idx val="2"/>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 (too short for age)</c:v>
                </c:pt>
                <c:pt idx="1">
                  <c:v>Wasted (too thin for height)</c:v>
                </c:pt>
                <c:pt idx="2">
                  <c:v>Underweight (too thin for age)</c:v>
                </c:pt>
              </c:strCache>
            </c:strRef>
          </c:cat>
          <c:val>
            <c:numRef>
              <c:f>Sheet1!$B$2:$B$4</c:f>
              <c:numCache>
                <c:formatCode>General</c:formatCode>
                <c:ptCount val="3"/>
                <c:pt idx="0">
                  <c:v>38</c:v>
                </c:pt>
                <c:pt idx="1">
                  <c:v>10</c:v>
                </c:pt>
                <c:pt idx="2">
                  <c:v>24</c:v>
                </c:pt>
              </c:numCache>
            </c:numRef>
          </c:val>
        </c:ser>
        <c:ser>
          <c:idx val="1"/>
          <c:order val="1"/>
          <c:tx>
            <c:strRef>
              <c:f>Sheet1!$C$1</c:f>
              <c:strCache>
                <c:ptCount val="1"/>
                <c:pt idx="0">
                  <c:v>Urban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 (too short for age)</c:v>
                </c:pt>
                <c:pt idx="1">
                  <c:v>Wasted (too thin for height)</c:v>
                </c:pt>
                <c:pt idx="2">
                  <c:v>Underweight (too thin for age)</c:v>
                </c:pt>
              </c:strCache>
            </c:strRef>
          </c:cat>
          <c:val>
            <c:numRef>
              <c:f>Sheet1!$C$2:$C$4</c:f>
              <c:numCache>
                <c:formatCode>General</c:formatCode>
                <c:ptCount val="3"/>
                <c:pt idx="0">
                  <c:v>25</c:v>
                </c:pt>
                <c:pt idx="1">
                  <c:v>9</c:v>
                </c:pt>
                <c:pt idx="2">
                  <c:v>13</c:v>
                </c:pt>
              </c:numCache>
            </c:numRef>
          </c:val>
        </c:ser>
        <c:ser>
          <c:idx val="2"/>
          <c:order val="2"/>
          <c:tx>
            <c:strRef>
              <c:f>Sheet1!$D$1</c:f>
              <c:strCache>
                <c:ptCount val="1"/>
                <c:pt idx="0">
                  <c:v>Rural</c:v>
                </c:pt>
              </c:strCache>
            </c:strRef>
          </c:tx>
          <c:spPr>
            <a:solidFill>
              <a:srgbClr val="FBDC0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 (too short for age)</c:v>
                </c:pt>
                <c:pt idx="1">
                  <c:v>Wasted (too thin for height)</c:v>
                </c:pt>
                <c:pt idx="2">
                  <c:v>Underweight (too thin for age)</c:v>
                </c:pt>
              </c:strCache>
            </c:strRef>
          </c:cat>
          <c:val>
            <c:numRef>
              <c:f>Sheet1!$D$2:$D$4</c:f>
              <c:numCache>
                <c:formatCode>General</c:formatCode>
                <c:ptCount val="3"/>
                <c:pt idx="0">
                  <c:v>40</c:v>
                </c:pt>
                <c:pt idx="1">
                  <c:v>10</c:v>
                </c:pt>
                <c:pt idx="2">
                  <c:v>25</c:v>
                </c:pt>
              </c:numCache>
            </c:numRef>
          </c:val>
        </c:ser>
        <c:dLbls>
          <c:dLblPos val="outEnd"/>
          <c:showLegendKey val="0"/>
          <c:showVal val="1"/>
          <c:showCatName val="0"/>
          <c:showSerName val="0"/>
          <c:showPercent val="0"/>
          <c:showBubbleSize val="0"/>
        </c:dLbls>
        <c:gapWidth val="150"/>
        <c:axId val="546776680"/>
        <c:axId val="546777072"/>
      </c:barChart>
      <c:catAx>
        <c:axId val="546776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777072"/>
        <c:crosses val="autoZero"/>
        <c:auto val="1"/>
        <c:lblAlgn val="ctr"/>
        <c:lblOffset val="100"/>
        <c:noMultiLvlLbl val="0"/>
      </c:catAx>
      <c:valAx>
        <c:axId val="546777072"/>
        <c:scaling>
          <c:orientation val="minMax"/>
          <c:max val="100"/>
        </c:scaling>
        <c:delete val="1"/>
        <c:axPos val="l"/>
        <c:numFmt formatCode="General" sourceLinked="1"/>
        <c:majorTickMark val="out"/>
        <c:minorTickMark val="none"/>
        <c:tickLblPos val="nextTo"/>
        <c:crossAx val="5467766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DA1F27"/>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A1F27"/>
              </a:solidFill>
              <a:ln>
                <a:noFill/>
              </a:ln>
              <a:effectLst/>
              <a:scene3d>
                <a:camera prst="orthographicFront"/>
                <a:lightRig rig="threePt" dir="t">
                  <a:rot lat="0" lon="0" rev="1200000"/>
                </a:lightRig>
              </a:scene3d>
              <a:sp3d>
                <a:bevelT w="63500" h="25400"/>
              </a:sp3d>
            </c:spPr>
          </c:dPt>
          <c:dPt>
            <c:idx val="2"/>
            <c:invertIfNegative val="0"/>
            <c:bubble3D val="0"/>
            <c:spPr>
              <a:solidFill>
                <a:srgbClr val="DA1F27"/>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42</c:v>
                </c:pt>
                <c:pt idx="1">
                  <c:v>35</c:v>
                </c:pt>
                <c:pt idx="2">
                  <c:v>22</c:v>
                </c:pt>
                <c:pt idx="3">
                  <c:v>17</c:v>
                </c:pt>
              </c:numCache>
            </c:numRef>
          </c:val>
        </c:ser>
        <c:dLbls>
          <c:dLblPos val="outEnd"/>
          <c:showLegendKey val="0"/>
          <c:showVal val="1"/>
          <c:showCatName val="0"/>
          <c:showSerName val="0"/>
          <c:showPercent val="0"/>
          <c:showBubbleSize val="0"/>
        </c:dLbls>
        <c:gapWidth val="100"/>
        <c:axId val="546777856"/>
        <c:axId val="546778248"/>
      </c:barChart>
      <c:catAx>
        <c:axId val="546777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778248"/>
        <c:crosses val="autoZero"/>
        <c:auto val="1"/>
        <c:lblAlgn val="ctr"/>
        <c:lblOffset val="100"/>
        <c:noMultiLvlLbl val="0"/>
      </c:catAx>
      <c:valAx>
        <c:axId val="546778248"/>
        <c:scaling>
          <c:orientation val="minMax"/>
          <c:max val="100"/>
        </c:scaling>
        <c:delete val="1"/>
        <c:axPos val="l"/>
        <c:numFmt formatCode="General" sourceLinked="1"/>
        <c:majorTickMark val="out"/>
        <c:minorTickMark val="none"/>
        <c:tickLblPos val="nextTo"/>
        <c:crossAx val="546777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5880163767903783E-2"/>
          <c:w val="0.96616035172886816"/>
          <c:h val="0.82581229678718604"/>
        </c:manualLayout>
      </c:layout>
      <c:barChart>
        <c:barDir val="col"/>
        <c:grouping val="clustered"/>
        <c:varyColors val="0"/>
        <c:ser>
          <c:idx val="0"/>
          <c:order val="0"/>
          <c:tx>
            <c:strRef>
              <c:f>Sheet1!$B$1</c:f>
              <c:strCache>
                <c:ptCount val="1"/>
                <c:pt idx="0">
                  <c:v>Series 1</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45</c:v>
                </c:pt>
                <c:pt idx="1">
                  <c:v>43</c:v>
                </c:pt>
                <c:pt idx="2">
                  <c:v>38</c:v>
                </c:pt>
                <c:pt idx="3">
                  <c:v>35</c:v>
                </c:pt>
                <c:pt idx="4">
                  <c:v>26</c:v>
                </c:pt>
              </c:numCache>
            </c:numRef>
          </c:val>
        </c:ser>
        <c:dLbls>
          <c:dLblPos val="outEnd"/>
          <c:showLegendKey val="0"/>
          <c:showVal val="1"/>
          <c:showCatName val="0"/>
          <c:showSerName val="0"/>
          <c:showPercent val="0"/>
          <c:showBubbleSize val="0"/>
        </c:dLbls>
        <c:gapWidth val="100"/>
        <c:axId val="545483784"/>
        <c:axId val="545482608"/>
      </c:barChart>
      <c:catAx>
        <c:axId val="545483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5482608"/>
        <c:crosses val="autoZero"/>
        <c:auto val="1"/>
        <c:lblAlgn val="ctr"/>
        <c:lblOffset val="100"/>
        <c:noMultiLvlLbl val="0"/>
      </c:catAx>
      <c:valAx>
        <c:axId val="545482608"/>
        <c:scaling>
          <c:orientation val="minMax"/>
          <c:max val="100"/>
        </c:scaling>
        <c:delete val="1"/>
        <c:axPos val="l"/>
        <c:numFmt formatCode="General" sourceLinked="1"/>
        <c:majorTickMark val="out"/>
        <c:minorTickMark val="none"/>
        <c:tickLblPos val="nextTo"/>
        <c:crossAx val="545483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470275590551187"/>
          <c:y val="0"/>
          <c:w val="0.76529724409448818"/>
          <c:h val="1"/>
        </c:manualLayout>
      </c:layout>
      <c:barChart>
        <c:barDir val="bar"/>
        <c:grouping val="clustered"/>
        <c:varyColors val="0"/>
        <c:ser>
          <c:idx val="0"/>
          <c:order val="0"/>
          <c:tx>
            <c:strRef>
              <c:f>Sheet1!$B$1</c:f>
              <c:strCache>
                <c:ptCount val="1"/>
                <c:pt idx="0">
                  <c:v>Series 1</c:v>
                </c:pt>
              </c:strCache>
            </c:strRef>
          </c:tx>
          <c:spPr>
            <a:solidFill>
              <a:srgbClr val="138A4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Ethiopia</c:v>
                </c:pt>
                <c:pt idx="1">
                  <c:v>Dire Dawa</c:v>
                </c:pt>
                <c:pt idx="2">
                  <c:v>Addis Ababa</c:v>
                </c:pt>
                <c:pt idx="3">
                  <c:v>Harari</c:v>
                </c:pt>
                <c:pt idx="4">
                  <c:v>Gambela</c:v>
                </c:pt>
                <c:pt idx="5">
                  <c:v>SNNPR</c:v>
                </c:pt>
                <c:pt idx="6">
                  <c:v>Benishangul-Gumuz</c:v>
                </c:pt>
                <c:pt idx="7">
                  <c:v>Somali</c:v>
                </c:pt>
                <c:pt idx="8">
                  <c:v>Oromiya</c:v>
                </c:pt>
                <c:pt idx="9">
                  <c:v>Amhara</c:v>
                </c:pt>
                <c:pt idx="10">
                  <c:v>Affar</c:v>
                </c:pt>
                <c:pt idx="11">
                  <c:v>Tigray</c:v>
                </c:pt>
              </c:strCache>
            </c:strRef>
          </c:cat>
          <c:val>
            <c:numRef>
              <c:f>Sheet1!$B$2:$B$13</c:f>
              <c:numCache>
                <c:formatCode>0</c:formatCode>
                <c:ptCount val="12"/>
                <c:pt idx="0">
                  <c:v>38</c:v>
                </c:pt>
                <c:pt idx="1">
                  <c:v>40</c:v>
                </c:pt>
                <c:pt idx="2">
                  <c:v>15</c:v>
                </c:pt>
                <c:pt idx="3">
                  <c:v>32</c:v>
                </c:pt>
                <c:pt idx="4">
                  <c:v>24</c:v>
                </c:pt>
                <c:pt idx="5">
                  <c:v>39</c:v>
                </c:pt>
                <c:pt idx="6">
                  <c:v>43</c:v>
                </c:pt>
                <c:pt idx="7">
                  <c:v>27</c:v>
                </c:pt>
                <c:pt idx="8">
                  <c:v>37</c:v>
                </c:pt>
                <c:pt idx="9">
                  <c:v>46</c:v>
                </c:pt>
                <c:pt idx="10">
                  <c:v>41</c:v>
                </c:pt>
                <c:pt idx="11">
                  <c:v>39</c:v>
                </c:pt>
              </c:numCache>
            </c:numRef>
          </c:val>
        </c:ser>
        <c:dLbls>
          <c:showLegendKey val="0"/>
          <c:showVal val="0"/>
          <c:showCatName val="0"/>
          <c:showSerName val="0"/>
          <c:showPercent val="0"/>
          <c:showBubbleSize val="0"/>
        </c:dLbls>
        <c:gapWidth val="100"/>
        <c:axId val="545482216"/>
        <c:axId val="545481824"/>
      </c:barChart>
      <c:catAx>
        <c:axId val="5454822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5481824"/>
        <c:crosses val="autoZero"/>
        <c:auto val="1"/>
        <c:lblAlgn val="ctr"/>
        <c:lblOffset val="100"/>
        <c:noMultiLvlLbl val="0"/>
      </c:catAx>
      <c:valAx>
        <c:axId val="545481824"/>
        <c:scaling>
          <c:orientation val="minMax"/>
          <c:max val="100"/>
        </c:scaling>
        <c:delete val="1"/>
        <c:axPos val="b"/>
        <c:numFmt formatCode="0" sourceLinked="1"/>
        <c:majorTickMark val="out"/>
        <c:minorTickMark val="none"/>
        <c:tickLblPos val="nextTo"/>
        <c:crossAx val="545482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Stunted</c:v>
                </c:pt>
              </c:strCache>
            </c:strRef>
          </c:tx>
          <c:spPr>
            <a:ln w="63500" cap="rnd">
              <a:solidFill>
                <a:srgbClr val="AC1F2D"/>
              </a:solidFill>
              <a:round/>
            </a:ln>
            <a:effectLst/>
          </c:spPr>
          <c:marker>
            <c:symbol val="circle"/>
            <c:size val="5"/>
            <c:spPr>
              <a:solidFill>
                <a:srgbClr val="AC1F2D"/>
              </a:solidFill>
              <a:ln w="63500" cap="rnd">
                <a:solidFill>
                  <a:srgbClr val="AC1F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58</c:v>
                </c:pt>
                <c:pt idx="1">
                  <c:v>51</c:v>
                </c:pt>
                <c:pt idx="2">
                  <c:v>44</c:v>
                </c:pt>
                <c:pt idx="3">
                  <c:v>38</c:v>
                </c:pt>
              </c:numCache>
            </c:numRef>
          </c:val>
          <c:smooth val="0"/>
        </c:ser>
        <c:ser>
          <c:idx val="1"/>
          <c:order val="1"/>
          <c:tx>
            <c:strRef>
              <c:f>Sheet1!$C$1</c:f>
              <c:strCache>
                <c:ptCount val="1"/>
                <c:pt idx="0">
                  <c:v>Underweight</c:v>
                </c:pt>
              </c:strCache>
            </c:strRef>
          </c:tx>
          <c:spPr>
            <a:ln w="63500" cap="rnd">
              <a:solidFill>
                <a:srgbClr val="138A44"/>
              </a:solidFill>
              <a:round/>
            </a:ln>
            <a:effectLst/>
          </c:spPr>
          <c:marker>
            <c:symbol val="circle"/>
            <c:size val="5"/>
            <c:spPr>
              <a:solidFill>
                <a:srgbClr val="138A44"/>
              </a:solidFill>
              <a:ln w="63500">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General</c:formatCode>
                <c:ptCount val="4"/>
                <c:pt idx="0">
                  <c:v>41</c:v>
                </c:pt>
                <c:pt idx="1">
                  <c:v>33</c:v>
                </c:pt>
                <c:pt idx="2">
                  <c:v>29</c:v>
                </c:pt>
                <c:pt idx="3">
                  <c:v>24</c:v>
                </c:pt>
              </c:numCache>
            </c:numRef>
          </c:val>
          <c:smooth val="0"/>
        </c:ser>
        <c:ser>
          <c:idx val="2"/>
          <c:order val="2"/>
          <c:tx>
            <c:strRef>
              <c:f>Sheet1!$D$1</c:f>
              <c:strCache>
                <c:ptCount val="1"/>
                <c:pt idx="0">
                  <c:v>Wasted</c:v>
                </c:pt>
              </c:strCache>
            </c:strRef>
          </c:tx>
          <c:spPr>
            <a:ln w="63500" cap="rnd">
              <a:solidFill>
                <a:srgbClr val="FBDC05">
                  <a:lumMod val="75000"/>
                </a:srgbClr>
              </a:solidFill>
              <a:round/>
            </a:ln>
            <a:effectLst/>
          </c:spPr>
          <c:marker>
            <c:symbol val="circle"/>
            <c:size val="5"/>
            <c:spPr>
              <a:solidFill>
                <a:srgbClr val="FBDC05">
                  <a:lumMod val="75000"/>
                </a:srgbClr>
              </a:solidFill>
              <a:ln w="63500">
                <a:solidFill>
                  <a:srgbClr val="FBDC05">
                    <a:lumMod val="75000"/>
                  </a:srgbClr>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Sheet1!$D$2:$D$5</c:f>
              <c:numCache>
                <c:formatCode>General</c:formatCode>
                <c:ptCount val="4"/>
                <c:pt idx="0">
                  <c:v>12</c:v>
                </c:pt>
                <c:pt idx="1">
                  <c:v>12</c:v>
                </c:pt>
                <c:pt idx="2">
                  <c:v>10</c:v>
                </c:pt>
                <c:pt idx="3">
                  <c:v>10</c:v>
                </c:pt>
              </c:numCache>
            </c:numRef>
          </c:val>
          <c:smooth val="0"/>
        </c:ser>
        <c:dLbls>
          <c:dLblPos val="t"/>
          <c:showLegendKey val="0"/>
          <c:showVal val="1"/>
          <c:showCatName val="0"/>
          <c:showSerName val="0"/>
          <c:showPercent val="0"/>
          <c:showBubbleSize val="0"/>
        </c:dLbls>
        <c:marker val="1"/>
        <c:smooth val="0"/>
        <c:axId val="545481040"/>
        <c:axId val="544433312"/>
      </c:lineChart>
      <c:catAx>
        <c:axId val="5454810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433312"/>
        <c:crosses val="autoZero"/>
        <c:auto val="1"/>
        <c:lblAlgn val="ctr"/>
        <c:lblOffset val="100"/>
        <c:noMultiLvlLbl val="0"/>
      </c:catAx>
      <c:valAx>
        <c:axId val="544433312"/>
        <c:scaling>
          <c:orientation val="minMax"/>
          <c:max val="100"/>
        </c:scaling>
        <c:delete val="1"/>
        <c:axPos val="l"/>
        <c:numFmt formatCode="General" sourceLinked="1"/>
        <c:majorTickMark val="out"/>
        <c:minorTickMark val="none"/>
        <c:tickLblPos val="nextTo"/>
        <c:crossAx val="545481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275831146106736"/>
          <c:y val="0"/>
          <c:w val="0.74724168853893258"/>
          <c:h val="1"/>
        </c:manualLayout>
      </c:layout>
      <c:barChart>
        <c:barDir val="bar"/>
        <c:grouping val="clustered"/>
        <c:varyColors val="0"/>
        <c:ser>
          <c:idx val="0"/>
          <c:order val="0"/>
          <c:tx>
            <c:strRef>
              <c:f>Sheet1!$B$1</c:f>
              <c:strCache>
                <c:ptCount val="1"/>
                <c:pt idx="0">
                  <c:v>Series 1</c:v>
                </c:pt>
              </c:strCache>
            </c:strRef>
          </c:tx>
          <c:spPr>
            <a:solidFill>
              <a:srgbClr val="4B63AE"/>
            </a:solidFill>
            <a:ln>
              <a:noFill/>
            </a:ln>
            <a:effectLst/>
            <a:scene3d>
              <a:camera prst="orthographicFront"/>
              <a:lightRig rig="threePt" dir="t">
                <a:rot lat="0" lon="0" rev="1200000"/>
              </a:lightRig>
            </a:scene3d>
            <a:sp3d>
              <a:bevelT w="63500" h="25400"/>
            </a:sp3d>
          </c:spPr>
          <c:invertIfNegative val="0"/>
          <c:dPt>
            <c:idx val="2"/>
            <c:invertIfNegative val="0"/>
            <c:bubble3D val="0"/>
            <c:spPr>
              <a:solidFill>
                <a:srgbClr val="4B63AE"/>
              </a:solidFill>
              <a:ln>
                <a:noFill/>
              </a:ln>
              <a:effectLst/>
              <a:scene3d>
                <a:camera prst="orthographicFront"/>
                <a:lightRig rig="threePt" dir="t">
                  <a:rot lat="0" lon="0" rev="1200000"/>
                </a:lightRig>
              </a:scene3d>
              <a:sp3d>
                <a:bevelT w="63500" h="25400"/>
              </a:sp3d>
            </c:spPr>
          </c:dPt>
          <c:dPt>
            <c:idx val="3"/>
            <c:invertIfNegative val="0"/>
            <c:bubble3D val="0"/>
            <c:spPr>
              <a:solidFill>
                <a:srgbClr val="AC1F2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Kenya 2014 DHS</c:v>
                </c:pt>
                <c:pt idx="1">
                  <c:v>Uganda 2016 DHS*</c:v>
                </c:pt>
                <c:pt idx="2">
                  <c:v>Tanzania 2015-16 DHS-MIS</c:v>
                </c:pt>
                <c:pt idx="3">
                  <c:v>Ethiopia 2016 DHS</c:v>
                </c:pt>
                <c:pt idx="4">
                  <c:v>Rwanda 2014-15 DHS</c:v>
                </c:pt>
                <c:pt idx="5">
                  <c:v>Burundi 2010 DHS</c:v>
                </c:pt>
              </c:strCache>
            </c:strRef>
          </c:cat>
          <c:val>
            <c:numRef>
              <c:f>Sheet1!$B$2:$B$7</c:f>
              <c:numCache>
                <c:formatCode>General</c:formatCode>
                <c:ptCount val="6"/>
                <c:pt idx="0">
                  <c:v>26</c:v>
                </c:pt>
                <c:pt idx="1">
                  <c:v>29</c:v>
                </c:pt>
                <c:pt idx="2">
                  <c:v>34</c:v>
                </c:pt>
                <c:pt idx="3">
                  <c:v>38</c:v>
                </c:pt>
                <c:pt idx="4">
                  <c:v>38</c:v>
                </c:pt>
                <c:pt idx="5">
                  <c:v>58</c:v>
                </c:pt>
              </c:numCache>
            </c:numRef>
          </c:val>
        </c:ser>
        <c:dLbls>
          <c:showLegendKey val="0"/>
          <c:showVal val="0"/>
          <c:showCatName val="0"/>
          <c:showSerName val="0"/>
          <c:showPercent val="0"/>
          <c:showBubbleSize val="0"/>
        </c:dLbls>
        <c:gapWidth val="100"/>
        <c:axId val="544816584"/>
        <c:axId val="544816976"/>
      </c:barChart>
      <c:catAx>
        <c:axId val="5448165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16976"/>
        <c:crosses val="autoZero"/>
        <c:auto val="1"/>
        <c:lblAlgn val="ctr"/>
        <c:lblOffset val="100"/>
        <c:noMultiLvlLbl val="0"/>
      </c:catAx>
      <c:valAx>
        <c:axId val="544816976"/>
        <c:scaling>
          <c:orientation val="minMax"/>
          <c:max val="100"/>
        </c:scaling>
        <c:delete val="1"/>
        <c:axPos val="b"/>
        <c:numFmt formatCode="General" sourceLinked="1"/>
        <c:majorTickMark val="none"/>
        <c:minorTickMark val="none"/>
        <c:tickLblPos val="nextTo"/>
        <c:crossAx val="544816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Thin</c:v>
                </c:pt>
              </c:strCache>
            </c:strRef>
          </c:tx>
          <c:spPr>
            <a:solidFill>
              <a:srgbClr val="AC1F2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Sheet1!$B$2:$C$2</c:f>
              <c:numCache>
                <c:formatCode>General</c:formatCode>
                <c:ptCount val="2"/>
                <c:pt idx="0">
                  <c:v>22</c:v>
                </c:pt>
                <c:pt idx="1">
                  <c:v>33</c:v>
                </c:pt>
              </c:numCache>
            </c:numRef>
          </c:val>
        </c:ser>
        <c:ser>
          <c:idx val="1"/>
          <c:order val="1"/>
          <c:tx>
            <c:strRef>
              <c:f>Sheet1!$A$3</c:f>
              <c:strCache>
                <c:ptCount val="1"/>
                <c:pt idx="0">
                  <c:v>Normal</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Sheet1!$B$3:$C$3</c:f>
              <c:numCache>
                <c:formatCode>General</c:formatCode>
                <c:ptCount val="2"/>
                <c:pt idx="0">
                  <c:v>70</c:v>
                </c:pt>
                <c:pt idx="1">
                  <c:v>64</c:v>
                </c:pt>
              </c:numCache>
            </c:numRef>
          </c:val>
        </c:ser>
        <c:ser>
          <c:idx val="2"/>
          <c:order val="2"/>
          <c:tx>
            <c:strRef>
              <c:f>Sheet1!$A$4</c:f>
              <c:strCache>
                <c:ptCount val="1"/>
                <c:pt idx="0">
                  <c:v>Overweight/obese</c:v>
                </c:pt>
              </c:strCache>
            </c:strRef>
          </c:tx>
          <c:spPr>
            <a:solidFill>
              <a:srgbClr val="AC1F2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Sheet1!$B$4:$C$4</c:f>
              <c:numCache>
                <c:formatCode>General</c:formatCode>
                <c:ptCount val="2"/>
                <c:pt idx="0">
                  <c:v>8</c:v>
                </c:pt>
                <c:pt idx="1">
                  <c:v>3</c:v>
                </c:pt>
              </c:numCache>
            </c:numRef>
          </c:val>
        </c:ser>
        <c:dLbls>
          <c:dLblPos val="ctr"/>
          <c:showLegendKey val="0"/>
          <c:showVal val="1"/>
          <c:showCatName val="0"/>
          <c:showSerName val="0"/>
          <c:showPercent val="0"/>
          <c:showBubbleSize val="0"/>
        </c:dLbls>
        <c:gapWidth val="100"/>
        <c:overlap val="100"/>
        <c:axId val="544817760"/>
        <c:axId val="544818152"/>
      </c:barChart>
      <c:catAx>
        <c:axId val="544817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18152"/>
        <c:crosses val="autoZero"/>
        <c:auto val="1"/>
        <c:lblAlgn val="ctr"/>
        <c:lblOffset val="100"/>
        <c:noMultiLvlLbl val="0"/>
      </c:catAx>
      <c:valAx>
        <c:axId val="544818152"/>
        <c:scaling>
          <c:orientation val="minMax"/>
        </c:scaling>
        <c:delete val="1"/>
        <c:axPos val="l"/>
        <c:numFmt formatCode="0%" sourceLinked="1"/>
        <c:majorTickMark val="none"/>
        <c:minorTickMark val="none"/>
        <c:tickLblPos val="nextTo"/>
        <c:crossAx val="54481776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7.2551390568319227E-3"/>
          <c:w val="0.96616035172886816"/>
          <c:h val="0.85029829856515837"/>
        </c:manualLayout>
      </c:layout>
      <c:lineChart>
        <c:grouping val="standard"/>
        <c:varyColors val="0"/>
        <c:ser>
          <c:idx val="0"/>
          <c:order val="0"/>
          <c:tx>
            <c:strRef>
              <c:f>Sheet1!$B$1</c:f>
              <c:strCache>
                <c:ptCount val="1"/>
                <c:pt idx="0">
                  <c:v>Thin</c:v>
                </c:pt>
              </c:strCache>
            </c:strRef>
          </c:tx>
          <c:spPr>
            <a:ln w="63500" cap="rnd">
              <a:solidFill>
                <a:srgbClr val="138A44"/>
              </a:solidFill>
              <a:round/>
            </a:ln>
            <a:effectLst/>
          </c:spPr>
          <c:marker>
            <c:symbol val="circle"/>
            <c:size val="5"/>
            <c:spPr>
              <a:solidFill>
                <a:srgbClr val="138A44"/>
              </a:solidFill>
              <a:ln w="63500" cap="rnd">
                <a:solidFill>
                  <a:srgbClr val="138A4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Sheet1!$B$2:$B$5</c:f>
              <c:numCache>
                <c:formatCode>General</c:formatCode>
                <c:ptCount val="4"/>
                <c:pt idx="0">
                  <c:v>30</c:v>
                </c:pt>
                <c:pt idx="1">
                  <c:v>27</c:v>
                </c:pt>
                <c:pt idx="2">
                  <c:v>27</c:v>
                </c:pt>
                <c:pt idx="3">
                  <c:v>22</c:v>
                </c:pt>
              </c:numCache>
            </c:numRef>
          </c:val>
          <c:smooth val="0"/>
        </c:ser>
        <c:ser>
          <c:idx val="1"/>
          <c:order val="1"/>
          <c:tx>
            <c:strRef>
              <c:f>Sheet1!$C$1</c:f>
              <c:strCache>
                <c:ptCount val="1"/>
                <c:pt idx="0">
                  <c:v>Overweight/Obese</c:v>
                </c:pt>
              </c:strCache>
            </c:strRef>
          </c:tx>
          <c:spPr>
            <a:ln w="63500" cap="rnd">
              <a:solidFill>
                <a:schemeClr val="accent2"/>
              </a:solidFill>
              <a:round/>
            </a:ln>
            <a:effectLst/>
          </c:spPr>
          <c:marker>
            <c:symbol val="circle"/>
            <c:size val="5"/>
            <c:spPr>
              <a:solidFill>
                <a:schemeClr val="accent2"/>
              </a:solidFill>
              <a:ln w="63500">
                <a:solidFill>
                  <a:schemeClr val="accent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2000 EDHS</c:v>
                </c:pt>
                <c:pt idx="1">
                  <c:v>2005 EDHS</c:v>
                </c:pt>
                <c:pt idx="2">
                  <c:v>2011 EDHS</c:v>
                </c:pt>
                <c:pt idx="3">
                  <c:v>2016 EDHS</c:v>
                </c:pt>
              </c:strCache>
            </c:strRef>
          </c:cat>
          <c:val>
            <c:numRef>
              <c:f>Sheet1!$C$2:$C$5</c:f>
              <c:numCache>
                <c:formatCode>General</c:formatCode>
                <c:ptCount val="4"/>
                <c:pt idx="0">
                  <c:v>3</c:v>
                </c:pt>
                <c:pt idx="1">
                  <c:v>4</c:v>
                </c:pt>
                <c:pt idx="2">
                  <c:v>6</c:v>
                </c:pt>
                <c:pt idx="3">
                  <c:v>8</c:v>
                </c:pt>
              </c:numCache>
            </c:numRef>
          </c:val>
          <c:smooth val="0"/>
        </c:ser>
        <c:dLbls>
          <c:dLblPos val="t"/>
          <c:showLegendKey val="0"/>
          <c:showVal val="1"/>
          <c:showCatName val="0"/>
          <c:showSerName val="0"/>
          <c:showPercent val="0"/>
          <c:showBubbleSize val="0"/>
        </c:dLbls>
        <c:marker val="1"/>
        <c:smooth val="0"/>
        <c:axId val="544818544"/>
        <c:axId val="544818936"/>
      </c:lineChart>
      <c:catAx>
        <c:axId val="544818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18936"/>
        <c:crosses val="autoZero"/>
        <c:auto val="1"/>
        <c:lblAlgn val="ctr"/>
        <c:lblOffset val="100"/>
        <c:noMultiLvlLbl val="0"/>
      </c:catAx>
      <c:valAx>
        <c:axId val="544818936"/>
        <c:scaling>
          <c:orientation val="minMax"/>
          <c:max val="100"/>
        </c:scaling>
        <c:delete val="1"/>
        <c:axPos val="l"/>
        <c:numFmt formatCode="General" sourceLinked="1"/>
        <c:majorTickMark val="out"/>
        <c:minorTickMark val="none"/>
        <c:tickLblPos val="nextTo"/>
        <c:crossAx val="544818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2011 EDHS</c:v>
                </c:pt>
              </c:strCache>
            </c:strRef>
          </c:tx>
          <c:spPr>
            <a:solidFill>
              <a:srgbClr val="86502A"/>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Thin</c:v>
                </c:pt>
                <c:pt idx="1">
                  <c:v>Overweight/obese</c:v>
                </c:pt>
              </c:strCache>
            </c:strRef>
          </c:cat>
          <c:val>
            <c:numRef>
              <c:f>Sheet1!$B$2:$B$3</c:f>
              <c:numCache>
                <c:formatCode>General</c:formatCode>
                <c:ptCount val="2"/>
                <c:pt idx="0">
                  <c:v>37</c:v>
                </c:pt>
                <c:pt idx="1">
                  <c:v>2</c:v>
                </c:pt>
              </c:numCache>
            </c:numRef>
          </c:val>
        </c:ser>
        <c:ser>
          <c:idx val="1"/>
          <c:order val="1"/>
          <c:tx>
            <c:strRef>
              <c:f>Sheet1!$C$1</c:f>
              <c:strCache>
                <c:ptCount val="1"/>
                <c:pt idx="0">
                  <c:v>2016 EDHS</c:v>
                </c:pt>
              </c:strCache>
            </c:strRef>
          </c:tx>
          <c:spPr>
            <a:solidFill>
              <a:srgbClr val="AC1F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Thin</c:v>
                </c:pt>
                <c:pt idx="1">
                  <c:v>Overweight/obese</c:v>
                </c:pt>
              </c:strCache>
            </c:strRef>
          </c:cat>
          <c:val>
            <c:numRef>
              <c:f>Sheet1!$C$2:$C$3</c:f>
              <c:numCache>
                <c:formatCode>General</c:formatCode>
                <c:ptCount val="2"/>
                <c:pt idx="0">
                  <c:v>33</c:v>
                </c:pt>
                <c:pt idx="1">
                  <c:v>3</c:v>
                </c:pt>
              </c:numCache>
            </c:numRef>
          </c:val>
        </c:ser>
        <c:dLbls>
          <c:dLblPos val="outEnd"/>
          <c:showLegendKey val="0"/>
          <c:showVal val="1"/>
          <c:showCatName val="0"/>
          <c:showSerName val="0"/>
          <c:showPercent val="0"/>
          <c:showBubbleSize val="0"/>
        </c:dLbls>
        <c:gapWidth val="100"/>
        <c:axId val="544819720"/>
        <c:axId val="544820112"/>
      </c:barChart>
      <c:catAx>
        <c:axId val="544819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0112"/>
        <c:crosses val="autoZero"/>
        <c:auto val="1"/>
        <c:lblAlgn val="ctr"/>
        <c:lblOffset val="100"/>
        <c:noMultiLvlLbl val="0"/>
      </c:catAx>
      <c:valAx>
        <c:axId val="544820112"/>
        <c:scaling>
          <c:orientation val="minMax"/>
          <c:max val="100"/>
        </c:scaling>
        <c:delete val="1"/>
        <c:axPos val="l"/>
        <c:numFmt formatCode="General" sourceLinked="1"/>
        <c:majorTickMark val="out"/>
        <c:minorTickMark val="none"/>
        <c:tickLblPos val="nextTo"/>
        <c:crossAx val="5448197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73203915109160322"/>
        </c:manualLayout>
      </c:layout>
      <c:barChart>
        <c:barDir val="col"/>
        <c:grouping val="clustered"/>
        <c:varyColors val="0"/>
        <c:ser>
          <c:idx val="0"/>
          <c:order val="0"/>
          <c:tx>
            <c:strRef>
              <c:f>Sheet1!$B$1</c:f>
              <c:strCache>
                <c:ptCount val="1"/>
                <c:pt idx="0">
                  <c:v>Women</c:v>
                </c:pt>
              </c:strCache>
            </c:strRef>
          </c:tx>
          <c:spPr>
            <a:solidFill>
              <a:srgbClr val="FBDC0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DC05"/>
              </a:solidFill>
              <a:ln>
                <a:noFill/>
              </a:ln>
              <a:effectLst/>
              <a:scene3d>
                <a:camera prst="orthographicFront"/>
                <a:lightRig rig="threePt" dir="t">
                  <a:rot lat="0" lon="0" rev="1200000"/>
                </a:lightRig>
              </a:scene3d>
              <a:sp3d>
                <a:bevelT w="63500" h="25400"/>
              </a:sp3d>
            </c:spPr>
          </c:dPt>
          <c:dPt>
            <c:idx val="2"/>
            <c:invertIfNegative val="0"/>
            <c:bubble3D val="0"/>
            <c:spPr>
              <a:solidFill>
                <a:srgbClr val="FBDC0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58</c:v>
                </c:pt>
                <c:pt idx="1">
                  <c:v>69</c:v>
                </c:pt>
                <c:pt idx="2">
                  <c:v>49</c:v>
                </c:pt>
              </c:numCache>
            </c:numRef>
          </c:val>
        </c:ser>
        <c:ser>
          <c:idx val="1"/>
          <c:order val="1"/>
          <c:tx>
            <c:strRef>
              <c:f>Sheet1!$C$1</c:f>
              <c:strCache>
                <c:ptCount val="1"/>
                <c:pt idx="0">
                  <c:v>Men</c:v>
                </c:pt>
              </c:strCache>
            </c:strRef>
          </c:tx>
          <c:spPr>
            <a:solidFill>
              <a:srgbClr val="138A4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77</c:v>
                </c:pt>
                <c:pt idx="1">
                  <c:v>81</c:v>
                </c:pt>
                <c:pt idx="2">
                  <c:v>69</c:v>
                </c:pt>
              </c:numCache>
            </c:numRef>
          </c:val>
        </c:ser>
        <c:dLbls>
          <c:dLblPos val="outEnd"/>
          <c:showLegendKey val="0"/>
          <c:showVal val="1"/>
          <c:showCatName val="0"/>
          <c:showSerName val="0"/>
          <c:showPercent val="0"/>
          <c:showBubbleSize val="0"/>
        </c:dLbls>
        <c:gapWidth val="200"/>
        <c:axId val="544820896"/>
        <c:axId val="544821288"/>
      </c:barChart>
      <c:catAx>
        <c:axId val="544820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4821288"/>
        <c:crosses val="autoZero"/>
        <c:auto val="1"/>
        <c:lblAlgn val="ctr"/>
        <c:lblOffset val="100"/>
        <c:noMultiLvlLbl val="0"/>
      </c:catAx>
      <c:valAx>
        <c:axId val="544821288"/>
        <c:scaling>
          <c:orientation val="minMax"/>
          <c:max val="100"/>
        </c:scaling>
        <c:delete val="1"/>
        <c:axPos val="l"/>
        <c:numFmt formatCode="General" sourceLinked="1"/>
        <c:majorTickMark val="out"/>
        <c:minorTickMark val="none"/>
        <c:tickLblPos val="nextTo"/>
        <c:crossAx val="54482089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0.57755</cdr:x>
      <cdr:y>0.22388</cdr:y>
    </cdr:from>
    <cdr:to>
      <cdr:x>0.64224</cdr:x>
      <cdr:y>0.30845</cdr:y>
    </cdr:to>
    <cdr:sp macro="" textlink="">
      <cdr:nvSpPr>
        <cdr:cNvPr id="2" name="TextBox 1"/>
        <cdr:cNvSpPr txBox="1"/>
      </cdr:nvSpPr>
      <cdr:spPr>
        <a:xfrm xmlns:a="http://schemas.openxmlformats.org/drawingml/2006/main">
          <a:off x="5014317" y="1175698"/>
          <a:ext cx="561641" cy="4441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smtClean="0"/>
            <a:t>4.6</a:t>
          </a:r>
          <a:endParaRPr lang="en-US" sz="1800" b="1" dirty="0"/>
        </a:p>
      </cdr:txBody>
    </cdr:sp>
  </cdr:relSizeAnchor>
  <cdr:relSizeAnchor xmlns:cdr="http://schemas.openxmlformats.org/drawingml/2006/chartDrawing">
    <cdr:from>
      <cdr:x>0.34291</cdr:x>
      <cdr:y>0.51399</cdr:y>
    </cdr:from>
    <cdr:to>
      <cdr:x>0.40456</cdr:x>
      <cdr:y>0.59857</cdr:y>
    </cdr:to>
    <cdr:sp macro="" textlink="">
      <cdr:nvSpPr>
        <cdr:cNvPr id="3" name="TextBox 1"/>
        <cdr:cNvSpPr txBox="1"/>
      </cdr:nvSpPr>
      <cdr:spPr>
        <a:xfrm xmlns:a="http://schemas.openxmlformats.org/drawingml/2006/main">
          <a:off x="2977124" y="2699205"/>
          <a:ext cx="535247" cy="44416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2.3</a:t>
          </a:r>
          <a:endParaRPr lang="en-US" sz="1800" b="1" dirty="0"/>
        </a:p>
      </cdr:txBody>
    </cdr:sp>
  </cdr:relSizeAnchor>
  <cdr:relSizeAnchor xmlns:cdr="http://schemas.openxmlformats.org/drawingml/2006/chartDrawing">
    <cdr:from>
      <cdr:x>0.64165</cdr:x>
      <cdr:y>0.78829</cdr:y>
    </cdr:from>
    <cdr:to>
      <cdr:x>0.69817</cdr:x>
      <cdr:y>0.87286</cdr:y>
    </cdr:to>
    <cdr:sp macro="" textlink="">
      <cdr:nvSpPr>
        <cdr:cNvPr id="4" name="TextBox 1"/>
        <cdr:cNvSpPr txBox="1"/>
      </cdr:nvSpPr>
      <cdr:spPr>
        <a:xfrm xmlns:a="http://schemas.openxmlformats.org/drawingml/2006/main">
          <a:off x="5570847" y="4139666"/>
          <a:ext cx="490653" cy="44411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5.2</a:t>
          </a:r>
          <a:endParaRPr lang="en-US" sz="18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cdr:x>
      <cdr:y>0.57293</cdr:y>
    </cdr:from>
    <cdr:to>
      <cdr:x>0.42222</cdr:x>
      <cdr:y>0.70477</cdr:y>
    </cdr:to>
    <cdr:sp macro="" textlink="">
      <cdr:nvSpPr>
        <cdr:cNvPr id="2" name="TextBox 7"/>
        <cdr:cNvSpPr txBox="1"/>
      </cdr:nvSpPr>
      <cdr:spPr>
        <a:xfrm xmlns:a="http://schemas.openxmlformats.org/drawingml/2006/main">
          <a:off x="0" y="2808605"/>
          <a:ext cx="3860799" cy="6463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i="1" dirty="0" smtClean="0"/>
            <a:t>Among women age 15-49 with a live birth in the past 5 years, percent who:</a:t>
          </a:r>
          <a:endParaRPr lang="en-US" b="1" i="1" dirty="0"/>
        </a:p>
      </cdr:txBody>
    </cdr:sp>
  </cdr:relSizeAnchor>
</c:userShapes>
</file>

<file path=ppt/drawings/drawing3.xml><?xml version="1.0" encoding="utf-8"?>
<c:userShapes xmlns:c="http://schemas.openxmlformats.org/drawingml/2006/chart">
  <cdr:relSizeAnchor xmlns:cdr="http://schemas.openxmlformats.org/drawingml/2006/chartDrawing">
    <cdr:from>
      <cdr:x>0.02052</cdr:x>
      <cdr:y>0.08793</cdr:y>
    </cdr:from>
    <cdr:to>
      <cdr:x>0.45824</cdr:x>
      <cdr:y>0.21169</cdr:y>
    </cdr:to>
    <cdr:sp macro="" textlink="">
      <cdr:nvSpPr>
        <cdr:cNvPr id="2" name="TextBox 1"/>
        <cdr:cNvSpPr txBox="1"/>
      </cdr:nvSpPr>
      <cdr:spPr>
        <a:xfrm xmlns:a="http://schemas.openxmlformats.org/drawingml/2006/main">
          <a:off x="169408" y="510195"/>
          <a:ext cx="3614058" cy="7180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i="1" dirty="0" smtClean="0"/>
            <a:t>Among women and men age 15-24, percent who had sexual intercourse</a:t>
          </a:r>
          <a:endParaRPr lang="en-US" sz="1800" i="1" dirty="0"/>
        </a:p>
      </cdr:txBody>
    </cdr:sp>
  </cdr:relSizeAnchor>
  <cdr:relSizeAnchor xmlns:cdr="http://schemas.openxmlformats.org/drawingml/2006/chartDrawing">
    <cdr:from>
      <cdr:x>0.54349</cdr:x>
      <cdr:y>0.08793</cdr:y>
    </cdr:from>
    <cdr:to>
      <cdr:x>0.98121</cdr:x>
      <cdr:y>0.197</cdr:y>
    </cdr:to>
    <cdr:sp macro="" textlink="">
      <cdr:nvSpPr>
        <cdr:cNvPr id="3" name="TextBox 1"/>
        <cdr:cNvSpPr txBox="1"/>
      </cdr:nvSpPr>
      <cdr:spPr>
        <a:xfrm xmlns:a="http://schemas.openxmlformats.org/drawingml/2006/main">
          <a:off x="4487408" y="510195"/>
          <a:ext cx="3614058" cy="63280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i="1" dirty="0" smtClean="0"/>
            <a:t>Among women and men age 18-24, percent who had sexual intercourse</a:t>
          </a:r>
          <a:endParaRPr lang="en-US" sz="1800" i="1" dirty="0"/>
        </a:p>
      </cdr:txBody>
    </cdr:sp>
  </cdr:relSizeAnchor>
</c:userShapes>
</file>

<file path=ppt/drawings/drawing4.xml><?xml version="1.0" encoding="utf-8"?>
<c:userShapes xmlns:c="http://schemas.openxmlformats.org/drawingml/2006/chart">
  <cdr:relSizeAnchor xmlns:cdr="http://schemas.openxmlformats.org/drawingml/2006/chartDrawing">
    <cdr:from>
      <cdr:x>0.01839</cdr:x>
      <cdr:y>0.06918</cdr:y>
    </cdr:from>
    <cdr:to>
      <cdr:x>0.45611</cdr:x>
      <cdr:y>0.23616</cdr:y>
    </cdr:to>
    <cdr:sp macro="" textlink="">
      <cdr:nvSpPr>
        <cdr:cNvPr id="2" name="TextBox 1"/>
        <cdr:cNvSpPr txBox="1"/>
      </cdr:nvSpPr>
      <cdr:spPr>
        <a:xfrm xmlns:a="http://schemas.openxmlformats.org/drawingml/2006/main">
          <a:off x="168202" y="411156"/>
          <a:ext cx="4002512" cy="99246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i="1" dirty="0" smtClean="0"/>
            <a:t>Among women and men age 15-24 who had sexual intercourse in the past 12 months, percent who:</a:t>
          </a:r>
          <a:endParaRPr lang="en-US" sz="1800" i="1" dirty="0"/>
        </a:p>
      </cdr:txBody>
    </cdr:sp>
  </cdr:relSizeAnchor>
  <cdr:relSizeAnchor xmlns:cdr="http://schemas.openxmlformats.org/drawingml/2006/chartDrawing">
    <cdr:from>
      <cdr:x>0.44241</cdr:x>
      <cdr:y>0.07364</cdr:y>
    </cdr:from>
    <cdr:to>
      <cdr:x>1</cdr:x>
      <cdr:y>0.21808</cdr:y>
    </cdr:to>
    <cdr:sp macro="" textlink="">
      <cdr:nvSpPr>
        <cdr:cNvPr id="3" name="TextBox 1"/>
        <cdr:cNvSpPr txBox="1"/>
      </cdr:nvSpPr>
      <cdr:spPr>
        <a:xfrm xmlns:a="http://schemas.openxmlformats.org/drawingml/2006/main">
          <a:off x="4045396" y="437663"/>
          <a:ext cx="5098603" cy="85849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i="1" dirty="0" smtClean="0"/>
            <a:t>Among women and men age 15-24, percent who had sexual intercourse with a non-marital, non-cohabitating partner, percent who:</a:t>
          </a:r>
          <a:endParaRPr lang="en-US" sz="1800" i="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8/22/2017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note that all</a:t>
            </a:r>
            <a:r>
              <a:rPr lang="en-US" baseline="0" dirty="0" smtClean="0"/>
              <a:t> materials, digital tools with 2016 EDHS data will be made publicly available online within 1 day following the National Seminar.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82172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half of women (48%) and 28% of men age 15- 49 have no education. More than one-third of women (35%) and 48% of men have attended primary school, while 12% of women and 15% of men have attended secondary education. Only 6% of women and 9% of men have more than secondary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For breastfed children, 13% of breastfed children had an adequately diverse diet and had been given foods from the appropriate number of food groups, while 45% had been fed the minimum number of times appropriate for their age. The feeding practices of only 8% of children age 6-23 months meet the minimum standards for all three IYCF feeding practices.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For non-breastfed children, 20% had a diverse diet, 49% were fed the minimum number of times, and 4% met the minimum standards for all 3 IYCF feeding practices. For all children, 14% had a diverse diet, 45% ate the appropriate number of times, and 7% met the minimum standards for all 3 IYCF feeding practices.</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138</a:t>
            </a:fld>
            <a:endParaRPr lang="en-US" dirty="0">
              <a:solidFill>
                <a:prstClr val="black"/>
              </a:solidFill>
            </a:endParaRPr>
          </a:p>
        </p:txBody>
      </p:sp>
    </p:spTree>
    <p:extLst>
      <p:ext uri="{BB962C8B-B14F-4D97-AF65-F5344CB8AC3E}">
        <p14:creationId xmlns:p14="http://schemas.microsoft.com/office/powerpoint/2010/main" val="37857846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2016 EDHS tested children age 6-59 months for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Overall, 57% of children age 6-59 months are </a:t>
            </a:r>
            <a:r>
              <a:rPr lang="en-US" sz="1200" b="0" i="0" u="none" strike="noStrike" kern="1200" baseline="0" dirty="0" err="1" smtClean="0">
                <a:solidFill>
                  <a:schemeClr val="tx1"/>
                </a:solidFill>
                <a:latin typeface="+mn-lt"/>
                <a:ea typeface="+mn-ea"/>
                <a:cs typeface="+mn-cs"/>
              </a:rPr>
              <a:t>anaemic</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140</a:t>
            </a:fld>
            <a:endParaRPr lang="en-US" dirty="0">
              <a:solidFill>
                <a:prstClr val="black"/>
              </a:solidFill>
            </a:endParaRPr>
          </a:p>
        </p:txBody>
      </p:sp>
    </p:spTree>
    <p:extLst>
      <p:ext uri="{BB962C8B-B14F-4D97-AF65-F5344CB8AC3E}">
        <p14:creationId xmlns:p14="http://schemas.microsoft.com/office/powerpoint/2010/main" val="31160132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 prevalence</a:t>
            </a:r>
            <a:r>
              <a:rPr lang="en-US" baseline="0" dirty="0" smtClean="0"/>
              <a:t> of </a:t>
            </a:r>
            <a:r>
              <a:rPr lang="en-US" baseline="0" dirty="0" err="1" smtClean="0"/>
              <a:t>anaemia</a:t>
            </a:r>
            <a:r>
              <a:rPr lang="en-US" baseline="0" dirty="0" smtClean="0"/>
              <a:t> is highest in Somali (83%) and lowest in Amhara (42%) and </a:t>
            </a:r>
            <a:r>
              <a:rPr lang="en-US" baseline="0" dirty="0" err="1" smtClean="0"/>
              <a:t>Benishangul-Gumuz</a:t>
            </a:r>
            <a:r>
              <a:rPr lang="en-US" baseline="0" dirty="0" smtClean="0"/>
              <a:t> (43%).</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141</a:t>
            </a:fld>
            <a:endParaRPr lang="en-US" dirty="0">
              <a:solidFill>
                <a:prstClr val="black"/>
              </a:solidFill>
            </a:endParaRPr>
          </a:p>
        </p:txBody>
      </p:sp>
    </p:spTree>
    <p:extLst>
      <p:ext uri="{BB962C8B-B14F-4D97-AF65-F5344CB8AC3E}">
        <p14:creationId xmlns:p14="http://schemas.microsoft.com/office/powerpoint/2010/main" val="2069664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One-quarter of women age 15-49 in Ethiopia are </a:t>
            </a:r>
            <a:r>
              <a:rPr lang="en-US" sz="1200" b="0" i="0" u="none" strike="noStrike" kern="1200" baseline="0" dirty="0" err="1" smtClean="0">
                <a:solidFill>
                  <a:schemeClr val="tx1"/>
                </a:solidFill>
                <a:latin typeface="+mn-lt"/>
                <a:ea typeface="+mn-ea"/>
                <a:cs typeface="+mn-cs"/>
              </a:rPr>
              <a:t>anaemic</a:t>
            </a:r>
            <a:r>
              <a:rPr lang="en-US" sz="1200" b="0" i="0" u="none" strike="noStrike" kern="1200" baseline="0" dirty="0" smtClean="0">
                <a:solidFill>
                  <a:schemeClr val="tx1"/>
                </a:solidFill>
                <a:latin typeface="+mn-lt"/>
                <a:ea typeface="+mn-ea"/>
                <a:cs typeface="+mn-cs"/>
              </a:rPr>
              <a:t>. Comparatively, 15% of men are </a:t>
            </a:r>
            <a:r>
              <a:rPr lang="en-US" sz="1200" b="0" i="0" u="none" strike="noStrike" kern="1200" baseline="0" dirty="0" err="1" smtClean="0">
                <a:solidFill>
                  <a:schemeClr val="tx1"/>
                </a:solidFill>
                <a:latin typeface="+mn-lt"/>
                <a:ea typeface="+mn-ea"/>
                <a:cs typeface="+mn-cs"/>
              </a:rPr>
              <a:t>anaemic</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is higher among rural women and men than urban women and 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142</a:t>
            </a:fld>
            <a:endParaRPr lang="en-US" dirty="0">
              <a:solidFill>
                <a:prstClr val="black"/>
              </a:solidFill>
            </a:endParaRPr>
          </a:p>
        </p:txBody>
      </p:sp>
    </p:spTree>
    <p:extLst>
      <p:ext uri="{BB962C8B-B14F-4D97-AF65-F5344CB8AC3E}">
        <p14:creationId xmlns:p14="http://schemas.microsoft.com/office/powerpoint/2010/main" val="80592798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in children has increased since 2011 when 44% of children were </a:t>
            </a:r>
            <a:r>
              <a:rPr lang="en-US" sz="1200" b="0" i="0" u="none" strike="noStrike" kern="1200" baseline="0" dirty="0" err="1" smtClean="0">
                <a:solidFill>
                  <a:schemeClr val="tx1"/>
                </a:solidFill>
                <a:latin typeface="+mn-lt"/>
                <a:ea typeface="+mn-ea"/>
                <a:cs typeface="+mn-cs"/>
              </a:rPr>
              <a:t>anaemic</a:t>
            </a:r>
            <a:r>
              <a:rPr lang="en-US" sz="1200" b="0" i="0" u="none" strike="noStrike" kern="1200" baseline="0" dirty="0" smtClean="0">
                <a:solidFill>
                  <a:schemeClr val="tx1"/>
                </a:solidFill>
                <a:latin typeface="+mn-lt"/>
                <a:ea typeface="+mn-ea"/>
                <a:cs typeface="+mn-cs"/>
              </a:rPr>
              <a:t>. Since 2005,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among women has slightly decreased from 27% to 24% in 2016, while increasing from 2011. Among men,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has slightly increased from 11% in 2011 to 15% in 2016.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143</a:t>
            </a:fld>
            <a:endParaRPr lang="en-US" dirty="0">
              <a:solidFill>
                <a:prstClr val="black"/>
              </a:solidFill>
            </a:endParaRPr>
          </a:p>
        </p:txBody>
      </p:sp>
    </p:spTree>
    <p:extLst>
      <p:ext uri="{BB962C8B-B14F-4D97-AF65-F5344CB8AC3E}">
        <p14:creationId xmlns:p14="http://schemas.microsoft.com/office/powerpoint/2010/main" val="1921316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nearly 4 in 10 children age 6-23 months ate foods rich in vitamin A. 45% of children age 6-59 months received a vitamin A supplement in the 6 months prior to the survey. 22% of children ate iron-rich foods in the day before the survey. 13% were given a deworming medication in the last 6 months.</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145</a:t>
            </a:fld>
            <a:endParaRPr lang="en-US" dirty="0">
              <a:solidFill>
                <a:prstClr val="black"/>
              </a:solidFill>
            </a:endParaRPr>
          </a:p>
        </p:txBody>
      </p:sp>
    </p:spTree>
    <p:extLst>
      <p:ext uri="{BB962C8B-B14F-4D97-AF65-F5344CB8AC3E}">
        <p14:creationId xmlns:p14="http://schemas.microsoft.com/office/powerpoint/2010/main" val="372720954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Pregnant women should take iron tablets for at least 90 days during pregnancy to prevent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and other complications. Only 5% of women took iron tablets for at least 90 days during their last pregnancy.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146</a:t>
            </a:fld>
            <a:endParaRPr lang="en-US" dirty="0">
              <a:solidFill>
                <a:prstClr val="black"/>
              </a:solidFill>
            </a:endParaRPr>
          </a:p>
        </p:txBody>
      </p:sp>
    </p:spTree>
    <p:extLst>
      <p:ext uri="{BB962C8B-B14F-4D97-AF65-F5344CB8AC3E}">
        <p14:creationId xmlns:p14="http://schemas.microsoft.com/office/powerpoint/2010/main" val="356430767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Iodine is an important micronutrient for physical and mental development. Fortification of salt with iodine is the most common method of preventing iodine deficiency. Nine in ten households in Ethiopia have </a:t>
            </a:r>
            <a:r>
              <a:rPr lang="en-US" sz="1200" b="0" i="0" u="none" strike="noStrike" kern="1200" baseline="0" dirty="0" err="1" smtClean="0">
                <a:solidFill>
                  <a:schemeClr val="tx1"/>
                </a:solidFill>
                <a:latin typeface="+mn-lt"/>
                <a:ea typeface="+mn-ea"/>
                <a:cs typeface="+mn-cs"/>
              </a:rPr>
              <a:t>iodised</a:t>
            </a:r>
            <a:r>
              <a:rPr lang="en-US" sz="1200" b="0" i="0" u="none" strike="noStrike" kern="1200" baseline="0" dirty="0" smtClean="0">
                <a:solidFill>
                  <a:schemeClr val="tx1"/>
                </a:solidFill>
                <a:latin typeface="+mn-lt"/>
                <a:ea typeface="+mn-ea"/>
                <a:cs typeface="+mn-cs"/>
              </a:rPr>
              <a:t> salt.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147</a:t>
            </a:fld>
            <a:endParaRPr lang="en-US" dirty="0">
              <a:solidFill>
                <a:prstClr val="black"/>
              </a:solidFill>
            </a:endParaRPr>
          </a:p>
        </p:txBody>
      </p:sp>
    </p:spTree>
    <p:extLst>
      <p:ext uri="{BB962C8B-B14F-4D97-AF65-F5344CB8AC3E}">
        <p14:creationId xmlns:p14="http://schemas.microsoft.com/office/powerpoint/2010/main" val="233584582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2016 EDHS measures children’s nutritional status by comparing height and weight measurements against an international reference standard. Nearly 4 in 10 (38%) of children under five in Ethiopia are stunted, or too short for their age. Overall, 10% of children are wasted (too thin for height), a sign of acute malnutrition. In addition, 24% of children are underweight, or too thin for their age. Children in rural areas are more likely to be stunted, wasted, or underweight compared to children in urban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149</a:t>
            </a:fld>
            <a:endParaRPr lang="en-US" dirty="0">
              <a:solidFill>
                <a:prstClr val="black"/>
              </a:solidFill>
            </a:endParaRPr>
          </a:p>
        </p:txBody>
      </p:sp>
    </p:spTree>
    <p:extLst>
      <p:ext uri="{BB962C8B-B14F-4D97-AF65-F5344CB8AC3E}">
        <p14:creationId xmlns:p14="http://schemas.microsoft.com/office/powerpoint/2010/main" val="49236827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Children</a:t>
            </a:r>
            <a:r>
              <a:rPr lang="en-US" baseline="0" dirty="0" smtClean="0"/>
              <a:t> whose mothers have no education are more likely to be stunted than children whose mothers have more than secondary education (42% vs. 17%).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150</a:t>
            </a:fld>
            <a:endParaRPr lang="en-US" dirty="0">
              <a:solidFill>
                <a:prstClr val="black"/>
              </a:solidFill>
            </a:endParaRPr>
          </a:p>
        </p:txBody>
      </p:sp>
    </p:spTree>
    <p:extLst>
      <p:ext uri="{BB962C8B-B14F-4D97-AF65-F5344CB8AC3E}">
        <p14:creationId xmlns:p14="http://schemas.microsoft.com/office/powerpoint/2010/main" val="2245297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About 4 in 10 women (42%) and 7 in 10 men (69%) are literate. Literacy is higher among urban women and men than rural women and 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152467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Children</a:t>
            </a:r>
            <a:r>
              <a:rPr lang="en-US" baseline="0" dirty="0" smtClean="0"/>
              <a:t> from the poorest households are more likely to be stunted than children in the wealthiest households (45% vs 26%).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151</a:t>
            </a:fld>
            <a:endParaRPr lang="en-US" dirty="0">
              <a:solidFill>
                <a:prstClr val="black"/>
              </a:solidFill>
            </a:endParaRPr>
          </a:p>
        </p:txBody>
      </p:sp>
    </p:spTree>
    <p:extLst>
      <p:ext uri="{BB962C8B-B14F-4D97-AF65-F5344CB8AC3E}">
        <p14:creationId xmlns:p14="http://schemas.microsoft.com/office/powerpoint/2010/main" val="324702017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Regionally, stunting is more common in Amhara (46%) and less common in Addis Ababa (15%).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152</a:t>
            </a:fld>
            <a:endParaRPr lang="en-US" dirty="0">
              <a:solidFill>
                <a:prstClr val="black"/>
              </a:solidFill>
            </a:endParaRPr>
          </a:p>
        </p:txBody>
      </p:sp>
    </p:spTree>
    <p:extLst>
      <p:ext uri="{BB962C8B-B14F-4D97-AF65-F5344CB8AC3E}">
        <p14:creationId xmlns:p14="http://schemas.microsoft.com/office/powerpoint/2010/main" val="416029251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nutritional status of Ethiopian children has improved since 2000. In 2000, more than half of children under five were stunted compared to 38% in 2016. Underweight has decreased from 41% in 2000 to 24% in 2016. Wasting has remained stagnant from 12% in 2000 to 10% in 2011 and 2016.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153</a:t>
            </a:fld>
            <a:endParaRPr lang="en-US" dirty="0">
              <a:solidFill>
                <a:prstClr val="black"/>
              </a:solidFill>
            </a:endParaRPr>
          </a:p>
        </p:txBody>
      </p:sp>
    </p:spTree>
    <p:extLst>
      <p:ext uri="{BB962C8B-B14F-4D97-AF65-F5344CB8AC3E}">
        <p14:creationId xmlns:p14="http://schemas.microsoft.com/office/powerpoint/2010/main" val="95738968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154</a:t>
            </a:fld>
            <a:endParaRPr lang="en-US" dirty="0">
              <a:solidFill>
                <a:prstClr val="black"/>
              </a:solidFill>
            </a:endParaRPr>
          </a:p>
        </p:txBody>
      </p:sp>
    </p:spTree>
    <p:extLst>
      <p:ext uri="{BB962C8B-B14F-4D97-AF65-F5344CB8AC3E}">
        <p14:creationId xmlns:p14="http://schemas.microsoft.com/office/powerpoint/2010/main" val="183837302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2016 EDHS also took weight and height measurements of women and men age 15–49. Overall, 22% of women are thin (body mass index or BMI &lt; 18.5). Comparatively, 8% of women are overweight or obese. Among men, one-third are thin (BMI &lt; 18.5) and only 3% are overweight or obese (BMI ≥ 25.0). </a:t>
            </a:r>
            <a:r>
              <a:rPr lang="en-US" sz="1200" b="0" i="0" u="none" strike="noStrike" kern="1200" baseline="0" dirty="0" err="1" smtClean="0">
                <a:solidFill>
                  <a:schemeClr val="tx1"/>
                </a:solidFill>
                <a:latin typeface="+mn-lt"/>
                <a:ea typeface="+mn-ea"/>
                <a:cs typeface="+mn-cs"/>
              </a:rPr>
              <a:t>bese</a:t>
            </a:r>
            <a:r>
              <a:rPr lang="en-US" sz="1200" b="0" i="0" u="none" strike="noStrike" kern="1200" baseline="0" dirty="0" smtClean="0">
                <a:solidFill>
                  <a:schemeClr val="tx1"/>
                </a:solidFill>
                <a:latin typeface="+mn-lt"/>
                <a:ea typeface="+mn-ea"/>
                <a:cs typeface="+mn-cs"/>
              </a:rPr>
              <a:t> (BMI ≥ 25.0).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155</a:t>
            </a:fld>
            <a:endParaRPr lang="en-US" dirty="0">
              <a:solidFill>
                <a:prstClr val="black"/>
              </a:solidFill>
            </a:endParaRPr>
          </a:p>
        </p:txBody>
      </p:sp>
    </p:spTree>
    <p:extLst>
      <p:ext uri="{BB962C8B-B14F-4D97-AF65-F5344CB8AC3E}">
        <p14:creationId xmlns:p14="http://schemas.microsoft.com/office/powerpoint/2010/main" val="54321703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Since 2000, overweight or obesity has increased from 3% to 8% in 2016. Thinness among women has declined from 30% in 2000 to 22% in 2016.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156</a:t>
            </a:fld>
            <a:endParaRPr lang="en-US" dirty="0">
              <a:solidFill>
                <a:prstClr val="black"/>
              </a:solidFill>
            </a:endParaRPr>
          </a:p>
        </p:txBody>
      </p:sp>
    </p:spTree>
    <p:extLst>
      <p:ext uri="{BB962C8B-B14F-4D97-AF65-F5344CB8AC3E}">
        <p14:creationId xmlns:p14="http://schemas.microsoft.com/office/powerpoint/2010/main" val="217018567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Since 2011, thinness among men has slightly declined from 37% to 33%.  Overweight/obesity has essential remained unchanged.</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157</a:t>
            </a:fld>
            <a:endParaRPr lang="en-US" dirty="0">
              <a:solidFill>
                <a:prstClr val="black"/>
              </a:solidFill>
            </a:endParaRPr>
          </a:p>
        </p:txBody>
      </p:sp>
    </p:spTree>
    <p:extLst>
      <p:ext uri="{BB962C8B-B14F-4D97-AF65-F5344CB8AC3E}">
        <p14:creationId xmlns:p14="http://schemas.microsoft.com/office/powerpoint/2010/main" val="3323342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158</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Half of women and 69% of men know that the risk of getting HIV can be reduced by using condoms and limiting sex to one monogamous, uninfected partner.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161</a:t>
            </a:fld>
            <a:endParaRPr lang="en-US" dirty="0">
              <a:solidFill>
                <a:prstClr val="black"/>
              </a:solidFill>
            </a:endParaRPr>
          </a:p>
        </p:txBody>
      </p:sp>
    </p:spTree>
    <p:extLst>
      <p:ext uri="{BB962C8B-B14F-4D97-AF65-F5344CB8AC3E}">
        <p14:creationId xmlns:p14="http://schemas.microsoft.com/office/powerpoint/2010/main" val="299366790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Ethiopian adults lack accurate knowledge about the way through HIV can and cannot be transmitted. 1 in 5 women and nearly 2 in 5 men have comprehensive knowledge about HIV/AIDS.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162</a:t>
            </a:fld>
            <a:endParaRPr lang="en-US" dirty="0">
              <a:solidFill>
                <a:prstClr val="black"/>
              </a:solidFill>
            </a:endParaRPr>
          </a:p>
        </p:txBody>
      </p:sp>
    </p:spTree>
    <p:extLst>
      <p:ext uri="{BB962C8B-B14F-4D97-AF65-F5344CB8AC3E}">
        <p14:creationId xmlns:p14="http://schemas.microsoft.com/office/powerpoint/2010/main" val="501731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a:t>
            </a:r>
            <a:r>
              <a:rPr lang="en-US" baseline="0" dirty="0" smtClean="0"/>
              <a:t> to have access to media than women. The most common media source is the radio for both women and men. Overall, 74% of women and 62% of men have no access to media.</a:t>
            </a:r>
            <a:endParaRPr lang="en-US"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111254085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women and men know that HIV can be transmitted during pregnancy, delivery, and by breastfeeding. Half of women and 61% of men know that HIV transmission can be reduced by the mother taking special medication.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163</a:t>
            </a:fld>
            <a:endParaRPr lang="en-US" dirty="0">
              <a:solidFill>
                <a:prstClr val="black"/>
              </a:solidFill>
            </a:endParaRPr>
          </a:p>
        </p:txBody>
      </p:sp>
    </p:spTree>
    <p:extLst>
      <p:ext uri="{BB962C8B-B14F-4D97-AF65-F5344CB8AC3E}">
        <p14:creationId xmlns:p14="http://schemas.microsoft.com/office/powerpoint/2010/main" val="400675645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Discriminatory attitudes are slightly higher in women than in men. 48% of women and 35% of men thought that children living with HIV should not be able to attend school with children who are HIV negative. 55% of women and 47% of men would not buy fresh vegetables from a shopkeeper who has HIV. Overall, 63% of women and 53% of men have discriminatory attitudes towards people living with HIV (agree with both indicators)</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165</a:t>
            </a:fld>
            <a:endParaRPr lang="en-US" dirty="0">
              <a:solidFill>
                <a:prstClr val="black"/>
              </a:solidFill>
            </a:endParaRPr>
          </a:p>
        </p:txBody>
      </p:sp>
    </p:spTree>
    <p:extLst>
      <p:ext uri="{BB962C8B-B14F-4D97-AF65-F5344CB8AC3E}">
        <p14:creationId xmlns:p14="http://schemas.microsoft.com/office/powerpoint/2010/main" val="419501602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Having multiple sexual partners increases the risk of contracting HIV and other sexually transmitted infections (STIs). Less than 1% of women and 3% of men had two or more sexual partners in the past 12 months. Among women and men who had two or more partners in the past year, 20% of women and 19% of men reported using a condom at last sexual intercourse. Men in Ethiopia have 1.3 more sexual partners in their lifetime than women (2.9 versus 1.6).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166</a:t>
            </a:fld>
            <a:endParaRPr lang="en-US" dirty="0">
              <a:solidFill>
                <a:prstClr val="black"/>
              </a:solidFill>
            </a:endParaRPr>
          </a:p>
        </p:txBody>
      </p:sp>
    </p:spTree>
    <p:extLst>
      <p:ext uri="{BB962C8B-B14F-4D97-AF65-F5344CB8AC3E}">
        <p14:creationId xmlns:p14="http://schemas.microsoft.com/office/powerpoint/2010/main" val="162315268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Four in ten women and 43% of men have ever been tested for HIV and received the results. However, 56% of women and 55% of men have never been tested for HIV. Within the past 12 months, 1 in 5 women and men have been tested and received the results.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168</a:t>
            </a:fld>
            <a:endParaRPr lang="en-US" dirty="0">
              <a:solidFill>
                <a:prstClr val="black"/>
              </a:solidFill>
            </a:endParaRPr>
          </a:p>
        </p:txBody>
      </p:sp>
    </p:spTree>
    <p:extLst>
      <p:ext uri="{BB962C8B-B14F-4D97-AF65-F5344CB8AC3E}">
        <p14:creationId xmlns:p14="http://schemas.microsoft.com/office/powerpoint/2010/main" val="154166772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19% of pregnant women with a live birth in the last two years received HIV testing and counseling and received the results during an ANC visit. Urban women are more to receive HIV counselling, testing and receive the results than rural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169</a:t>
            </a:fld>
            <a:endParaRPr lang="en-US" dirty="0">
              <a:solidFill>
                <a:prstClr val="black"/>
              </a:solidFill>
            </a:endParaRPr>
          </a:p>
        </p:txBody>
      </p:sp>
    </p:spTree>
    <p:extLst>
      <p:ext uri="{BB962C8B-B14F-4D97-AF65-F5344CB8AC3E}">
        <p14:creationId xmlns:p14="http://schemas.microsoft.com/office/powerpoint/2010/main" val="284162460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19% of pregnant women with a live birth in the last two years received HIV testing and counseling and received the results during an ANC visit. Urban women are more to receive HIV counselling, testing and receive the results than rural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170</a:t>
            </a:fld>
            <a:endParaRPr lang="en-US" dirty="0">
              <a:solidFill>
                <a:prstClr val="black"/>
              </a:solidFill>
            </a:endParaRPr>
          </a:p>
        </p:txBody>
      </p:sp>
    </p:spTree>
    <p:extLst>
      <p:ext uri="{BB962C8B-B14F-4D97-AF65-F5344CB8AC3E}">
        <p14:creationId xmlns:p14="http://schemas.microsoft.com/office/powerpoint/2010/main" val="64143422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91% of Ethiopian</a:t>
            </a:r>
            <a:r>
              <a:rPr lang="en-US" baseline="0" dirty="0" smtClean="0"/>
              <a:t> men are circumcised. 17% of men were circumcised by a health worker/professional, while 71% were circumcised by a traditional practitioner/family friend.</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172</a:t>
            </a:fld>
            <a:endParaRPr lang="en-US" dirty="0">
              <a:solidFill>
                <a:prstClr val="black"/>
              </a:solidFill>
            </a:endParaRPr>
          </a:p>
        </p:txBody>
      </p:sp>
    </p:spTree>
    <p:extLst>
      <p:ext uri="{BB962C8B-B14F-4D97-AF65-F5344CB8AC3E}">
        <p14:creationId xmlns:p14="http://schemas.microsoft.com/office/powerpoint/2010/main" val="332773185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Comprehensive knowledge is an indicator that measures how much young people know about transmission and prevention of HIV. This slide shows that urban youth are more informed than their rural counterparts. Young men </a:t>
            </a:r>
            <a:r>
              <a:rPr lang="en-US" baseline="0" dirty="0" smtClean="0"/>
              <a:t>have higher levels of comprehensive HIV knowledge than young women.</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174</a:t>
            </a:fld>
            <a:endParaRPr lang="en-US" dirty="0">
              <a:solidFill>
                <a:prstClr val="black"/>
              </a:solidFill>
            </a:endParaRPr>
          </a:p>
        </p:txBody>
      </p:sp>
    </p:spTree>
    <p:extLst>
      <p:ext uri="{BB962C8B-B14F-4D97-AF65-F5344CB8AC3E}">
        <p14:creationId xmlns:p14="http://schemas.microsoft.com/office/powerpoint/2010/main" val="2973947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Young people who start having intercourse very young are at greater risk of exposure to HIV infection. 9</a:t>
            </a:r>
            <a:r>
              <a:rPr lang="en-US" baseline="0" dirty="0" smtClean="0"/>
              <a:t>% of young women and 1% of young men age 15-24 had their first sexual intercourse before age 15. 40% of </a:t>
            </a:r>
            <a:r>
              <a:rPr lang="en-US" baseline="0" smtClean="0"/>
              <a:t>women and men </a:t>
            </a:r>
            <a:r>
              <a:rPr lang="en-US" baseline="0" dirty="0" smtClean="0"/>
              <a:t>age 18-24 had sex before age 18.</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175</a:t>
            </a:fld>
            <a:endParaRPr lang="en-US" dirty="0">
              <a:solidFill>
                <a:prstClr val="black"/>
              </a:solidFill>
            </a:endParaRPr>
          </a:p>
        </p:txBody>
      </p:sp>
    </p:spTree>
    <p:extLst>
      <p:ext uri="{BB962C8B-B14F-4D97-AF65-F5344CB8AC3E}">
        <p14:creationId xmlns:p14="http://schemas.microsoft.com/office/powerpoint/2010/main" val="7708570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Young men are more likely than women to report having sexual intercourse with a non-marital</a:t>
            </a:r>
            <a:r>
              <a:rPr lang="en-US" baseline="0" dirty="0" smtClean="0"/>
              <a:t>, non-cohabitating partner. </a:t>
            </a:r>
            <a:r>
              <a:rPr lang="en-US" dirty="0" smtClean="0"/>
              <a:t>45% of young men had sexual intercourse with a non-marital</a:t>
            </a:r>
            <a:r>
              <a:rPr lang="en-US" baseline="0" dirty="0" smtClean="0"/>
              <a:t>, non-cohabitating partner</a:t>
            </a:r>
            <a:r>
              <a:rPr lang="en-US" dirty="0" smtClean="0"/>
              <a:t> compared to only 7% of young women. Among both young men and women who had sex with a non-marital, non-cohabitating</a:t>
            </a:r>
            <a:r>
              <a:rPr lang="en-US" baseline="0" dirty="0" smtClean="0"/>
              <a:t> partner</a:t>
            </a:r>
            <a:r>
              <a:rPr lang="en-US" dirty="0" smtClean="0"/>
              <a:t>, 24% of women and 55% of men</a:t>
            </a:r>
            <a:r>
              <a:rPr lang="en-US" baseline="0" dirty="0" smtClean="0"/>
              <a:t> </a:t>
            </a:r>
            <a:r>
              <a:rPr lang="en-US" dirty="0" smtClean="0"/>
              <a:t>say they used a condom at last intercourse with non-marital/non-cohabitating</a:t>
            </a:r>
            <a:r>
              <a:rPr lang="en-US" baseline="0" dirty="0" smtClean="0"/>
              <a:t> partner</a:t>
            </a:r>
            <a:r>
              <a:rPr lang="en-US" dirty="0" smtClean="0"/>
              <a:t>. </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176</a:t>
            </a:fld>
            <a:endParaRPr lang="en-US" dirty="0">
              <a:solidFill>
                <a:prstClr val="black"/>
              </a:solidFill>
            </a:endParaRPr>
          </a:p>
        </p:txBody>
      </p:sp>
    </p:spTree>
    <p:extLst>
      <p:ext uri="{BB962C8B-B14F-4D97-AF65-F5344CB8AC3E}">
        <p14:creationId xmlns:p14="http://schemas.microsoft.com/office/powerpoint/2010/main" val="834409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have used the</a:t>
            </a:r>
            <a:r>
              <a:rPr lang="en-US" baseline="0" dirty="0" smtClean="0"/>
              <a:t> internet in the past year. Women and men in urban areas have higher use of internet than their rural counterparts.</a:t>
            </a:r>
            <a:endParaRPr lang="en-US"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160748611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 27%</a:t>
            </a:r>
            <a:r>
              <a:rPr lang="en-US" baseline="0" dirty="0" smtClean="0"/>
              <a:t> of young women and 29% of young men who had sex in the past year have been tested for HIV and received their results.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177</a:t>
            </a:fld>
            <a:endParaRPr lang="en-US" dirty="0">
              <a:solidFill>
                <a:prstClr val="black"/>
              </a:solidFill>
            </a:endParaRPr>
          </a:p>
        </p:txBody>
      </p:sp>
    </p:spTree>
    <p:extLst>
      <p:ext uri="{BB962C8B-B14F-4D97-AF65-F5344CB8AC3E}">
        <p14:creationId xmlns:p14="http://schemas.microsoft.com/office/powerpoint/2010/main" val="339406492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178</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179</a:t>
            </a:fld>
            <a:endParaRPr lang="en-US" dirty="0">
              <a:solidFill>
                <a:prstClr val="black"/>
              </a:solidFill>
            </a:endParaRPr>
          </a:p>
        </p:txBody>
      </p:sp>
    </p:spTree>
    <p:extLst>
      <p:ext uri="{BB962C8B-B14F-4D97-AF65-F5344CB8AC3E}">
        <p14:creationId xmlns:p14="http://schemas.microsoft.com/office/powerpoint/2010/main" val="264488499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half of married women (48%) were employed at any time in the past 12 months compared to 99% of married 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181</a:t>
            </a:fld>
            <a:endParaRPr lang="en-US" dirty="0">
              <a:solidFill>
                <a:prstClr val="black"/>
              </a:solidFill>
            </a:endParaRPr>
          </a:p>
        </p:txBody>
      </p:sp>
    </p:spTree>
    <p:extLst>
      <p:ext uri="{BB962C8B-B14F-4D97-AF65-F5344CB8AC3E}">
        <p14:creationId xmlns:p14="http://schemas.microsoft.com/office/powerpoint/2010/main" val="318064526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Working women and men are likely to not be paid for their work (49% and 53%, respectively). Only 35% of working women and 23% of men are paid in cash.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182</a:t>
            </a:fld>
            <a:endParaRPr lang="en-US" dirty="0">
              <a:solidFill>
                <a:prstClr val="black"/>
              </a:solidFill>
            </a:endParaRPr>
          </a:p>
        </p:txBody>
      </p:sp>
    </p:spTree>
    <p:extLst>
      <p:ext uri="{BB962C8B-B14F-4D97-AF65-F5344CB8AC3E}">
        <p14:creationId xmlns:p14="http://schemas.microsoft.com/office/powerpoint/2010/main" val="70522233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Sixty-two percent of married women who are employed and earned cash made joint decisions with their husband on how to spend their earnings.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183</a:t>
            </a:fld>
            <a:endParaRPr lang="en-US" dirty="0">
              <a:solidFill>
                <a:prstClr val="black"/>
              </a:solidFill>
            </a:endParaRPr>
          </a:p>
        </p:txBody>
      </p:sp>
    </p:spTree>
    <p:extLst>
      <p:ext uri="{BB962C8B-B14F-4D97-AF65-F5344CB8AC3E}">
        <p14:creationId xmlns:p14="http://schemas.microsoft.com/office/powerpoint/2010/main" val="117567197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58% of working women reported earning less than their husband.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184</a:t>
            </a:fld>
            <a:endParaRPr lang="en-US" dirty="0">
              <a:solidFill>
                <a:prstClr val="black"/>
              </a:solidFill>
            </a:endParaRPr>
          </a:p>
        </p:txBody>
      </p:sp>
    </p:spTree>
    <p:extLst>
      <p:ext uri="{BB962C8B-B14F-4D97-AF65-F5344CB8AC3E}">
        <p14:creationId xmlns:p14="http://schemas.microsoft.com/office/powerpoint/2010/main" val="36157051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both women and men, half own a home alone or jointly. Women are less likely than men to own land alone or jointly (40% vs. 48%).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186</a:t>
            </a:fld>
            <a:endParaRPr lang="en-US" dirty="0">
              <a:solidFill>
                <a:prstClr val="black"/>
              </a:solidFill>
            </a:endParaRPr>
          </a:p>
        </p:txBody>
      </p:sp>
    </p:spTree>
    <p:extLst>
      <p:ext uri="{BB962C8B-B14F-4D97-AF65-F5344CB8AC3E}">
        <p14:creationId xmlns:p14="http://schemas.microsoft.com/office/powerpoint/2010/main" val="203854617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Ethiopia, 15% of women and 25% of men use a bank account. More than one-quarter of women and 55% of men own a mobile phone. Among mobile phone owners, only 5% of women and 9% of men use the phone for financial transactions.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187</a:t>
            </a:fld>
            <a:endParaRPr lang="en-US" dirty="0">
              <a:solidFill>
                <a:prstClr val="black"/>
              </a:solidFill>
            </a:endParaRPr>
          </a:p>
        </p:txBody>
      </p:sp>
    </p:spTree>
    <p:extLst>
      <p:ext uri="{BB962C8B-B14F-4D97-AF65-F5344CB8AC3E}">
        <p14:creationId xmlns:p14="http://schemas.microsoft.com/office/powerpoint/2010/main" val="141061275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2016 EDHS asked married women about their participation in three types of household decisions: her own health care, making major household purchases, and visits to family or relatives. Married women in Ethiopia are most likely to have sole or joint decision making power about visiting family or relatives (84%) and their own health care (81%) and less likely to make decisions about major household purchases (78%). Overall, 71% of married women participate in all three decisions.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189</a:t>
            </a:fld>
            <a:endParaRPr lang="en-US" dirty="0">
              <a:solidFill>
                <a:prstClr val="black"/>
              </a:solidFill>
            </a:endParaRPr>
          </a:p>
        </p:txBody>
      </p:sp>
    </p:spTree>
    <p:extLst>
      <p:ext uri="{BB962C8B-B14F-4D97-AF65-F5344CB8AC3E}">
        <p14:creationId xmlns:p14="http://schemas.microsoft.com/office/powerpoint/2010/main" val="2637810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Men are more likely to have recent employment than women. Overall, 88% of men and 33%</a:t>
            </a:r>
            <a:r>
              <a:rPr lang="en-US" baseline="0" noProof="0" dirty="0" smtClean="0"/>
              <a:t> of women were employed in the last 7 days. Half of women have not been employed in the past year, compared to 8% of men.</a:t>
            </a:r>
            <a:endParaRPr lang="en-US" noProof="0"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dirty="0"/>
          </a:p>
        </p:txBody>
      </p:sp>
    </p:spTree>
    <p:extLst>
      <p:ext uri="{BB962C8B-B14F-4D97-AF65-F5344CB8AC3E}">
        <p14:creationId xmlns:p14="http://schemas.microsoft.com/office/powerpoint/2010/main" val="178262936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Since 2005, married women’s participation in decision making has steadily improved.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190</a:t>
            </a:fld>
            <a:endParaRPr lang="en-US" dirty="0">
              <a:solidFill>
                <a:prstClr val="black"/>
              </a:solidFill>
            </a:endParaRPr>
          </a:p>
        </p:txBody>
      </p:sp>
    </p:spTree>
    <p:extLst>
      <p:ext uri="{BB962C8B-B14F-4D97-AF65-F5344CB8AC3E}">
        <p14:creationId xmlns:p14="http://schemas.microsoft.com/office/powerpoint/2010/main" val="330176524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majority of men make decisions about their own health care and major household purchases. Overall, 94% of men participate in both decisions, while only 2% participate in none.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191</a:t>
            </a:fld>
            <a:endParaRPr lang="en-US" dirty="0">
              <a:solidFill>
                <a:prstClr val="black"/>
              </a:solidFill>
            </a:endParaRPr>
          </a:p>
        </p:txBody>
      </p:sp>
    </p:spTree>
    <p:extLst>
      <p:ext uri="{BB962C8B-B14F-4D97-AF65-F5344CB8AC3E}">
        <p14:creationId xmlns:p14="http://schemas.microsoft.com/office/powerpoint/2010/main" val="5599071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Sixty-three percent of women and 28% of men agree that a husband is justified in beating his wife for at least one of the following reasons: if she burns the food, argues with him, goes out without telling him, neglects the children, or refuses to have sex with him. Both women and men are most likely to agree that wife beating is justified if the wife neglects the children (48% and 19%, respectively).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193</a:t>
            </a:fld>
            <a:endParaRPr lang="en-US" dirty="0">
              <a:solidFill>
                <a:prstClr val="black"/>
              </a:solidFill>
            </a:endParaRPr>
          </a:p>
        </p:txBody>
      </p:sp>
    </p:spTree>
    <p:extLst>
      <p:ext uri="{BB962C8B-B14F-4D97-AF65-F5344CB8AC3E}">
        <p14:creationId xmlns:p14="http://schemas.microsoft.com/office/powerpoint/2010/main" val="350438610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194</a:t>
            </a:fld>
            <a:endParaRPr lang="en-US" dirty="0">
              <a:solidFill>
                <a:prstClr val="black"/>
              </a:solidFill>
            </a:endParaRPr>
          </a:p>
        </p:txBody>
      </p:sp>
    </p:spTree>
    <p:extLst>
      <p:ext uri="{BB962C8B-B14F-4D97-AF65-F5344CB8AC3E}">
        <p14:creationId xmlns:p14="http://schemas.microsoft.com/office/powerpoint/2010/main" val="9627840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one-quarter of women (23%) have ever experienced physical violence since age 15. In the past year, 15% of women have experienced physical violence.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197</a:t>
            </a:fld>
            <a:endParaRPr lang="en-US" dirty="0">
              <a:solidFill>
                <a:prstClr val="black"/>
              </a:solidFill>
            </a:endParaRPr>
          </a:p>
        </p:txBody>
      </p:sp>
    </p:spTree>
    <p:extLst>
      <p:ext uri="{BB962C8B-B14F-4D97-AF65-F5344CB8AC3E}">
        <p14:creationId xmlns:p14="http://schemas.microsoft.com/office/powerpoint/2010/main" val="94357597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common perpetrator of physical violence among ever-married women is a current husband/partner (68%). Among never married women, the most common perpetrator of physical violence is a sister/brother (27%).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198</a:t>
            </a:fld>
            <a:endParaRPr lang="en-US" dirty="0">
              <a:solidFill>
                <a:prstClr val="black"/>
              </a:solidFill>
            </a:endParaRPr>
          </a:p>
        </p:txBody>
      </p:sp>
    </p:spTree>
    <p:extLst>
      <p:ext uri="{BB962C8B-B14F-4D97-AF65-F5344CB8AC3E}">
        <p14:creationId xmlns:p14="http://schemas.microsoft.com/office/powerpoint/2010/main" val="352402190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 in ten women have ever experienced sexual violence; 7% have experienced sexual violence in the past year.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199</a:t>
            </a:fld>
            <a:endParaRPr lang="en-US" dirty="0">
              <a:solidFill>
                <a:prstClr val="black"/>
              </a:solidFill>
            </a:endParaRPr>
          </a:p>
        </p:txBody>
      </p:sp>
    </p:spTree>
    <p:extLst>
      <p:ext uri="{BB962C8B-B14F-4D97-AF65-F5344CB8AC3E}">
        <p14:creationId xmlns:p14="http://schemas.microsoft.com/office/powerpoint/2010/main" val="159831452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common perpetrator of sexual violence among ever-married women is a current husband/partner (69%).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200</a:t>
            </a:fld>
            <a:endParaRPr lang="en-US" dirty="0">
              <a:solidFill>
                <a:prstClr val="black"/>
              </a:solidFill>
            </a:endParaRPr>
          </a:p>
        </p:txBody>
      </p:sp>
    </p:spTree>
    <p:extLst>
      <p:ext uri="{BB962C8B-B14F-4D97-AF65-F5344CB8AC3E}">
        <p14:creationId xmlns:p14="http://schemas.microsoft.com/office/powerpoint/2010/main" val="135731269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4% of women experienced</a:t>
            </a:r>
            <a:r>
              <a:rPr lang="en-US" baseline="0" dirty="0" smtClean="0"/>
              <a:t> physical violence during pregnancy. Divorced/separated/widowed women are the most likely to have experienced violence during their pregnancy.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201</a:t>
            </a:fld>
            <a:endParaRPr lang="en-US" dirty="0">
              <a:solidFill>
                <a:prstClr val="black"/>
              </a:solidFill>
            </a:endParaRPr>
          </a:p>
        </p:txBody>
      </p:sp>
    </p:spTree>
    <p:extLst>
      <p:ext uri="{BB962C8B-B14F-4D97-AF65-F5344CB8AC3E}">
        <p14:creationId xmlns:p14="http://schemas.microsoft.com/office/powerpoint/2010/main" val="325075143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1/3 of ever-married women report that their spouse insists on knowing where she is at all times. 39% of women state their spouses get jealous or angry when she talks to other men. 16% of ever-married women say that their partner displays three or more of the specific behaviors. 43% of ever-married women report that their partner displays none of the specific behaviors. </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203</a:t>
            </a:fld>
            <a:endParaRPr lang="en-US" dirty="0">
              <a:solidFill>
                <a:prstClr val="black"/>
              </a:solidFill>
            </a:endParaRPr>
          </a:p>
        </p:txBody>
      </p:sp>
    </p:spTree>
    <p:extLst>
      <p:ext uri="{BB962C8B-B14F-4D97-AF65-F5344CB8AC3E}">
        <p14:creationId xmlns:p14="http://schemas.microsoft.com/office/powerpoint/2010/main" val="3202521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and men are most likely to work in agriculture,</a:t>
            </a:r>
            <a:r>
              <a:rPr lang="en-US" baseline="0" dirty="0" smtClean="0"/>
              <a:t> followed by sales and service.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31</a:t>
            </a:fld>
            <a:endParaRPr lang="en-US" dirty="0"/>
          </a:p>
        </p:txBody>
      </p:sp>
    </p:spTree>
    <p:extLst>
      <p:ext uri="{BB962C8B-B14F-4D97-AF65-F5344CB8AC3E}">
        <p14:creationId xmlns:p14="http://schemas.microsoft.com/office/powerpoint/2010/main" val="396508351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common form of spousal violence in emotional violence (24% ever, 20% in the past year). More than one-third of ever-married women have experienced spousal violence, whether physical or sexual or emotional. Twenty-seven percent of ever-married women report having experienced spousal violence within the past year.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204</a:t>
            </a:fld>
            <a:endParaRPr lang="en-US" dirty="0">
              <a:solidFill>
                <a:prstClr val="black"/>
              </a:solidFill>
            </a:endParaRPr>
          </a:p>
        </p:txBody>
      </p:sp>
    </p:spTree>
    <p:extLst>
      <p:ext uri="{BB962C8B-B14F-4D97-AF65-F5344CB8AC3E}">
        <p14:creationId xmlns:p14="http://schemas.microsoft.com/office/powerpoint/2010/main" val="266890488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higher among ever-married women who are divorced/separated/widowed.</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205</a:t>
            </a:fld>
            <a:endParaRPr lang="en-US" dirty="0">
              <a:solidFill>
                <a:prstClr val="black"/>
              </a:solidFill>
            </a:endParaRPr>
          </a:p>
        </p:txBody>
      </p:sp>
    </p:spTree>
    <p:extLst>
      <p:ext uri="{BB962C8B-B14F-4D97-AF65-F5344CB8AC3E}">
        <p14:creationId xmlns:p14="http://schemas.microsoft.com/office/powerpoint/2010/main" val="132832812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1 in 5 women who have experienced physical or sexual violence sought help to stop the violence. The most common sources of help for these women are their </a:t>
            </a:r>
            <a:r>
              <a:rPr lang="en-US" sz="1200" b="0" i="0" u="none" strike="noStrike" kern="1200" baseline="0" dirty="0" err="1" smtClean="0">
                <a:solidFill>
                  <a:schemeClr val="tx1"/>
                </a:solidFill>
                <a:latin typeface="+mn-lt"/>
                <a:ea typeface="+mn-ea"/>
                <a:cs typeface="+mn-cs"/>
              </a:rPr>
              <a:t>neighbour</a:t>
            </a:r>
            <a:r>
              <a:rPr lang="en-US" sz="1200" b="0" i="0" u="none" strike="noStrike" kern="1200" baseline="0" dirty="0" smtClean="0">
                <a:solidFill>
                  <a:schemeClr val="tx1"/>
                </a:solidFill>
                <a:latin typeface="+mn-lt"/>
                <a:ea typeface="+mn-ea"/>
                <a:cs typeface="+mn-cs"/>
              </a:rPr>
              <a:t> (34%) or own family (31%).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207</a:t>
            </a:fld>
            <a:endParaRPr lang="en-US" dirty="0">
              <a:solidFill>
                <a:prstClr val="black"/>
              </a:solidFill>
            </a:endParaRPr>
          </a:p>
        </p:txBody>
      </p:sp>
    </p:spTree>
    <p:extLst>
      <p:ext uri="{BB962C8B-B14F-4D97-AF65-F5344CB8AC3E}">
        <p14:creationId xmlns:p14="http://schemas.microsoft.com/office/powerpoint/2010/main" val="135970971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208</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all women and men have heard of FGM/C in Ethiopia. Knowledge of FGM/C steadily increases with increased levels of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210</a:t>
            </a:fld>
            <a:endParaRPr lang="en-US" dirty="0">
              <a:solidFill>
                <a:prstClr val="black"/>
              </a:solidFill>
            </a:endParaRPr>
          </a:p>
        </p:txBody>
      </p:sp>
    </p:spTree>
    <p:extLst>
      <p:ext uri="{BB962C8B-B14F-4D97-AF65-F5344CB8AC3E}">
        <p14:creationId xmlns:p14="http://schemas.microsoft.com/office/powerpoint/2010/main" val="161377254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Ethiopia, 65% of women have been circumcised. FGM/C is more common among women from rural areas (68%) than urban areas (54%).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211</a:t>
            </a:fld>
            <a:endParaRPr lang="en-US" dirty="0">
              <a:solidFill>
                <a:prstClr val="black"/>
              </a:solidFill>
            </a:endParaRPr>
          </a:p>
        </p:txBody>
      </p:sp>
    </p:spTree>
    <p:extLst>
      <p:ext uri="{BB962C8B-B14F-4D97-AF65-F5344CB8AC3E}">
        <p14:creationId xmlns:p14="http://schemas.microsoft.com/office/powerpoint/2010/main" val="338281991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circumcised women, the most common type of FGM/C involves the cutting and removal of flesh (73%).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212</a:t>
            </a:fld>
            <a:endParaRPr lang="en-US" dirty="0">
              <a:solidFill>
                <a:prstClr val="black"/>
              </a:solidFill>
            </a:endParaRPr>
          </a:p>
        </p:txBody>
      </p:sp>
    </p:spTree>
    <p:extLst>
      <p:ext uri="{BB962C8B-B14F-4D97-AF65-F5344CB8AC3E}">
        <p14:creationId xmlns:p14="http://schemas.microsoft.com/office/powerpoint/2010/main" val="328526639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prevalence of FGM/C increases with age, from 47% among women age 15-19 to 75-76% among women age 30-49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213</a:t>
            </a:fld>
            <a:endParaRPr lang="en-US" dirty="0">
              <a:solidFill>
                <a:prstClr val="black"/>
              </a:solidFill>
            </a:endParaRPr>
          </a:p>
        </p:txBody>
      </p:sp>
    </p:spTree>
    <p:extLst>
      <p:ext uri="{BB962C8B-B14F-4D97-AF65-F5344CB8AC3E}">
        <p14:creationId xmlns:p14="http://schemas.microsoft.com/office/powerpoint/2010/main" val="137653675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Regionally, FGM/C is least common in Tigray (24%) and </a:t>
            </a:r>
            <a:r>
              <a:rPr lang="en-US" sz="1200" b="0" i="0" u="none" strike="noStrike" kern="1200" baseline="0" dirty="0" err="1" smtClean="0">
                <a:solidFill>
                  <a:schemeClr val="tx1"/>
                </a:solidFill>
                <a:latin typeface="+mn-lt"/>
                <a:ea typeface="+mn-ea"/>
                <a:cs typeface="+mn-cs"/>
              </a:rPr>
              <a:t>Gambela</a:t>
            </a:r>
            <a:r>
              <a:rPr lang="en-US" sz="1200" b="0" i="0" u="none" strike="noStrike" kern="1200" baseline="0" dirty="0" smtClean="0">
                <a:solidFill>
                  <a:schemeClr val="tx1"/>
                </a:solidFill>
                <a:latin typeface="+mn-lt"/>
                <a:ea typeface="+mn-ea"/>
                <a:cs typeface="+mn-cs"/>
              </a:rPr>
              <a:t> (33%) and more common in </a:t>
            </a:r>
            <a:r>
              <a:rPr lang="en-US" sz="1200" b="0" i="0" u="none" strike="noStrike" kern="1200" baseline="0" dirty="0" err="1" smtClean="0">
                <a:solidFill>
                  <a:schemeClr val="tx1"/>
                </a:solidFill>
                <a:latin typeface="+mn-lt"/>
                <a:ea typeface="+mn-ea"/>
                <a:cs typeface="+mn-cs"/>
              </a:rPr>
              <a:t>Affar</a:t>
            </a:r>
            <a:r>
              <a:rPr lang="en-US" sz="1200" b="0" i="0" u="none" strike="noStrike" kern="1200" baseline="0" dirty="0" smtClean="0">
                <a:solidFill>
                  <a:schemeClr val="tx1"/>
                </a:solidFill>
                <a:latin typeface="+mn-lt"/>
                <a:ea typeface="+mn-ea"/>
                <a:cs typeface="+mn-cs"/>
              </a:rPr>
              <a:t> (91%) and Somali (99%).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214</a:t>
            </a:fld>
            <a:endParaRPr lang="en-US" dirty="0">
              <a:solidFill>
                <a:prstClr val="black"/>
              </a:solidFill>
            </a:endParaRPr>
          </a:p>
        </p:txBody>
      </p:sp>
    </p:spTree>
    <p:extLst>
      <p:ext uri="{BB962C8B-B14F-4D97-AF65-F5344CB8AC3E}">
        <p14:creationId xmlns:p14="http://schemas.microsoft.com/office/powerpoint/2010/main" val="379308568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FGM/C has declined since 2000 from 80% of women in 2000 to 74% in 2005 to the current level of 65% in 2016.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215</a:t>
            </a:fld>
            <a:endParaRPr lang="en-US" dirty="0">
              <a:solidFill>
                <a:prstClr val="black"/>
              </a:solidFill>
            </a:endParaRPr>
          </a:p>
        </p:txBody>
      </p:sp>
    </p:spTree>
    <p:extLst>
      <p:ext uri="{BB962C8B-B14F-4D97-AF65-F5344CB8AC3E}">
        <p14:creationId xmlns:p14="http://schemas.microsoft.com/office/powerpoint/2010/main" val="446250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Tobacco use in uncommon in Ethiopia.</a:t>
            </a:r>
            <a:r>
              <a:rPr lang="en-US" baseline="0" dirty="0" smtClean="0"/>
              <a:t> Only 1% of women and 4% of men smoke cigarettes.</a:t>
            </a:r>
            <a:endParaRPr lang="en-US"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32</a:t>
            </a:fld>
            <a:endParaRPr lang="en-US" dirty="0"/>
          </a:p>
        </p:txBody>
      </p:sp>
    </p:spTree>
    <p:extLst>
      <p:ext uri="{BB962C8B-B14F-4D97-AF65-F5344CB8AC3E}">
        <p14:creationId xmlns:p14="http://schemas.microsoft.com/office/powerpoint/2010/main" val="2945184480"/>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Ethiopia, FGM/C is performed throughout childhood. Women are most likely to report circumcision occurred before age 5 (49%), while 22% are circumcised between age 5-9, 18% age 10-14, and 6% age 15 or older.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216</a:t>
            </a:fld>
            <a:endParaRPr lang="en-US" dirty="0">
              <a:solidFill>
                <a:prstClr val="black"/>
              </a:solidFill>
            </a:endParaRPr>
          </a:p>
        </p:txBody>
      </p:sp>
    </p:spTree>
    <p:extLst>
      <p:ext uri="{BB962C8B-B14F-4D97-AF65-F5344CB8AC3E}">
        <p14:creationId xmlns:p14="http://schemas.microsoft.com/office/powerpoint/2010/main" val="125245216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Women interviewed in the 2016 EDHS who had daughters under age 15 were asked if their daughters are circumcised. Overall, 16% of girls under age 15 are circumcised.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217</a:t>
            </a:fld>
            <a:endParaRPr lang="en-US" dirty="0">
              <a:solidFill>
                <a:prstClr val="black"/>
              </a:solidFill>
            </a:endParaRPr>
          </a:p>
        </p:txBody>
      </p:sp>
    </p:spTree>
    <p:extLst>
      <p:ext uri="{BB962C8B-B14F-4D97-AF65-F5344CB8AC3E}">
        <p14:creationId xmlns:p14="http://schemas.microsoft.com/office/powerpoint/2010/main" val="59536118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Traditional agents are the most likely person performing FGM/C</a:t>
            </a:r>
            <a:r>
              <a:rPr lang="en-US" baseline="0" dirty="0" smtClean="0"/>
              <a:t> among both girls and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218</a:t>
            </a:fld>
            <a:endParaRPr lang="en-US" dirty="0">
              <a:solidFill>
                <a:prstClr val="black"/>
              </a:solidFill>
            </a:endParaRPr>
          </a:p>
        </p:txBody>
      </p:sp>
    </p:spTree>
    <p:extLst>
      <p:ext uri="{BB962C8B-B14F-4D97-AF65-F5344CB8AC3E}">
        <p14:creationId xmlns:p14="http://schemas.microsoft.com/office/powerpoint/2010/main" val="308068990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One-quarter of women and 17% of men believe that FGM/C is required by their religion.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219</a:t>
            </a:fld>
            <a:endParaRPr lang="en-US" dirty="0">
              <a:solidFill>
                <a:prstClr val="black"/>
              </a:solidFill>
            </a:endParaRPr>
          </a:p>
        </p:txBody>
      </p:sp>
    </p:spTree>
    <p:extLst>
      <p:ext uri="{BB962C8B-B14F-4D97-AF65-F5344CB8AC3E}">
        <p14:creationId xmlns:p14="http://schemas.microsoft.com/office/powerpoint/2010/main" val="4173588495"/>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79% of women and 87% of men believe that the practice should not be continued.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220</a:t>
            </a:fld>
            <a:endParaRPr lang="en-US" dirty="0">
              <a:solidFill>
                <a:prstClr val="black"/>
              </a:solidFill>
            </a:endParaRPr>
          </a:p>
        </p:txBody>
      </p:sp>
    </p:spTree>
    <p:extLst>
      <p:ext uri="{BB962C8B-B14F-4D97-AF65-F5344CB8AC3E}">
        <p14:creationId xmlns:p14="http://schemas.microsoft.com/office/powerpoint/2010/main" val="324835634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221</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women and 27% of</a:t>
            </a:r>
            <a:r>
              <a:rPr lang="en-US" baseline="0" dirty="0" smtClean="0"/>
              <a:t> men have ever chewed chat. Among those who ever chewed chat, 65% of women and 64% of men have chewed 6+ days in the past 30 days.</a:t>
            </a:r>
            <a:endParaRPr lang="en-US"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33</a:t>
            </a:fld>
            <a:endParaRPr lang="en-US" dirty="0"/>
          </a:p>
        </p:txBody>
      </p:sp>
    </p:spTree>
    <p:extLst>
      <p:ext uri="{BB962C8B-B14F-4D97-AF65-F5344CB8AC3E}">
        <p14:creationId xmlns:p14="http://schemas.microsoft.com/office/powerpoint/2010/main" val="1066673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dirty="0"/>
          </a:p>
        </p:txBody>
      </p:sp>
    </p:spTree>
    <p:extLst>
      <p:ext uri="{BB962C8B-B14F-4D97-AF65-F5344CB8AC3E}">
        <p14:creationId xmlns:p14="http://schemas.microsoft.com/office/powerpoint/2010/main" val="3725098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Currently, women in Ethiopia have an average of 4.6 children. Women in rural areas have an average of 5.2 children, compared to 2.3 children among women in urban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107935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3232167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Women with no education have 3.8 more children than women with more than secondary education (5.7 versus 1.9).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738170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Fertility decreases as the wealth of the respondent’s household increases. Women living in the poorest households have an average of 6.4 children, compared to 2.6 children among women living in the wealthiest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632024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Fertility is lowest in Addis Ababa (1.8 children per woman) and highest in Somali (7.2 children per woman).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908690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Since 2000, fertility has decreased from 5.5 children per woman to 4.6 in 2016. This demonstrates a decline of 0.9 children.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9438913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678295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21% of births occur less than 24 months after the preceding birth. Doctors</a:t>
            </a:r>
            <a:r>
              <a:rPr lang="en-US" baseline="0" dirty="0" smtClean="0"/>
              <a:t> recommend a birth interval of at least 36 months.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348789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smtClean="0">
                <a:solidFill>
                  <a:schemeClr val="tx2"/>
                </a:solidFill>
              </a:rPr>
              <a:t>10% </a:t>
            </a:r>
            <a:r>
              <a:rPr lang="en-GB" dirty="0" smtClean="0"/>
              <a:t>of young women between the ages of 15-19 are </a:t>
            </a:r>
            <a:r>
              <a:rPr lang="en-GB" i="1" dirty="0" smtClean="0"/>
              <a:t>already mothers</a:t>
            </a:r>
            <a:r>
              <a:rPr lang="en-GB" dirty="0" smtClean="0"/>
              <a:t> and</a:t>
            </a:r>
            <a:r>
              <a:rPr lang="en-GB" dirty="0" smtClean="0">
                <a:solidFill>
                  <a:schemeClr val="accent1"/>
                </a:solidFill>
              </a:rPr>
              <a:t> </a:t>
            </a:r>
            <a:r>
              <a:rPr lang="en-GB" b="1" dirty="0" smtClean="0">
                <a:solidFill>
                  <a:schemeClr val="tx2"/>
                </a:solidFill>
              </a:rPr>
              <a:t>2% </a:t>
            </a:r>
            <a:r>
              <a:rPr lang="en-GB" dirty="0" smtClean="0"/>
              <a:t>are </a:t>
            </a:r>
            <a:r>
              <a:rPr lang="en-GB" i="1" dirty="0" smtClean="0"/>
              <a:t>pregnant</a:t>
            </a:r>
            <a:r>
              <a:rPr lang="en-GB" dirty="0" smtClean="0"/>
              <a:t> with their first child</a:t>
            </a:r>
            <a:r>
              <a:rPr lang="en-GB" baseline="0" dirty="0" smtClean="0"/>
              <a:t> for an overall total of 13%. Rural young women have higher teenage pregnancy than urban young women.</a:t>
            </a:r>
            <a:endParaRPr lang="en-GB"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4169193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pregnancy</a:t>
            </a:r>
            <a:r>
              <a:rPr lang="en-US" baseline="0" dirty="0" smtClean="0"/>
              <a:t> has changed little in 16 years, from 16% in 2000 to 13% in 2016.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5363801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26% of women and 42% of men have never</a:t>
            </a:r>
            <a:r>
              <a:rPr lang="en-US" baseline="0" dirty="0" smtClean="0"/>
              <a:t> been married. 65% of women and 56% of men are married/living together, while 9% of women and 2% of men are divorced/separated/widowed.</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42513148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Eleven percent of Ethiopian women age 15-49 are in a polygynous union. Polygyny is most common among women in Somali region (29% of women in a </a:t>
            </a:r>
            <a:r>
              <a:rPr lang="en-US" sz="1200" b="0" i="0" u="none" strike="noStrike" kern="1200" baseline="0" dirty="0" err="1" smtClean="0">
                <a:solidFill>
                  <a:schemeClr val="tx1"/>
                </a:solidFill>
                <a:latin typeface="+mn-lt"/>
                <a:ea typeface="+mn-ea"/>
                <a:cs typeface="+mn-cs"/>
              </a:rPr>
              <a:t>poygynous</a:t>
            </a:r>
            <a:r>
              <a:rPr lang="en-US" sz="1200" b="0" i="0" u="none" strike="noStrike" kern="1200" baseline="0" dirty="0" smtClean="0">
                <a:solidFill>
                  <a:schemeClr val="tx1"/>
                </a:solidFill>
                <a:latin typeface="+mn-lt"/>
                <a:ea typeface="+mn-ea"/>
                <a:cs typeface="+mn-cs"/>
              </a:rPr>
              <a:t> union). Five percent of men age 15-49 are in a polygynous union.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68250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two-thirds (65%) of households have access to an improved source of drinking water. The most common improved source of water is the public pipe/standpipe. Almost all households in urban areas have access to an improved source of drinking water, compared to 57% of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1345333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Ethiopian women begin sexual activity before Ethiopian men. The median age at first sexual intercourse for women age 25-49 is 16.6 years, compared to 21.2 years among men age 25-49. Women get married 0.5 years after sexual initiation at age 17.1. Ethiopian men marry much later than women at a median age of 23.7 years. Within 2.1 years of marriage, women are having their first birth. The median age at first birth for women is 19.2 years.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479547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 in four women begins sexual activity before age 15, while 62% have sex before age 18. Only 2% of men had sex by at 15, compared to 17% by age 18.</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461049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54% of married women want</a:t>
            </a:r>
            <a:r>
              <a:rPr lang="en-US" baseline="0" dirty="0" smtClean="0"/>
              <a:t> to have another child, of which 18% want to have another within 2 years and 36% want to wait at least 2 years. For men, 22% want another child soon, while 44% want to wait at least 2 years. 37% of women and 27% of men want no more children or are </a:t>
            </a:r>
            <a:r>
              <a:rPr lang="en-US" baseline="0" dirty="0" err="1" smtClean="0"/>
              <a:t>sterilised</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685987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 average, Ethiopian men want to have the same number of children as women: 4.6 vs. 4.5.</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22281347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Ethiopia, a majority of births were wanted at the time of conception (75%), while 17% were mistimed (that is, wanted at a later date). Only 8% of births were not wanted.</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2927766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18216102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9661364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family planning is universal among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1212784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one-third (36%) of married women age 15-49 use a method of family planning—35% use a modern method and 1% use a traditional method. </a:t>
            </a:r>
            <a:r>
              <a:rPr lang="en-US" sz="1200" b="0" i="0" u="none" strike="noStrike" kern="1200" baseline="0" dirty="0" err="1" smtClean="0">
                <a:solidFill>
                  <a:schemeClr val="tx1"/>
                </a:solidFill>
                <a:latin typeface="+mn-lt"/>
                <a:ea typeface="+mn-ea"/>
                <a:cs typeface="+mn-cs"/>
              </a:rPr>
              <a:t>Injectables</a:t>
            </a:r>
            <a:r>
              <a:rPr lang="en-US" sz="1200" b="0" i="0" u="none" strike="noStrike" kern="1200" baseline="0" dirty="0" smtClean="0">
                <a:solidFill>
                  <a:schemeClr val="tx1"/>
                </a:solidFill>
                <a:latin typeface="+mn-lt"/>
                <a:ea typeface="+mn-ea"/>
                <a:cs typeface="+mn-cs"/>
              </a:rPr>
              <a:t> are the most popular modern method (23%), followed by implants (8%), IUD (2%), and the pill (2%). Among sexually active, unmarried women age 15- 49, 55% use a modern method of family planning and 3% use a traditional method. The most popular methods among sexually active, unmarried women are </a:t>
            </a:r>
            <a:r>
              <a:rPr lang="en-US" sz="1200" b="0" i="0" u="none" strike="noStrike" kern="1200" baseline="0" dirty="0" err="1" smtClean="0">
                <a:solidFill>
                  <a:schemeClr val="tx1"/>
                </a:solidFill>
                <a:latin typeface="+mn-lt"/>
                <a:ea typeface="+mn-ea"/>
                <a:cs typeface="+mn-cs"/>
              </a:rPr>
              <a:t>injectables</a:t>
            </a:r>
            <a:r>
              <a:rPr lang="en-US" sz="1200" b="0" i="0" u="none" strike="noStrike" kern="1200" baseline="0" dirty="0" smtClean="0">
                <a:solidFill>
                  <a:schemeClr val="tx1"/>
                </a:solidFill>
                <a:latin typeface="+mn-lt"/>
                <a:ea typeface="+mn-ea"/>
                <a:cs typeface="+mn-cs"/>
              </a:rPr>
              <a:t> (35%) and implants (11%).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10268301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Half of married women in urban areas use a modern method of family planning, compared to 32% of married</a:t>
            </a:r>
            <a:r>
              <a:rPr lang="en-US" baseline="0" dirty="0" smtClean="0"/>
              <a:t> women in rural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3107935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Only 6% of households in Ethiopia use improved sanitation. Urban households are more likely than rural households to use improved sanitation (16% versus 4%). 94% percent of households use unimproved sanitation—9% use a shared facility, 53% use an unimproved facility, and 32% have no facility.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2672726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 family planning use is higher</a:t>
            </a:r>
            <a:r>
              <a:rPr lang="en-US" baseline="0" dirty="0" smtClean="0"/>
              <a:t> among women with secondary or more than secondary than among women with no education.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27381706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of modern methods increases with household wealth,</a:t>
            </a:r>
            <a:r>
              <a:rPr lang="en-US" baseline="0" dirty="0" smtClean="0"/>
              <a:t> from 20% of women in the poorest households to 47% of women in the wealthiest households.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16320244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Modern method use ranges from a low of 1% in Somali to a high of 50% in Addis Ababa.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34141057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use of any method of family planning by married women has increased more than fourfold from 8% in 2000 to 36% in 2016. Similarly, modern method use has increased fivefold from 6% to 35% during the same time period.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9438913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67</a:t>
            </a:fld>
            <a:endParaRPr lang="en-US" dirty="0">
              <a:solidFill>
                <a:prstClr val="black"/>
              </a:solidFill>
            </a:endParaRPr>
          </a:p>
        </p:txBody>
      </p:sp>
    </p:spTree>
    <p:extLst>
      <p:ext uri="{BB962C8B-B14F-4D97-AF65-F5344CB8AC3E}">
        <p14:creationId xmlns:p14="http://schemas.microsoft.com/office/powerpoint/2010/main" val="6782959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Ethiopia,</a:t>
            </a:r>
            <a:r>
              <a:rPr lang="en-US" baseline="0" dirty="0" smtClean="0"/>
              <a:t> the public sector is the most common source of modern methods of family planning across all method types.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36678634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46% of current users of modern contraceptive methods were informed about the potential side effects or problems associated with the method they used, 36% were informed what to do if they experienced side effects. 56% were informed about other methods that they could use. Overall, 30% of all women currently using modern contraceptives were informed at the time they started the current episode of method use about method side effects, what to do if they experience side effects, and other available methods.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10817972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smtClean="0"/>
              <a:t>Overall, 22% of currently married women have an unmet need for family planning. 36% percent of women have a met need for family planning or are using a contraceptive method. If all currently married women who say they want to space or limit their children were to use a family planning method, the CPR would increase to 58%, or total demand. Of the total demand for family planning methods, 62% is satisfied by using any method and 61% is satisfied by using modern methods.</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14042742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Both total demand for family planning and demand satisfied by modern methods have increased since 2000.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15839417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49% of currently married women who reported not using any family planning methods said that they intend to use a family planning method in the future; 49% have no intention to use contraception, and 2% are unsure. </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3783017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one-quarter (26%) of Ethiopian households have electricity. Nearly all urban households (93%) have electricity, compared to 8% of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common media source of family planning messages is the radio. One-quarter of women and one-third of men heard a family planning message on the radio in the few months before the survey. Women and men were much less likely to have seen a family planning message on television or in a newspaper/magazine. Overall, 46% of women and 40% of men have not been exposed to family planning messages via any media source.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33745007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Among all women who are not currently</a:t>
            </a:r>
            <a:r>
              <a:rPr lang="en-US" baseline="0" dirty="0" smtClean="0"/>
              <a:t> using family planning, 22% were visited by a field worker who discussed family planning, and 12% of women visited a health facility where they discussed family planning. Overall, three-quarters of non-users did not discuss family planning with any health worker. </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29143151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81</a:t>
            </a:fld>
            <a:endParaRPr lang="en-US" dirty="0">
              <a:solidFill>
                <a:prstClr val="black"/>
              </a:solidFill>
            </a:endParaRPr>
          </a:p>
        </p:txBody>
      </p:sp>
    </p:spTree>
    <p:extLst>
      <p:ext uri="{BB962C8B-B14F-4D97-AF65-F5344CB8AC3E}">
        <p14:creationId xmlns:p14="http://schemas.microsoft.com/office/powerpoint/2010/main" val="6087061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Infant and under-5 mortality rates for the five-year period before the survey are 48 and 67 deaths per 1,000 live births, respectively. At these mortality levels, 1 in every 15 Ethiopian children does not survive to their fifth birthday.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82</a:t>
            </a:fld>
            <a:endParaRPr lang="en-US" dirty="0">
              <a:solidFill>
                <a:prstClr val="black"/>
              </a:solidFill>
            </a:endParaRPr>
          </a:p>
        </p:txBody>
      </p:sp>
    </p:spTree>
    <p:extLst>
      <p:ext uri="{BB962C8B-B14F-4D97-AF65-F5344CB8AC3E}">
        <p14:creationId xmlns:p14="http://schemas.microsoft.com/office/powerpoint/2010/main" val="12127849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infant mortality and under-5 mortality rate differs by residence. Children in rural areas are more likely to die young than children in urban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83</a:t>
            </a:fld>
            <a:endParaRPr lang="en-US" dirty="0">
              <a:solidFill>
                <a:prstClr val="black"/>
              </a:solidFill>
            </a:endParaRPr>
          </a:p>
        </p:txBody>
      </p:sp>
    </p:spTree>
    <p:extLst>
      <p:ext uri="{BB962C8B-B14F-4D97-AF65-F5344CB8AC3E}">
        <p14:creationId xmlns:p14="http://schemas.microsoft.com/office/powerpoint/2010/main" val="34952094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infant mortality rate declines with increasing mother’s education, from 64 deaths per 1,000 live births among children whose mothers have no education to 35 deaths per 1,000 live births among children whose mothers have more than secondary education. Under-5 mortality shows a similar pattern.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84</a:t>
            </a:fld>
            <a:endParaRPr lang="en-US" dirty="0">
              <a:solidFill>
                <a:prstClr val="black"/>
              </a:solidFill>
            </a:endParaRPr>
          </a:p>
        </p:txBody>
      </p:sp>
    </p:spTree>
    <p:extLst>
      <p:ext uri="{BB962C8B-B14F-4D97-AF65-F5344CB8AC3E}">
        <p14:creationId xmlns:p14="http://schemas.microsoft.com/office/powerpoint/2010/main" val="36207961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Under-5 mortality also varies by region, from 39 deaths per 1,000 live births in Addis Ababa to 125 deaths per 1,000 live births in </a:t>
            </a:r>
            <a:r>
              <a:rPr lang="en-US" sz="1200" b="0" i="0" u="none" strike="noStrike" kern="1200" baseline="0" dirty="0" err="1" smtClean="0">
                <a:solidFill>
                  <a:schemeClr val="tx1"/>
                </a:solidFill>
                <a:latin typeface="+mn-lt"/>
                <a:ea typeface="+mn-ea"/>
                <a:cs typeface="+mn-cs"/>
              </a:rPr>
              <a:t>Affar</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85</a:t>
            </a:fld>
            <a:endParaRPr lang="en-US" dirty="0">
              <a:solidFill>
                <a:prstClr val="black"/>
              </a:solidFill>
            </a:endParaRPr>
          </a:p>
        </p:txBody>
      </p:sp>
    </p:spTree>
    <p:extLst>
      <p:ext uri="{BB962C8B-B14F-4D97-AF65-F5344CB8AC3E}">
        <p14:creationId xmlns:p14="http://schemas.microsoft.com/office/powerpoint/2010/main" val="42555730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Childhood mortality rates have declined since 2000. Infant mortality has decreased from 97 deaths per 1,000 live births in 2000 to 48 in 2016. During the same time period, under-5 mortality has markedly declined from 166 to 67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86</a:t>
            </a:fld>
            <a:endParaRPr lang="en-US" dirty="0">
              <a:solidFill>
                <a:prstClr val="black"/>
              </a:solidFill>
            </a:endParaRPr>
          </a:p>
        </p:txBody>
      </p:sp>
    </p:spTree>
    <p:extLst>
      <p:ext uri="{BB962C8B-B14F-4D97-AF65-F5344CB8AC3E}">
        <p14:creationId xmlns:p14="http://schemas.microsoft.com/office/powerpoint/2010/main" val="16736308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87</a:t>
            </a:fld>
            <a:endParaRPr lang="en-US" dirty="0">
              <a:solidFill>
                <a:prstClr val="black"/>
              </a:solidFill>
            </a:endParaRPr>
          </a:p>
        </p:txBody>
      </p:sp>
    </p:spTree>
    <p:extLst>
      <p:ext uri="{BB962C8B-B14F-4D97-AF65-F5344CB8AC3E}">
        <p14:creationId xmlns:p14="http://schemas.microsoft.com/office/powerpoint/2010/main" val="38134631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Spacing children at least 36 months apart reduces the risk of infant death. The median birth interval in Ethiopia is 34.5 months. Infants born less than two years after a previous birth have high infant and under-5 mortality rates. Infant mortality is dramatically higher among children born less than two years after a previous birth (92 deaths per 1,000 live births) than among children born three years after a previous birth (30 deaths per 1,000 live births). Under-5 mortality is dramatically higher among children born less than two years after a previous birth (114 deaths per 1,000 live births) than among children born three years after a previous birth (44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88</a:t>
            </a:fld>
            <a:endParaRPr lang="en-US" dirty="0">
              <a:solidFill>
                <a:prstClr val="black"/>
              </a:solidFill>
            </a:endParaRPr>
          </a:p>
        </p:txBody>
      </p:sp>
    </p:spTree>
    <p:extLst>
      <p:ext uri="{BB962C8B-B14F-4D97-AF65-F5344CB8AC3E}">
        <p14:creationId xmlns:p14="http://schemas.microsoft.com/office/powerpoint/2010/main" val="574846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Ethiopian households have a mobile telephone (56%), 28% have a radio, and 14% have a television. Urban households are more likely than rural households to own a mobile telephone, radio, or television. The most common means of transport is the bicycle; 2% of households own a bike compared to 1% own a motorcycle/scooter.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42389365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Mortality rates are higher among women less than 20 years old and older</a:t>
            </a:r>
            <a:r>
              <a:rPr lang="en-US" sz="1200" kern="1200" baseline="0" dirty="0" smtClean="0">
                <a:solidFill>
                  <a:schemeClr val="tx1"/>
                </a:solidFill>
                <a:effectLst/>
                <a:latin typeface="+mn-lt"/>
                <a:ea typeface="+mn-ea"/>
                <a:cs typeface="+mn-cs"/>
              </a:rPr>
              <a:t> women.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89</a:t>
            </a:fld>
            <a:endParaRPr lang="en-US" dirty="0">
              <a:solidFill>
                <a:prstClr val="black"/>
              </a:solidFill>
            </a:endParaRPr>
          </a:p>
        </p:txBody>
      </p:sp>
    </p:spTree>
    <p:extLst>
      <p:ext uri="{BB962C8B-B14F-4D97-AF65-F5344CB8AC3E}">
        <p14:creationId xmlns:p14="http://schemas.microsoft.com/office/powerpoint/2010/main" val="20177431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to three</a:t>
            </a:r>
            <a:r>
              <a:rPr lang="en-US" sz="1200" kern="1200" baseline="0" dirty="0" smtClean="0">
                <a:solidFill>
                  <a:schemeClr val="tx1"/>
                </a:solidFill>
                <a:effectLst/>
                <a:latin typeface="+mn-lt"/>
                <a:ea typeface="+mn-ea"/>
                <a:cs typeface="+mn-cs"/>
              </a:rPr>
              <a:t> or four to six</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90</a:t>
            </a:fld>
            <a:endParaRPr lang="en-US" dirty="0">
              <a:solidFill>
                <a:prstClr val="black"/>
              </a:solidFill>
            </a:endParaRPr>
          </a:p>
        </p:txBody>
      </p:sp>
    </p:spTree>
    <p:extLst>
      <p:ext uri="{BB962C8B-B14F-4D97-AF65-F5344CB8AC3E}">
        <p14:creationId xmlns:p14="http://schemas.microsoft.com/office/powerpoint/2010/main" val="27557309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92</a:t>
            </a:fld>
            <a:endParaRPr lang="en-US" dirty="0">
              <a:solidFill>
                <a:prstClr val="black"/>
              </a:solidFill>
            </a:endParaRPr>
          </a:p>
        </p:txBody>
      </p:sp>
    </p:spTree>
    <p:extLst>
      <p:ext uri="{BB962C8B-B14F-4D97-AF65-F5344CB8AC3E}">
        <p14:creationId xmlns:p14="http://schemas.microsoft.com/office/powerpoint/2010/main" val="28416246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94</a:t>
            </a:fld>
            <a:endParaRPr lang="en-US" dirty="0">
              <a:solidFill>
                <a:prstClr val="black"/>
              </a:solidFill>
            </a:endParaRPr>
          </a:p>
        </p:txBody>
      </p:sp>
    </p:spTree>
    <p:extLst>
      <p:ext uri="{BB962C8B-B14F-4D97-AF65-F5344CB8AC3E}">
        <p14:creationId xmlns:p14="http://schemas.microsoft.com/office/powerpoint/2010/main" val="25064872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95</a:t>
            </a:fld>
            <a:endParaRPr lang="en-US" dirty="0">
              <a:solidFill>
                <a:prstClr val="black"/>
              </a:solidFill>
            </a:endParaRPr>
          </a:p>
        </p:txBody>
      </p:sp>
    </p:spTree>
    <p:extLst>
      <p:ext uri="{BB962C8B-B14F-4D97-AF65-F5344CB8AC3E}">
        <p14:creationId xmlns:p14="http://schemas.microsoft.com/office/powerpoint/2010/main" val="128273550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confidence interval for the 2016 PRMR ranges from 273 to 551 deaths per 100,000 live births. The 2016 EDHS PRMR estimate is significantly different from the 2011 EDHS estimate of 676 deaths per 100,000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96</a:t>
            </a:fld>
            <a:endParaRPr lang="en-US" dirty="0">
              <a:solidFill>
                <a:prstClr val="black"/>
              </a:solidFill>
            </a:endParaRPr>
          </a:p>
        </p:txBody>
      </p:sp>
    </p:spTree>
    <p:extLst>
      <p:ext uri="{BB962C8B-B14F-4D97-AF65-F5344CB8AC3E}">
        <p14:creationId xmlns:p14="http://schemas.microsoft.com/office/powerpoint/2010/main" val="33401957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97</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6 in 10 women (62%) age 15-49 receive antenatal care (ANC) from a skilled provider (doctor, nurse, midwife, health officer, and health extension worker).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100</a:t>
            </a:fld>
            <a:endParaRPr lang="en-US" dirty="0">
              <a:solidFill>
                <a:prstClr val="black"/>
              </a:solidFill>
            </a:endParaRPr>
          </a:p>
        </p:txBody>
      </p:sp>
    </p:spTree>
    <p:extLst>
      <p:ext uri="{BB962C8B-B14F-4D97-AF65-F5344CB8AC3E}">
        <p14:creationId xmlns:p14="http://schemas.microsoft.com/office/powerpoint/2010/main" val="9105208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timing and quality of ANC are also important. One-third of women make four or more ANC visits. One in five women has their first ANC visit in the first trimester, as recommended. Women in urban areas are more likely to go to ANC within 1</a:t>
            </a:r>
            <a:r>
              <a:rPr lang="en-US" sz="1200" b="0" i="0" u="none" strike="noStrike" kern="1200" baseline="30000" dirty="0" smtClean="0">
                <a:solidFill>
                  <a:schemeClr val="tx1"/>
                </a:solidFill>
                <a:latin typeface="+mn-lt"/>
                <a:ea typeface="+mn-ea"/>
                <a:cs typeface="+mn-cs"/>
              </a:rPr>
              <a:t>st</a:t>
            </a:r>
            <a:r>
              <a:rPr lang="en-US" sz="1200" b="0" i="0" u="none" strike="noStrike" kern="1200" baseline="0" dirty="0" smtClean="0">
                <a:solidFill>
                  <a:schemeClr val="tx1"/>
                </a:solidFill>
                <a:latin typeface="+mn-lt"/>
                <a:ea typeface="+mn-ea"/>
                <a:cs typeface="+mn-cs"/>
              </a:rPr>
              <a:t> trimester and have 4+ ANC visits.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101</a:t>
            </a:fld>
            <a:endParaRPr lang="en-US" dirty="0">
              <a:solidFill>
                <a:prstClr val="black"/>
              </a:solidFill>
            </a:endParaRPr>
          </a:p>
        </p:txBody>
      </p:sp>
    </p:spTree>
    <p:extLst>
      <p:ext uri="{BB962C8B-B14F-4D97-AF65-F5344CB8AC3E}">
        <p14:creationId xmlns:p14="http://schemas.microsoft.com/office/powerpoint/2010/main" val="18134081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ANC</a:t>
            </a:r>
            <a:r>
              <a:rPr lang="en-US" baseline="0" dirty="0" smtClean="0"/>
              <a:t> coverage in Ethiopia has improved since 2000. ANC by skilled provider has doubled since 2000 from 27% to 62%. Four or more ANC visits has increased tripled from 10% in 2000 to  32% in 2016. ANC visits within the first trimester have increased from 6% in 2000 to 20% in 2016.</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102</a:t>
            </a:fld>
            <a:endParaRPr lang="en-US" dirty="0">
              <a:solidFill>
                <a:prstClr val="black"/>
              </a:solidFill>
            </a:endParaRPr>
          </a:p>
        </p:txBody>
      </p:sp>
    </p:spTree>
    <p:extLst>
      <p:ext uri="{BB962C8B-B14F-4D97-AF65-F5344CB8AC3E}">
        <p14:creationId xmlns:p14="http://schemas.microsoft.com/office/powerpoint/2010/main" val="431004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10316810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42% of women take iron tablets during pregnancy. Among women who received ANC for their most recent birth, 75% had their blood pressure measured, 73% had a blood sample taken, 66% had a urine sample taken, and 66% had nutritional counseling.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103</a:t>
            </a:fld>
            <a:endParaRPr lang="en-US" dirty="0">
              <a:solidFill>
                <a:prstClr val="black"/>
              </a:solidFill>
            </a:endParaRPr>
          </a:p>
        </p:txBody>
      </p:sp>
    </p:spTree>
    <p:extLst>
      <p:ext uri="{BB962C8B-B14F-4D97-AF65-F5344CB8AC3E}">
        <p14:creationId xmlns:p14="http://schemas.microsoft.com/office/powerpoint/2010/main" val="27340742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Almost half (49%) of women’s most recent births are protected against neonatal tetanus.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104</a:t>
            </a:fld>
            <a:endParaRPr lang="en-US" dirty="0">
              <a:solidFill>
                <a:prstClr val="black"/>
              </a:solidFill>
            </a:endParaRPr>
          </a:p>
        </p:txBody>
      </p:sp>
    </p:spTree>
    <p:extLst>
      <p:ext uri="{BB962C8B-B14F-4D97-AF65-F5344CB8AC3E}">
        <p14:creationId xmlns:p14="http://schemas.microsoft.com/office/powerpoint/2010/main" val="18599827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26% of births occur in a health facility, primarily in public sector facilities. However, 73% of births occur at home.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106</a:t>
            </a:fld>
            <a:endParaRPr lang="en-US" dirty="0">
              <a:solidFill>
                <a:prstClr val="black"/>
              </a:solidFill>
            </a:endParaRPr>
          </a:p>
        </p:txBody>
      </p:sp>
    </p:spTree>
    <p:extLst>
      <p:ext uri="{BB962C8B-B14F-4D97-AF65-F5344CB8AC3E}">
        <p14:creationId xmlns:p14="http://schemas.microsoft.com/office/powerpoint/2010/main" val="34693589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28% of births are assisted by a skilled provider, the majority by nurses/midwives. Most births are delivered by unskilled traditional birth attendants (42%).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107</a:t>
            </a:fld>
            <a:endParaRPr lang="en-US" dirty="0">
              <a:solidFill>
                <a:prstClr val="black"/>
              </a:solidFill>
            </a:endParaRPr>
          </a:p>
        </p:txBody>
      </p:sp>
    </p:spTree>
    <p:extLst>
      <p:ext uri="{BB962C8B-B14F-4D97-AF65-F5344CB8AC3E}">
        <p14:creationId xmlns:p14="http://schemas.microsoft.com/office/powerpoint/2010/main" val="1349159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5% of births in 2000 were delivered in a health facility, compared to 26% in 2016. Skilled assistance during delivery has increased from 6% in 2000 to 28% in 2016.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108</a:t>
            </a:fld>
            <a:endParaRPr lang="en-US" dirty="0">
              <a:solidFill>
                <a:prstClr val="black"/>
              </a:solidFill>
            </a:endParaRPr>
          </a:p>
        </p:txBody>
      </p:sp>
    </p:spTree>
    <p:extLst>
      <p:ext uri="{BB962C8B-B14F-4D97-AF65-F5344CB8AC3E}">
        <p14:creationId xmlns:p14="http://schemas.microsoft.com/office/powerpoint/2010/main" val="4317494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Postnatal care helps prevent complications after childbirth. Only 17% of women age 15-49 receive a postnatal check within two days of delivery, while 81% did not have a postnatal check within 41 days of delivery. Merely 13% of newborns receive a postnatal check within two days of birth.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109</a:t>
            </a:fld>
            <a:endParaRPr lang="en-US" dirty="0">
              <a:solidFill>
                <a:prstClr val="black"/>
              </a:solidFill>
            </a:endParaRPr>
          </a:p>
        </p:txBody>
      </p:sp>
    </p:spTree>
    <p:extLst>
      <p:ext uri="{BB962C8B-B14F-4D97-AF65-F5344CB8AC3E}">
        <p14:creationId xmlns:p14="http://schemas.microsoft.com/office/powerpoint/2010/main" val="314978590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in 10 women report at least one problem accessing health care for themselves. More than half of women are concerned about getting money for treatment, while half are concerned about the distance to the health facility. Forty-two percent do not want to go alone to the health facility, while 32% are worried about getting permission to go for treatment.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111</a:t>
            </a:fld>
            <a:endParaRPr lang="en-US" dirty="0">
              <a:solidFill>
                <a:prstClr val="black"/>
              </a:solidFill>
            </a:endParaRPr>
          </a:p>
        </p:txBody>
      </p:sp>
    </p:spTree>
    <p:extLst>
      <p:ext uri="{BB962C8B-B14F-4D97-AF65-F5344CB8AC3E}">
        <p14:creationId xmlns:p14="http://schemas.microsoft.com/office/powerpoint/2010/main" val="13736626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Ethiopia,</a:t>
            </a:r>
            <a:r>
              <a:rPr lang="en-US" baseline="0" dirty="0" smtClean="0"/>
              <a:t> 39% of women have heard of fistula, while &lt;1% have experienced obstetric fistula. Knowledge of fistula is higher in urban areas than rural areas. 1% of women in rural areas have experienced obstetric fistula.</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112</a:t>
            </a:fld>
            <a:endParaRPr lang="en-US" dirty="0">
              <a:solidFill>
                <a:prstClr val="black"/>
              </a:solidFill>
            </a:endParaRPr>
          </a:p>
        </p:txBody>
      </p:sp>
    </p:spTree>
    <p:extLst>
      <p:ext uri="{BB962C8B-B14F-4D97-AF65-F5344CB8AC3E}">
        <p14:creationId xmlns:p14="http://schemas.microsoft.com/office/powerpoint/2010/main" val="13355022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113</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116</a:t>
            </a:fld>
            <a:endParaRPr lang="en-US" dirty="0">
              <a:solidFill>
                <a:prstClr val="black"/>
              </a:solidFill>
            </a:endParaRPr>
          </a:p>
        </p:txBody>
      </p:sp>
    </p:spTree>
    <p:extLst>
      <p:ext uri="{BB962C8B-B14F-4D97-AF65-F5344CB8AC3E}">
        <p14:creationId xmlns:p14="http://schemas.microsoft.com/office/powerpoint/2010/main" val="284162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85640652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4 in 10 children age 12-23 months have received all eight basic vaccinations—one dose each of BCG and measles and three doses each of DPT-</a:t>
            </a:r>
            <a:r>
              <a:rPr lang="en-US" sz="1200" b="0" i="0" u="none" strike="noStrike" kern="1200" baseline="0" dirty="0" err="1" smtClean="0">
                <a:solidFill>
                  <a:schemeClr val="tx1"/>
                </a:solidFill>
                <a:latin typeface="+mn-lt"/>
                <a:ea typeface="+mn-ea"/>
                <a:cs typeface="+mn-cs"/>
              </a:rPr>
              <a:t>HepB</a:t>
            </a:r>
            <a:r>
              <a:rPr lang="en-US" sz="1200" b="0" i="0" u="none" strike="noStrike" kern="1200" baseline="0" dirty="0" smtClean="0">
                <a:solidFill>
                  <a:schemeClr val="tx1"/>
                </a:solidFill>
                <a:latin typeface="+mn-lt"/>
                <a:ea typeface="+mn-ea"/>
                <a:cs typeface="+mn-cs"/>
              </a:rPr>
              <a:t>-Hib and polio vaccine.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117</a:t>
            </a:fld>
            <a:endParaRPr lang="en-US" dirty="0">
              <a:solidFill>
                <a:prstClr val="black"/>
              </a:solidFill>
            </a:endParaRPr>
          </a:p>
        </p:txBody>
      </p:sp>
    </p:spTree>
    <p:extLst>
      <p:ext uri="{BB962C8B-B14F-4D97-AF65-F5344CB8AC3E}">
        <p14:creationId xmlns:p14="http://schemas.microsoft.com/office/powerpoint/2010/main" val="3712021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Urban children are more likely to have received all eight basic vaccinations than rural children (65% vs. 35%).  Only 4% of urban children haven’t received any vaccinations compared to 17% of rural children.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118</a:t>
            </a:fld>
            <a:endParaRPr lang="en-US" dirty="0">
              <a:solidFill>
                <a:prstClr val="black"/>
              </a:solidFill>
            </a:endParaRPr>
          </a:p>
        </p:txBody>
      </p:sp>
    </p:spTree>
    <p:extLst>
      <p:ext uri="{BB962C8B-B14F-4D97-AF65-F5344CB8AC3E}">
        <p14:creationId xmlns:p14="http://schemas.microsoft.com/office/powerpoint/2010/main" val="200976648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a:t>
            </a:r>
            <a:r>
              <a:rPr lang="en-US" baseline="0" dirty="0" smtClean="0"/>
              <a:t> vaccination coverage improves with mother’s education level. Only 31% of children whose mothers have no education have received all basic vaccinations compared to 72% of children whose mothers have more than secondary education.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119</a:t>
            </a:fld>
            <a:endParaRPr lang="en-US" dirty="0">
              <a:solidFill>
                <a:prstClr val="black"/>
              </a:solidFill>
            </a:endParaRPr>
          </a:p>
        </p:txBody>
      </p:sp>
    </p:spTree>
    <p:extLst>
      <p:ext uri="{BB962C8B-B14F-4D97-AF65-F5344CB8AC3E}">
        <p14:creationId xmlns:p14="http://schemas.microsoft.com/office/powerpoint/2010/main" val="172092199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 vaccination coverage generally improves with household wealth. Only 22% of children from the poorest households</a:t>
            </a:r>
            <a:r>
              <a:rPr lang="en-US" baseline="0" dirty="0" smtClean="0"/>
              <a:t> have received all 8 basic vaccinations compared to 63% of children from the wealthiest households.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120</a:t>
            </a:fld>
            <a:endParaRPr lang="en-US" dirty="0">
              <a:solidFill>
                <a:prstClr val="black"/>
              </a:solidFill>
            </a:endParaRPr>
          </a:p>
        </p:txBody>
      </p:sp>
    </p:spTree>
    <p:extLst>
      <p:ext uri="{BB962C8B-B14F-4D97-AF65-F5344CB8AC3E}">
        <p14:creationId xmlns:p14="http://schemas.microsoft.com/office/powerpoint/2010/main" val="16216631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Basic vaccination coverage is lowest in </a:t>
            </a:r>
            <a:r>
              <a:rPr lang="en-US" sz="1200" b="0" i="0" u="none" strike="noStrike" kern="1200" baseline="0" dirty="0" err="1" smtClean="0">
                <a:solidFill>
                  <a:schemeClr val="tx1"/>
                </a:solidFill>
                <a:latin typeface="+mn-lt"/>
                <a:ea typeface="+mn-ea"/>
                <a:cs typeface="+mn-cs"/>
              </a:rPr>
              <a:t>Affar</a:t>
            </a:r>
            <a:r>
              <a:rPr lang="en-US" sz="1200" b="0" i="0" u="none" strike="noStrike" kern="1200" baseline="0" dirty="0" smtClean="0">
                <a:solidFill>
                  <a:schemeClr val="tx1"/>
                </a:solidFill>
                <a:latin typeface="+mn-lt"/>
                <a:ea typeface="+mn-ea"/>
                <a:cs typeface="+mn-cs"/>
              </a:rPr>
              <a:t> (15%) and highest in Addis Ababa (89%).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121</a:t>
            </a:fld>
            <a:endParaRPr lang="en-US" dirty="0">
              <a:solidFill>
                <a:prstClr val="black"/>
              </a:solidFill>
            </a:endParaRPr>
          </a:p>
        </p:txBody>
      </p:sp>
    </p:spTree>
    <p:extLst>
      <p:ext uri="{BB962C8B-B14F-4D97-AF65-F5344CB8AC3E}">
        <p14:creationId xmlns:p14="http://schemas.microsoft.com/office/powerpoint/2010/main" val="8012208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Basic vaccination coverage has more than doubled since 2000 when 14% of children had received all basic vaccinations.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122</a:t>
            </a:fld>
            <a:endParaRPr lang="en-US" dirty="0">
              <a:solidFill>
                <a:prstClr val="black"/>
              </a:solidFill>
            </a:endParaRPr>
          </a:p>
        </p:txBody>
      </p:sp>
    </p:spTree>
    <p:extLst>
      <p:ext uri="{BB962C8B-B14F-4D97-AF65-F5344CB8AC3E}">
        <p14:creationId xmlns:p14="http://schemas.microsoft.com/office/powerpoint/2010/main" val="12762707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a:t>
            </a:r>
            <a:r>
              <a:rPr lang="en-US" baseline="0" dirty="0" smtClean="0"/>
              <a:t> Ethiopia has e of the lowest basic vaccination coverage.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123</a:t>
            </a:fld>
            <a:endParaRPr lang="en-US" dirty="0">
              <a:solidFill>
                <a:prstClr val="black"/>
              </a:solidFill>
            </a:endParaRPr>
          </a:p>
        </p:txBody>
      </p:sp>
    </p:spTree>
    <p:extLst>
      <p:ext uri="{BB962C8B-B14F-4D97-AF65-F5344CB8AC3E}">
        <p14:creationId xmlns:p14="http://schemas.microsoft.com/office/powerpoint/2010/main" val="183837302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124</a:t>
            </a:fld>
            <a:endParaRPr lang="en-US" dirty="0">
              <a:solidFill>
                <a:prstClr val="black"/>
              </a:solidFill>
            </a:endParaRPr>
          </a:p>
        </p:txBody>
      </p:sp>
    </p:spTree>
    <p:extLst>
      <p:ext uri="{BB962C8B-B14F-4D97-AF65-F5344CB8AC3E}">
        <p14:creationId xmlns:p14="http://schemas.microsoft.com/office/powerpoint/2010/main" val="19425222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the two weeks before the survey, 7% of children under five were ill with cough and rapid breathing, symptoms of acute respiratory infection (ARI). Among these children, 31% sought treatment or advice. 14% of children under five had fever in the two weeks before the survey. Of these children, 35% sought treatment or advice. More than 1 in 10 children under five had </a:t>
            </a:r>
            <a:r>
              <a:rPr lang="en-US" sz="1200" b="0" i="0" u="none" strike="noStrike" kern="1200" baseline="0" dirty="0" err="1" smtClean="0">
                <a:solidFill>
                  <a:schemeClr val="tx1"/>
                </a:solidFill>
                <a:latin typeface="+mn-lt"/>
                <a:ea typeface="+mn-ea"/>
                <a:cs typeface="+mn-cs"/>
              </a:rPr>
              <a:t>diarrhoea</a:t>
            </a:r>
            <a:r>
              <a:rPr lang="en-US" sz="1200" b="0" i="0" u="none" strike="noStrike" kern="1200" baseline="0" dirty="0" smtClean="0">
                <a:solidFill>
                  <a:schemeClr val="tx1"/>
                </a:solidFill>
                <a:latin typeface="+mn-lt"/>
                <a:ea typeface="+mn-ea"/>
                <a:cs typeface="+mn-cs"/>
              </a:rPr>
              <a:t> in the two weeks before the survey. Forty-four percent of children under five with </a:t>
            </a:r>
            <a:r>
              <a:rPr lang="en-US" sz="1200" b="0" i="0" u="none" strike="noStrike" kern="1200" baseline="0" dirty="0" err="1" smtClean="0">
                <a:solidFill>
                  <a:schemeClr val="tx1"/>
                </a:solidFill>
                <a:latin typeface="+mn-lt"/>
                <a:ea typeface="+mn-ea"/>
                <a:cs typeface="+mn-cs"/>
              </a:rPr>
              <a:t>diarrhoea</a:t>
            </a:r>
            <a:r>
              <a:rPr lang="en-US" sz="1200" b="0" i="0" u="none" strike="noStrike" kern="1200" baseline="0" dirty="0" smtClean="0">
                <a:solidFill>
                  <a:schemeClr val="tx1"/>
                </a:solidFill>
                <a:latin typeface="+mn-lt"/>
                <a:ea typeface="+mn-ea"/>
                <a:cs typeface="+mn-cs"/>
              </a:rPr>
              <a:t> sought treatment or advice.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125</a:t>
            </a:fld>
            <a:endParaRPr lang="en-US" dirty="0">
              <a:solidFill>
                <a:prstClr val="black"/>
              </a:solidFill>
            </a:endParaRPr>
          </a:p>
        </p:txBody>
      </p:sp>
    </p:spTree>
    <p:extLst>
      <p:ext uri="{BB962C8B-B14F-4D97-AF65-F5344CB8AC3E}">
        <p14:creationId xmlns:p14="http://schemas.microsoft.com/office/powerpoint/2010/main" val="281241797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Diarrhoea</a:t>
            </a:r>
            <a:r>
              <a:rPr lang="en-US" sz="1200" b="0" i="0" u="none" strike="noStrike" kern="1200" baseline="0" dirty="0" smtClean="0">
                <a:solidFill>
                  <a:schemeClr val="tx1"/>
                </a:solidFill>
                <a:latin typeface="+mn-lt"/>
                <a:ea typeface="+mn-ea"/>
                <a:cs typeface="+mn-cs"/>
              </a:rPr>
              <a:t> was most common among children age 6-11 months (23%)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126</a:t>
            </a:fld>
            <a:endParaRPr lang="en-US" dirty="0">
              <a:solidFill>
                <a:prstClr val="black"/>
              </a:solidFill>
            </a:endParaRPr>
          </a:p>
        </p:txBody>
      </p:sp>
    </p:spTree>
    <p:extLst>
      <p:ext uri="{BB962C8B-B14F-4D97-AF65-F5344CB8AC3E}">
        <p14:creationId xmlns:p14="http://schemas.microsoft.com/office/powerpoint/2010/main" val="468442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251306696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Children with </a:t>
            </a:r>
            <a:r>
              <a:rPr lang="en-US" sz="1200" b="0" i="0" u="none" strike="noStrike" kern="1200" baseline="0" dirty="0" err="1" smtClean="0">
                <a:solidFill>
                  <a:schemeClr val="tx1"/>
                </a:solidFill>
                <a:latin typeface="+mn-lt"/>
                <a:ea typeface="+mn-ea"/>
                <a:cs typeface="+mn-cs"/>
              </a:rPr>
              <a:t>diarrhoea</a:t>
            </a:r>
            <a:r>
              <a:rPr lang="en-US" sz="1200" b="0" i="0" u="none" strike="noStrike" kern="1200" baseline="0" dirty="0" smtClean="0">
                <a:solidFill>
                  <a:schemeClr val="tx1"/>
                </a:solidFill>
                <a:latin typeface="+mn-lt"/>
                <a:ea typeface="+mn-ea"/>
                <a:cs typeface="+mn-cs"/>
              </a:rPr>
              <a:t> should drink more fluids, particularly through oral rehydration therapy (ORT). One-third of children received zinc. </a:t>
            </a:r>
            <a:r>
              <a:rPr lang="en-US" sz="1200" kern="1200" baseline="0" dirty="0" smtClean="0">
                <a:solidFill>
                  <a:schemeClr val="tx1"/>
                </a:solidFill>
                <a:effectLst/>
                <a:latin typeface="+mn-lt"/>
                <a:ea typeface="+mn-ea"/>
                <a:cs typeface="+mn-cs"/>
              </a:rPr>
              <a:t>Overall, only 29% of children with </a:t>
            </a:r>
            <a:r>
              <a:rPr lang="en-US" sz="1200" kern="1200" baseline="0" dirty="0" err="1" smtClean="0">
                <a:solidFill>
                  <a:schemeClr val="tx1"/>
                </a:solidFill>
                <a:effectLst/>
                <a:latin typeface="+mn-lt"/>
                <a:ea typeface="+mn-ea"/>
                <a:cs typeface="+mn-cs"/>
              </a:rPr>
              <a:t>diarrhoea</a:t>
            </a:r>
            <a:r>
              <a:rPr lang="en-US" sz="1200" kern="1200" baseline="0" dirty="0" smtClean="0">
                <a:solidFill>
                  <a:schemeClr val="tx1"/>
                </a:solidFill>
                <a:effectLst/>
                <a:latin typeface="+mn-lt"/>
                <a:ea typeface="+mn-ea"/>
                <a:cs typeface="+mn-cs"/>
              </a:rPr>
              <a:t> were given ORT and continued feeding. Overall</a:t>
            </a:r>
            <a:r>
              <a:rPr lang="en-US" sz="1200" b="0" i="0" u="none" strike="noStrike" kern="1200" baseline="0" dirty="0" smtClean="0">
                <a:solidFill>
                  <a:schemeClr val="tx1"/>
                </a:solidFill>
                <a:latin typeface="+mn-lt"/>
                <a:ea typeface="+mn-ea"/>
                <a:cs typeface="+mn-cs"/>
              </a:rPr>
              <a:t>, 38% received no treatment.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127</a:t>
            </a:fld>
            <a:endParaRPr lang="en-US" dirty="0">
              <a:solidFill>
                <a:prstClr val="black"/>
              </a:solidFill>
            </a:endParaRPr>
          </a:p>
        </p:txBody>
      </p:sp>
    </p:spTree>
    <p:extLst>
      <p:ext uri="{BB962C8B-B14F-4D97-AF65-F5344CB8AC3E}">
        <p14:creationId xmlns:p14="http://schemas.microsoft.com/office/powerpoint/2010/main" val="289624504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reduce dehydration and </a:t>
            </a:r>
            <a:r>
              <a:rPr lang="en-US" sz="1200" kern="1200" dirty="0" err="1" smtClean="0">
                <a:solidFill>
                  <a:schemeClr val="tx1"/>
                </a:solidFill>
                <a:effectLst/>
                <a:latin typeface="+mn-lt"/>
                <a:ea typeface="+mn-ea"/>
                <a:cs typeface="+mn-cs"/>
              </a:rPr>
              <a:t>minimise</a:t>
            </a:r>
            <a:r>
              <a:rPr lang="en-US" sz="1200" kern="1200" dirty="0" smtClean="0">
                <a:solidFill>
                  <a:schemeClr val="tx1"/>
                </a:solidFill>
                <a:effectLst/>
                <a:latin typeface="+mn-lt"/>
                <a:ea typeface="+mn-ea"/>
                <a:cs typeface="+mn-cs"/>
              </a:rPr>
              <a:t> the effects of </a:t>
            </a:r>
            <a:r>
              <a:rPr lang="en-US" sz="1200" kern="1200" dirty="0" err="1" smtClean="0">
                <a:solidFill>
                  <a:schemeClr val="tx1"/>
                </a:solidFill>
                <a:effectLst/>
                <a:latin typeface="+mn-lt"/>
                <a:ea typeface="+mn-ea"/>
                <a:cs typeface="+mn-cs"/>
              </a:rPr>
              <a:t>diarrhoea</a:t>
            </a:r>
            <a:r>
              <a:rPr lang="en-US" sz="1200" kern="1200" dirty="0" smtClean="0">
                <a:solidFill>
                  <a:schemeClr val="tx1"/>
                </a:solidFill>
                <a:effectLst/>
                <a:latin typeface="+mn-lt"/>
                <a:ea typeface="+mn-ea"/>
                <a:cs typeface="+mn-cs"/>
              </a:rPr>
              <a:t> on nutritional status, mothers are encouraged to continue normal feeding of children with </a:t>
            </a:r>
            <a:r>
              <a:rPr lang="en-US" sz="1200" kern="1200" dirty="0" err="1" smtClean="0">
                <a:solidFill>
                  <a:schemeClr val="tx1"/>
                </a:solidFill>
                <a:effectLst/>
                <a:latin typeface="+mn-lt"/>
                <a:ea typeface="+mn-ea"/>
                <a:cs typeface="+mn-cs"/>
              </a:rPr>
              <a:t>diarrhoea</a:t>
            </a:r>
            <a:r>
              <a:rPr lang="en-US" sz="1200" kern="1200" dirty="0" smtClean="0">
                <a:solidFill>
                  <a:schemeClr val="tx1"/>
                </a:solidFill>
                <a:effectLst/>
                <a:latin typeface="+mn-lt"/>
                <a:ea typeface="+mn-ea"/>
                <a:cs typeface="+mn-cs"/>
              </a:rPr>
              <a:t> and to increase the amount of fluids. Mothers in the 2016 EDHS reported that 15% of children under age 5 with </a:t>
            </a:r>
            <a:r>
              <a:rPr lang="en-US" sz="1200" kern="1200" dirty="0" err="1" smtClean="0">
                <a:solidFill>
                  <a:schemeClr val="tx1"/>
                </a:solidFill>
                <a:effectLst/>
                <a:latin typeface="+mn-lt"/>
                <a:ea typeface="+mn-ea"/>
                <a:cs typeface="+mn-cs"/>
              </a:rPr>
              <a:t>diarrhoea</a:t>
            </a:r>
            <a:r>
              <a:rPr lang="en-US" sz="1200" kern="1200" dirty="0" smtClean="0">
                <a:solidFill>
                  <a:schemeClr val="tx1"/>
                </a:solidFill>
                <a:effectLst/>
                <a:latin typeface="+mn-lt"/>
                <a:ea typeface="+mn-ea"/>
                <a:cs typeface="+mn-cs"/>
              </a:rPr>
              <a:t> in the 2 weeks before the survey were given more liquids than usual, 21% were given the usual recommended amount of liquids, and 33% received somewhat less amount of liquids than usual.</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128</a:t>
            </a:fld>
            <a:endParaRPr lang="en-US" dirty="0">
              <a:solidFill>
                <a:prstClr val="black"/>
              </a:solidFill>
            </a:endParaRPr>
          </a:p>
        </p:txBody>
      </p:sp>
    </p:spTree>
    <p:extLst>
      <p:ext uri="{BB962C8B-B14F-4D97-AF65-F5344CB8AC3E}">
        <p14:creationId xmlns:p14="http://schemas.microsoft.com/office/powerpoint/2010/main" val="49241731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a:t>
            </a:r>
            <a:r>
              <a:rPr lang="en-US" sz="120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ood intake during a </a:t>
            </a:r>
            <a:r>
              <a:rPr lang="en-US" sz="1200" kern="1200" dirty="0" err="1" smtClean="0">
                <a:solidFill>
                  <a:schemeClr val="tx1"/>
                </a:solidFill>
                <a:effectLst/>
                <a:latin typeface="+mn-lt"/>
                <a:ea typeface="+mn-ea"/>
                <a:cs typeface="+mn-cs"/>
              </a:rPr>
              <a:t>diarrhoea</a:t>
            </a:r>
            <a:r>
              <a:rPr lang="en-US" sz="1200" kern="1200" dirty="0" smtClean="0">
                <a:solidFill>
                  <a:schemeClr val="tx1"/>
                </a:solidFill>
                <a:effectLst/>
                <a:latin typeface="+mn-lt"/>
                <a:ea typeface="+mn-ea"/>
                <a:cs typeface="+mn-cs"/>
              </a:rPr>
              <a:t> episode in the past 2 weeks, 7% were fed more food, 18% were fed the usual amount, and 60% were given less.</a:t>
            </a:r>
            <a:r>
              <a:rPr lang="en-US" sz="1200" kern="1200" baseline="0" dirty="0" smtClean="0">
                <a:solidFill>
                  <a:schemeClr val="tx1"/>
                </a:solidFill>
                <a:effectLst/>
                <a:latin typeface="+mn-lt"/>
                <a:ea typeface="+mn-ea"/>
                <a:cs typeface="+mn-cs"/>
              </a:rPr>
              <a:t> Overall, only 29% of children with </a:t>
            </a:r>
            <a:r>
              <a:rPr lang="en-US" sz="1200" kern="1200" baseline="0" dirty="0" err="1" smtClean="0">
                <a:solidFill>
                  <a:schemeClr val="tx1"/>
                </a:solidFill>
                <a:effectLst/>
                <a:latin typeface="+mn-lt"/>
                <a:ea typeface="+mn-ea"/>
                <a:cs typeface="+mn-cs"/>
              </a:rPr>
              <a:t>diarrhoea</a:t>
            </a:r>
            <a:r>
              <a:rPr lang="en-US" sz="1200" kern="1200" baseline="0" dirty="0" smtClean="0">
                <a:solidFill>
                  <a:schemeClr val="tx1"/>
                </a:solidFill>
                <a:effectLst/>
                <a:latin typeface="+mn-lt"/>
                <a:ea typeface="+mn-ea"/>
                <a:cs typeface="+mn-cs"/>
              </a:rPr>
              <a:t> were given ORT and continued feeding.</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129</a:t>
            </a:fld>
            <a:endParaRPr lang="en-US" dirty="0">
              <a:solidFill>
                <a:prstClr val="black"/>
              </a:solidFill>
            </a:endParaRPr>
          </a:p>
        </p:txBody>
      </p:sp>
    </p:spTree>
    <p:extLst>
      <p:ext uri="{BB962C8B-B14F-4D97-AF65-F5344CB8AC3E}">
        <p14:creationId xmlns:p14="http://schemas.microsoft.com/office/powerpoint/2010/main" val="196141168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130</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132</a:t>
            </a:fld>
            <a:endParaRPr lang="en-US" dirty="0">
              <a:solidFill>
                <a:prstClr val="black"/>
              </a:solidFill>
            </a:endParaRPr>
          </a:p>
        </p:txBody>
      </p:sp>
    </p:spTree>
    <p:extLst>
      <p:ext uri="{BB962C8B-B14F-4D97-AF65-F5344CB8AC3E}">
        <p14:creationId xmlns:p14="http://schemas.microsoft.com/office/powerpoint/2010/main" val="75869926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97%</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 73% of newborns are breastfed within the first hour of life, and 92%</a:t>
            </a:r>
            <a:r>
              <a:rPr lang="en-US" baseline="0" dirty="0" smtClean="0">
                <a:latin typeface="Calibri" pitchFamily="34" charset="0"/>
              </a:rPr>
              <a:t> within the first day.</a:t>
            </a:r>
            <a:endParaRPr lang="en-US" dirty="0" smtClean="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133</a:t>
            </a:fld>
            <a:endParaRPr lang="en-US" dirty="0">
              <a:solidFill>
                <a:prstClr val="black"/>
              </a:solidFill>
            </a:endParaRPr>
          </a:p>
        </p:txBody>
      </p:sp>
    </p:spTree>
    <p:extLst>
      <p:ext uri="{BB962C8B-B14F-4D97-AF65-F5344CB8AC3E}">
        <p14:creationId xmlns:p14="http://schemas.microsoft.com/office/powerpoint/2010/main" val="296119151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Three-quarters</a:t>
            </a:r>
            <a:r>
              <a:rPr lang="en-US" baseline="0" dirty="0" smtClean="0"/>
              <a:t> of children are breastfed within the first month, while 64% are breastfed from 2 to 3 months. Only 36% of infants are breastfed at age 4-5 months. Overall, 58% of infants are exclusively breastfed for the first 6 months. </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134</a:t>
            </a:fld>
            <a:endParaRPr lang="en-US" dirty="0">
              <a:solidFill>
                <a:prstClr val="black"/>
              </a:solidFill>
            </a:endParaRPr>
          </a:p>
        </p:txBody>
      </p:sp>
    </p:spTree>
    <p:extLst>
      <p:ext uri="{BB962C8B-B14F-4D97-AF65-F5344CB8AC3E}">
        <p14:creationId xmlns:p14="http://schemas.microsoft.com/office/powerpoint/2010/main" val="42585292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median duration of breastfeeding</a:t>
            </a:r>
            <a:r>
              <a:rPr lang="en-US" baseline="0" dirty="0" smtClean="0"/>
              <a:t> for c</a:t>
            </a:r>
            <a:r>
              <a:rPr lang="en-US" dirty="0" smtClean="0"/>
              <a:t>hildren 0-35 months is </a:t>
            </a:r>
            <a:r>
              <a:rPr lang="en-US" baseline="0" dirty="0" smtClean="0"/>
              <a:t>23.9 months. Children are exclusively breastfed for a median of 3.1 months. </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135</a:t>
            </a:fld>
            <a:endParaRPr lang="en-US" dirty="0">
              <a:solidFill>
                <a:prstClr val="black"/>
              </a:solidFill>
            </a:endParaRPr>
          </a:p>
        </p:txBody>
      </p:sp>
    </p:spTree>
    <p:extLst>
      <p:ext uri="{BB962C8B-B14F-4D97-AF65-F5344CB8AC3E}">
        <p14:creationId xmlns:p14="http://schemas.microsoft.com/office/powerpoint/2010/main" val="6411505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Supplementing breast milk with other liquids or foods starts at an early age in Ethiopia. Contrary to the recommendation of exclusive breastfeeding, 26% of children were given plain water, other milk, or other non-milk liquids while 11% were fed complementary foods in addition to breast milk.</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136</a:t>
            </a:fld>
            <a:endParaRPr lang="en-US" dirty="0">
              <a:solidFill>
                <a:prstClr val="black"/>
              </a:solidFill>
            </a:endParaRPr>
          </a:p>
        </p:txBody>
      </p:sp>
    </p:spTree>
    <p:extLst>
      <p:ext uri="{BB962C8B-B14F-4D97-AF65-F5344CB8AC3E}">
        <p14:creationId xmlns:p14="http://schemas.microsoft.com/office/powerpoint/2010/main" val="23167910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137</a:t>
            </a:fld>
            <a:endParaRPr lang="en-US" dirty="0">
              <a:solidFill>
                <a:prstClr val="black"/>
              </a:solidFill>
            </a:endParaRPr>
          </a:p>
        </p:txBody>
      </p:sp>
    </p:spTree>
    <p:extLst>
      <p:ext uri="{BB962C8B-B14F-4D97-AF65-F5344CB8AC3E}">
        <p14:creationId xmlns:p14="http://schemas.microsoft.com/office/powerpoint/2010/main" val="791963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30307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9452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150257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31092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40605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96834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smtClean="0"/>
              <a:t>Click to edit Master </a:t>
            </a:r>
            <a:br>
              <a:rPr lang="en-GB" noProof="0" dirty="0" smtClean="0"/>
            </a:br>
            <a:r>
              <a:rPr lang="en-GB" noProof="0" dirty="0" smtClean="0"/>
              <a:t>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0850035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7749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1198704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38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591192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3399471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3622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smtClean="0"/>
              <a:t>Click to edit Master </a:t>
            </a:r>
            <a:br>
              <a:rPr lang="en-GB" noProof="0" dirty="0" smtClean="0"/>
            </a:br>
            <a:r>
              <a:rPr lang="en-GB" noProof="0" dirty="0" smtClean="0"/>
              <a:t>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81266224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671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0.xml"/><Relationship Id="rId1" Type="http://schemas.openxmlformats.org/officeDocument/2006/relationships/slideLayout" Target="../slideLayouts/slideLayout11.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1.xml"/><Relationship Id="rId1" Type="http://schemas.openxmlformats.org/officeDocument/2006/relationships/slideLayout" Target="../slideLayouts/slideLayout12.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2.xml"/><Relationship Id="rId1" Type="http://schemas.openxmlformats.org/officeDocument/2006/relationships/slideLayout" Target="../slideLayouts/slideLayout13.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3.xml"/><Relationship Id="rId1" Type="http://schemas.openxmlformats.org/officeDocument/2006/relationships/slideLayout" Target="../slideLayouts/slideLayout14.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4.xml"/><Relationship Id="rId1" Type="http://schemas.openxmlformats.org/officeDocument/2006/relationships/slideLayout" Target="../slideLayouts/slideLayout15.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6.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6.xml"/><Relationship Id="rId1"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8.xml"/><Relationship Id="rId1" Type="http://schemas.openxmlformats.org/officeDocument/2006/relationships/slideLayout" Target="../slideLayouts/slideLayout9.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9.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67978"/>
            <a:ext cx="9144000" cy="3689366"/>
          </a:xfrm>
          <a:prstGeom prst="rect">
            <a:avLst/>
          </a:prstGeom>
        </p:spPr>
      </p:pic>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smtClean="0"/>
              <a:t>2016 Ethiopia Demographic and Health Survey (EDHS)</a:t>
            </a:r>
            <a:endParaRPr lang="en-US" sz="440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rot="10800000">
            <a:off x="-155050" y="5151076"/>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rot="10800000">
            <a:off x="-155051" y="5048095"/>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rot="10800000">
            <a:off x="-155051" y="4968196"/>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520958285"/>
      </p:ext>
    </p:extLst>
  </p:cSld>
  <p:clrMap bg1="lt1" tx1="dk1" bg2="lt2" tx2="dk2" accent1="accent1" accent2="accent2" accent3="accent3" accent4="accent4" accent5="accent5" accent6="accent6" hlink="hlink" folHlink="folHlink"/>
  <p:sldLayoutIdLst>
    <p:sldLayoutId id="214748368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952448278"/>
      </p:ext>
    </p:extLst>
  </p:cSld>
  <p:clrMap bg1="lt1" tx1="dk1" bg2="lt2" tx2="dk2" accent1="accent1" accent2="accent2" accent3="accent3" accent4="accent4" accent5="accent5" accent6="accent6" hlink="hlink" folHlink="folHlink"/>
  <p:sldLayoutIdLst>
    <p:sldLayoutId id="2147483683"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051583566"/>
      </p:ext>
    </p:extLst>
  </p:cSld>
  <p:clrMap bg1="lt1" tx1="dk1" bg2="lt2" tx2="dk2" accent1="accent1" accent2="accent2" accent3="accent3" accent4="accent4" accent5="accent5" accent6="accent6" hlink="hlink" folHlink="folHlink"/>
  <p:sldLayoutIdLst>
    <p:sldLayoutId id="214748368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427405664"/>
      </p:ext>
    </p:extLst>
  </p:cSld>
  <p:clrMap bg1="lt1" tx1="dk1" bg2="lt2" tx2="dk2" accent1="accent1" accent2="accent2" accent3="accent3" accent4="accent4" accent5="accent5" accent6="accent6" hlink="hlink" folHlink="folHlink"/>
  <p:sldLayoutIdLst>
    <p:sldLayoutId id="2147483687"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88429047"/>
      </p:ext>
    </p:extLst>
  </p:cSld>
  <p:clrMap bg1="lt1" tx1="dk1" bg2="lt2" tx2="dk2" accent1="accent1" accent2="accent2" accent3="accent3" accent4="accent4" accent5="accent5" accent6="accent6" hlink="hlink" folHlink="folHlink"/>
  <p:sldLayoutIdLst>
    <p:sldLayoutId id="2147483689"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80226"/>
          </a:xfrm>
          <a:prstGeom prst="rect">
            <a:avLst/>
          </a:prstGeom>
        </p:spPr>
        <p:txBody>
          <a:bodyPr vert="horz" lIns="91440" tIns="45720" rIns="91440" bIns="45720" rtlCol="0" anchor="ctr">
            <a:normAutofit/>
          </a:bodyPr>
          <a:lstStyle/>
          <a:p>
            <a:r>
              <a:rPr lang="en-GB" noProof="0" dirty="0" smtClean="0"/>
              <a:t>Click to edit Master </a:t>
            </a:r>
            <a:br>
              <a:rPr lang="en-GB" noProof="0" dirty="0" smtClean="0"/>
            </a:br>
            <a:r>
              <a:rPr lang="en-GB" noProof="0" dirty="0" smtClean="0"/>
              <a:t>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581689084"/>
      </p:ext>
    </p:extLst>
  </p:cSld>
  <p:clrMap bg1="lt1" tx1="dk1" bg2="lt2" tx2="dk2" accent1="accent1" accent2="accent2" accent3="accent3" accent4="accent4" accent5="accent5" accent6="accent6" hlink="hlink" folHlink="folHlink"/>
  <p:sldLayoutIdLst>
    <p:sldLayoutId id="214748369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538201863"/>
      </p:ext>
    </p:extLst>
  </p:cSld>
  <p:clrMap bg1="lt1" tx1="dk1" bg2="lt2" tx2="dk2" accent1="accent1" accent2="accent2" accent3="accent3" accent4="accent4" accent5="accent5" accent6="accent6" hlink="hlink" folHlink="folHlink"/>
  <p:sldLayoutIdLst>
    <p:sldLayoutId id="2147483693"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 id="2147483667" r:id="rId2"/>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568400035"/>
      </p:ext>
    </p:extLst>
  </p:cSld>
  <p:clrMap bg1="lt1" tx1="dk1" bg2="lt2" tx2="dk2" accent1="accent1" accent2="accent2" accent3="accent3" accent4="accent4" accent5="accent5" accent6="accent6" hlink="hlink" folHlink="folHlink"/>
  <p:sldLayoutIdLst>
    <p:sldLayoutId id="2147483669"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624530952"/>
      </p:ext>
    </p:extLst>
  </p:cSld>
  <p:clrMap bg1="lt1" tx1="dk1" bg2="lt2" tx2="dk2" accent1="accent1" accent2="accent2" accent3="accent3" accent4="accent4" accent5="accent5" accent6="accent6" hlink="hlink" folHlink="folHlink"/>
  <p:sldLayoutIdLst>
    <p:sldLayoutId id="214748367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503538295"/>
      </p:ext>
    </p:extLst>
  </p:cSld>
  <p:clrMap bg1="lt1" tx1="dk1" bg2="lt2" tx2="dk2" accent1="accent1" accent2="accent2" accent3="accent3" accent4="accent4" accent5="accent5" accent6="accent6" hlink="hlink" folHlink="folHlink"/>
  <p:sldLayoutIdLst>
    <p:sldLayoutId id="2147483673"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smtClean="0"/>
              <a:t>Click to edit Master </a:t>
            </a:r>
            <a:br>
              <a:rPr lang="en-GB" noProof="0" dirty="0" smtClean="0"/>
            </a:br>
            <a:r>
              <a:rPr lang="en-GB" noProof="0" dirty="0" smtClean="0"/>
              <a:t>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372421814"/>
      </p:ext>
    </p:extLst>
  </p:cSld>
  <p:clrMap bg1="lt1" tx1="dk1" bg2="lt2" tx2="dk2" accent1="accent1" accent2="accent2" accent3="accent3" accent4="accent4" accent5="accent5" accent6="accent6" hlink="hlink" folHlink="folHlink"/>
  <p:sldLayoutIdLst>
    <p:sldLayoutId id="214748367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75180379"/>
      </p:ext>
    </p:extLst>
  </p:cSld>
  <p:clrMap bg1="lt1" tx1="dk1" bg2="lt2" tx2="dk2" accent1="accent1" accent2="accent2" accent3="accent3" accent4="accent4" accent5="accent5" accent6="accent6" hlink="hlink" folHlink="folHlink"/>
  <p:sldLayoutIdLst>
    <p:sldLayoutId id="2147483677"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9" name="Straight Connector 8"/>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2016 Ethiopia Demographic and Health Survey (EDHS)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9" y="1516488"/>
            <a:ext cx="9175456" cy="3702057"/>
          </a:xfrm>
          <a:prstGeom prst="rect">
            <a:avLst/>
          </a:prstGeom>
        </p:spPr>
      </p:pic>
      <p:sp>
        <p:nvSpPr>
          <p:cNvPr id="16" name="Rectangle 15"/>
          <p:cNvSpPr/>
          <p:nvPr userDrawn="1"/>
        </p:nvSpPr>
        <p:spPr>
          <a:xfrm>
            <a:off x="-151074" y="1516488"/>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userDrawn="1"/>
        </p:nvSpPr>
        <p:spPr>
          <a:xfrm>
            <a:off x="-151073" y="1619469"/>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userDrawn="1"/>
        </p:nvSpPr>
        <p:spPr>
          <a:xfrm>
            <a:off x="-151073" y="1699368"/>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userDrawn="1"/>
        </p:nvSpPr>
        <p:spPr>
          <a:xfrm rot="10800000">
            <a:off x="-155050" y="5115564"/>
            <a:ext cx="9454099" cy="10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userDrawn="1"/>
        </p:nvSpPr>
        <p:spPr>
          <a:xfrm rot="10800000">
            <a:off x="-155051" y="5012583"/>
            <a:ext cx="9454099" cy="102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userDrawn="1"/>
        </p:nvSpPr>
        <p:spPr>
          <a:xfrm rot="10800000">
            <a:off x="-155051" y="4932684"/>
            <a:ext cx="9454099" cy="102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928160009"/>
      </p:ext>
    </p:extLst>
  </p:cSld>
  <p:clrMap bg1="lt1" tx1="dk1" bg2="lt2" tx2="dk2" accent1="accent1" accent2="accent2" accent3="accent3" accent4="accent4" accent5="accent5" accent6="accent6" hlink="hlink" folHlink="folHlink"/>
  <p:sldLayoutIdLst>
    <p:sldLayoutId id="2147483679"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3" Type="http://schemas.openxmlformats.org/officeDocument/2006/relationships/chart" Target="../charts/chart74.xml"/><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127.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128.xml.rels><?xml version="1.0" encoding="UTF-8" standalone="yes"?>
<Relationships xmlns="http://schemas.openxmlformats.org/package/2006/relationships"><Relationship Id="rId3" Type="http://schemas.openxmlformats.org/officeDocument/2006/relationships/chart" Target="../charts/chart76.xml"/><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3" Type="http://schemas.openxmlformats.org/officeDocument/2006/relationships/chart" Target="../charts/chart77.xml"/><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3" Type="http://schemas.openxmlformats.org/officeDocument/2006/relationships/chart" Target="../charts/chart78.xml"/><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3" Type="http://schemas.openxmlformats.org/officeDocument/2006/relationships/chart" Target="../charts/chart79.xml"/><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3" Type="http://schemas.openxmlformats.org/officeDocument/2006/relationships/chart" Target="../charts/chart80.xml"/><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3" Type="http://schemas.openxmlformats.org/officeDocument/2006/relationships/chart" Target="../charts/chart81.xml"/><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3" Type="http://schemas.openxmlformats.org/officeDocument/2006/relationships/chart" Target="../charts/chart82.xml"/><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hyperlink" Target="http://www.csa.gov.et/" TargetMode="External"/><Relationship Id="rId3" Type="http://schemas.openxmlformats.org/officeDocument/2006/relationships/image" Target="../media/image16.jpg"/><Relationship Id="rId7" Type="http://schemas.openxmlformats.org/officeDocument/2006/relationships/image" Target="../media/image20.jpeg"/><Relationship Id="rId12"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9.jpeg"/><Relationship Id="rId11" Type="http://schemas.openxmlformats.org/officeDocument/2006/relationships/hyperlink" Target="DHSprogram.com" TargetMode="External"/><Relationship Id="rId5" Type="http://schemas.openxmlformats.org/officeDocument/2006/relationships/image" Target="../media/image18.jpg"/><Relationship Id="rId10" Type="http://schemas.openxmlformats.org/officeDocument/2006/relationships/hyperlink" Target="API.DHSprogram.com" TargetMode="External"/><Relationship Id="rId4" Type="http://schemas.openxmlformats.org/officeDocument/2006/relationships/image" Target="../media/image17.jpeg"/><Relationship Id="rId9" Type="http://schemas.openxmlformats.org/officeDocument/2006/relationships/hyperlink" Target="statcompiler.com" TargetMode="External"/><Relationship Id="rId14" Type="http://schemas.openxmlformats.org/officeDocument/2006/relationships/image" Target="../media/image23.jpeg"/></Relationships>
</file>

<file path=ppt/slides/_rels/slide140.xml.rels><?xml version="1.0" encoding="UTF-8" standalone="yes"?>
<Relationships xmlns="http://schemas.openxmlformats.org/package/2006/relationships"><Relationship Id="rId3" Type="http://schemas.openxmlformats.org/officeDocument/2006/relationships/chart" Target="../charts/chart83.xml"/><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3" Type="http://schemas.openxmlformats.org/officeDocument/2006/relationships/chart" Target="../charts/chart84.xml"/><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42.xml.rels><?xml version="1.0" encoding="UTF-8" standalone="yes"?>
<Relationships xmlns="http://schemas.openxmlformats.org/package/2006/relationships"><Relationship Id="rId3" Type="http://schemas.openxmlformats.org/officeDocument/2006/relationships/chart" Target="../charts/chart85.xml"/><Relationship Id="rId2" Type="http://schemas.openxmlformats.org/officeDocument/2006/relationships/notesSlide" Target="../notesSlides/notesSlide103.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3" Type="http://schemas.openxmlformats.org/officeDocument/2006/relationships/chart" Target="../charts/chart86.xml"/><Relationship Id="rId2" Type="http://schemas.openxmlformats.org/officeDocument/2006/relationships/notesSlide" Target="../notesSlides/notesSlide104.xml"/><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3" Type="http://schemas.openxmlformats.org/officeDocument/2006/relationships/chart" Target="../charts/chart87.xml"/><Relationship Id="rId2" Type="http://schemas.openxmlformats.org/officeDocument/2006/relationships/notesSlide" Target="../notesSlides/notesSlide105.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3" Type="http://schemas.openxmlformats.org/officeDocument/2006/relationships/chart" Target="../charts/chart88.xml"/><Relationship Id="rId2" Type="http://schemas.openxmlformats.org/officeDocument/2006/relationships/notesSlide" Target="../notesSlides/notesSlide106.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3" Type="http://schemas.openxmlformats.org/officeDocument/2006/relationships/chart" Target="../charts/chart89.xml"/><Relationship Id="rId2" Type="http://schemas.openxmlformats.org/officeDocument/2006/relationships/notesSlide" Target="../notesSlides/notesSlide107.xml"/><Relationship Id="rId1" Type="http://schemas.openxmlformats.org/officeDocument/2006/relationships/slideLayout" Target="../slideLayouts/slideLayout8.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3" Type="http://schemas.openxmlformats.org/officeDocument/2006/relationships/chart" Target="../charts/chart90.xml"/><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chart" Target="../charts/chart91.xml"/><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3" Type="http://schemas.openxmlformats.org/officeDocument/2006/relationships/chart" Target="../charts/chart92.xml"/><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3" Type="http://schemas.openxmlformats.org/officeDocument/2006/relationships/chart" Target="../charts/chart93.xml"/><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53.xml.rels><?xml version="1.0" encoding="UTF-8" standalone="yes"?>
<Relationships xmlns="http://schemas.openxmlformats.org/package/2006/relationships"><Relationship Id="rId3" Type="http://schemas.openxmlformats.org/officeDocument/2006/relationships/chart" Target="../charts/chart94.xml"/><Relationship Id="rId2" Type="http://schemas.openxmlformats.org/officeDocument/2006/relationships/notesSlide" Target="../notesSlides/notesSlide112.xml"/><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3" Type="http://schemas.openxmlformats.org/officeDocument/2006/relationships/chart" Target="../charts/chart95.xml"/><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3" Type="http://schemas.openxmlformats.org/officeDocument/2006/relationships/chart" Target="../charts/chart96.xml"/><Relationship Id="rId2" Type="http://schemas.openxmlformats.org/officeDocument/2006/relationships/notesSlide" Target="../notesSlides/notesSlide114.xml"/><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notesSlide" Target="../notesSlides/notesSlide115.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3" Type="http://schemas.openxmlformats.org/officeDocument/2006/relationships/chart" Target="../charts/chart98.xml"/><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3" Type="http://schemas.openxmlformats.org/officeDocument/2006/relationships/chart" Target="../charts/chart99.xml"/><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62.xml.rels><?xml version="1.0" encoding="UTF-8" standalone="yes"?>
<Relationships xmlns="http://schemas.openxmlformats.org/package/2006/relationships"><Relationship Id="rId3" Type="http://schemas.openxmlformats.org/officeDocument/2006/relationships/chart" Target="../charts/chart100.xml"/><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63.xml.rels><?xml version="1.0" encoding="UTF-8" standalone="yes"?>
<Relationships xmlns="http://schemas.openxmlformats.org/package/2006/relationships"><Relationship Id="rId3" Type="http://schemas.openxmlformats.org/officeDocument/2006/relationships/chart" Target="../charts/chart101.xml"/><Relationship Id="rId2" Type="http://schemas.openxmlformats.org/officeDocument/2006/relationships/notesSlide" Target="../notesSlides/notesSlide120.xml"/><Relationship Id="rId1" Type="http://schemas.openxmlformats.org/officeDocument/2006/relationships/slideLayout" Target="../slideLayouts/slideLayout8.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5.xml.rels><?xml version="1.0" encoding="UTF-8" standalone="yes"?>
<Relationships xmlns="http://schemas.openxmlformats.org/package/2006/relationships"><Relationship Id="rId3" Type="http://schemas.openxmlformats.org/officeDocument/2006/relationships/chart" Target="../charts/chart102.xml"/><Relationship Id="rId2" Type="http://schemas.openxmlformats.org/officeDocument/2006/relationships/notesSlide" Target="../notesSlides/notesSlide121.xml"/><Relationship Id="rId1" Type="http://schemas.openxmlformats.org/officeDocument/2006/relationships/slideLayout" Target="../slideLayouts/slideLayout8.xml"/></Relationships>
</file>

<file path=ppt/slides/_rels/slide166.xml.rels><?xml version="1.0" encoding="UTF-8" standalone="yes"?>
<Relationships xmlns="http://schemas.openxmlformats.org/package/2006/relationships"><Relationship Id="rId3" Type="http://schemas.openxmlformats.org/officeDocument/2006/relationships/chart" Target="../charts/chart103.xml"/><Relationship Id="rId2" Type="http://schemas.openxmlformats.org/officeDocument/2006/relationships/notesSlide" Target="../notesSlides/notesSlide122.xml"/><Relationship Id="rId1" Type="http://schemas.openxmlformats.org/officeDocument/2006/relationships/slideLayout" Target="../slideLayouts/slideLayout8.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8.xml.rels><?xml version="1.0" encoding="UTF-8" standalone="yes"?>
<Relationships xmlns="http://schemas.openxmlformats.org/package/2006/relationships"><Relationship Id="rId3" Type="http://schemas.openxmlformats.org/officeDocument/2006/relationships/chart" Target="../charts/chart104.xml"/><Relationship Id="rId2" Type="http://schemas.openxmlformats.org/officeDocument/2006/relationships/notesSlide" Target="../notesSlides/notesSlide123.xml"/><Relationship Id="rId1" Type="http://schemas.openxmlformats.org/officeDocument/2006/relationships/slideLayout" Target="../slideLayouts/slideLayout8.xml"/></Relationships>
</file>

<file path=ppt/slides/_rels/slide169.xml.rels><?xml version="1.0" encoding="UTF-8" standalone="yes"?>
<Relationships xmlns="http://schemas.openxmlformats.org/package/2006/relationships"><Relationship Id="rId3" Type="http://schemas.openxmlformats.org/officeDocument/2006/relationships/chart" Target="../charts/chart105.xml"/><Relationship Id="rId2" Type="http://schemas.openxmlformats.org/officeDocument/2006/relationships/notesSlide" Target="../notesSlides/notesSlide12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chart" Target="../charts/chart106.xml"/><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2.xml.rels><?xml version="1.0" encoding="UTF-8" standalone="yes"?>
<Relationships xmlns="http://schemas.openxmlformats.org/package/2006/relationships"><Relationship Id="rId3" Type="http://schemas.openxmlformats.org/officeDocument/2006/relationships/chart" Target="../charts/chart107.xml"/><Relationship Id="rId2" Type="http://schemas.openxmlformats.org/officeDocument/2006/relationships/notesSlide" Target="../notesSlides/notesSlide126.xml"/><Relationship Id="rId1" Type="http://schemas.openxmlformats.org/officeDocument/2006/relationships/slideLayout" Target="../slideLayouts/slideLayout8.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4.xml.rels><?xml version="1.0" encoding="UTF-8" standalone="yes"?>
<Relationships xmlns="http://schemas.openxmlformats.org/package/2006/relationships"><Relationship Id="rId3" Type="http://schemas.openxmlformats.org/officeDocument/2006/relationships/chart" Target="../charts/chart108.xml"/><Relationship Id="rId2" Type="http://schemas.openxmlformats.org/officeDocument/2006/relationships/notesSlide" Target="../notesSlides/notesSlide127.xml"/><Relationship Id="rId1" Type="http://schemas.openxmlformats.org/officeDocument/2006/relationships/slideLayout" Target="../slideLayouts/slideLayout8.xml"/></Relationships>
</file>

<file path=ppt/slides/_rels/slide175.xml.rels><?xml version="1.0" encoding="UTF-8" standalone="yes"?>
<Relationships xmlns="http://schemas.openxmlformats.org/package/2006/relationships"><Relationship Id="rId3" Type="http://schemas.openxmlformats.org/officeDocument/2006/relationships/chart" Target="../charts/chart109.xml"/><Relationship Id="rId2" Type="http://schemas.openxmlformats.org/officeDocument/2006/relationships/notesSlide" Target="../notesSlides/notesSlide128.xml"/><Relationship Id="rId1" Type="http://schemas.openxmlformats.org/officeDocument/2006/relationships/slideLayout" Target="../slideLayouts/slideLayout8.xml"/></Relationships>
</file>

<file path=ppt/slides/_rels/slide176.xml.rels><?xml version="1.0" encoding="UTF-8" standalone="yes"?>
<Relationships xmlns="http://schemas.openxmlformats.org/package/2006/relationships"><Relationship Id="rId3" Type="http://schemas.openxmlformats.org/officeDocument/2006/relationships/chart" Target="../charts/chart110.xml"/><Relationship Id="rId2" Type="http://schemas.openxmlformats.org/officeDocument/2006/relationships/notesSlide" Target="../notesSlides/notesSlide129.xml"/><Relationship Id="rId1" Type="http://schemas.openxmlformats.org/officeDocument/2006/relationships/slideLayout" Target="../slideLayouts/slideLayout8.xml"/></Relationships>
</file>

<file path=ppt/slides/_rels/slide177.xml.rels><?xml version="1.0" encoding="UTF-8" standalone="yes"?>
<Relationships xmlns="http://schemas.openxmlformats.org/package/2006/relationships"><Relationship Id="rId3" Type="http://schemas.openxmlformats.org/officeDocument/2006/relationships/chart" Target="../charts/chart111.xml"/><Relationship Id="rId2" Type="http://schemas.openxmlformats.org/officeDocument/2006/relationships/notesSlide" Target="../notesSlides/notesSlide130.xml"/><Relationship Id="rId1" Type="http://schemas.openxmlformats.org/officeDocument/2006/relationships/slideLayout" Target="../slideLayouts/slideLayout8.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8.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3" Type="http://schemas.openxmlformats.org/officeDocument/2006/relationships/chart" Target="../charts/chart112.xml"/><Relationship Id="rId2" Type="http://schemas.openxmlformats.org/officeDocument/2006/relationships/notesSlide" Target="../notesSlides/notesSlide133.xml"/><Relationship Id="rId1" Type="http://schemas.openxmlformats.org/officeDocument/2006/relationships/slideLayout" Target="../slideLayouts/slideLayout8.xml"/></Relationships>
</file>

<file path=ppt/slides/_rels/slide182.xml.rels><?xml version="1.0" encoding="UTF-8" standalone="yes"?>
<Relationships xmlns="http://schemas.openxmlformats.org/package/2006/relationships"><Relationship Id="rId3" Type="http://schemas.openxmlformats.org/officeDocument/2006/relationships/chart" Target="../charts/chart113.xml"/><Relationship Id="rId2" Type="http://schemas.openxmlformats.org/officeDocument/2006/relationships/notesSlide" Target="../notesSlides/notesSlide134.xml"/><Relationship Id="rId1" Type="http://schemas.openxmlformats.org/officeDocument/2006/relationships/slideLayout" Target="../slideLayouts/slideLayout8.xml"/></Relationships>
</file>

<file path=ppt/slides/_rels/slide183.xml.rels><?xml version="1.0" encoding="UTF-8" standalone="yes"?>
<Relationships xmlns="http://schemas.openxmlformats.org/package/2006/relationships"><Relationship Id="rId3" Type="http://schemas.openxmlformats.org/officeDocument/2006/relationships/chart" Target="../charts/chart114.xml"/><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84.xml.rels><?xml version="1.0" encoding="UTF-8" standalone="yes"?>
<Relationships xmlns="http://schemas.openxmlformats.org/package/2006/relationships"><Relationship Id="rId3" Type="http://schemas.openxmlformats.org/officeDocument/2006/relationships/chart" Target="../charts/chart115.xml"/><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6.xml.rels><?xml version="1.0" encoding="UTF-8" standalone="yes"?>
<Relationships xmlns="http://schemas.openxmlformats.org/package/2006/relationships"><Relationship Id="rId3" Type="http://schemas.openxmlformats.org/officeDocument/2006/relationships/chart" Target="../charts/chart116.xml"/><Relationship Id="rId2" Type="http://schemas.openxmlformats.org/officeDocument/2006/relationships/notesSlide" Target="../notesSlides/notesSlide137.xml"/><Relationship Id="rId1" Type="http://schemas.openxmlformats.org/officeDocument/2006/relationships/slideLayout" Target="../slideLayouts/slideLayout8.xml"/></Relationships>
</file>

<file path=ppt/slides/_rels/slide187.xml.rels><?xml version="1.0" encoding="UTF-8" standalone="yes"?>
<Relationships xmlns="http://schemas.openxmlformats.org/package/2006/relationships"><Relationship Id="rId3" Type="http://schemas.openxmlformats.org/officeDocument/2006/relationships/chart" Target="../charts/chart117.xml"/><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9.xml.rels><?xml version="1.0" encoding="UTF-8" standalone="yes"?>
<Relationships xmlns="http://schemas.openxmlformats.org/package/2006/relationships"><Relationship Id="rId3" Type="http://schemas.openxmlformats.org/officeDocument/2006/relationships/chart" Target="../charts/chart118.xml"/><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chart" Target="../charts/chart119.xml"/><Relationship Id="rId2" Type="http://schemas.openxmlformats.org/officeDocument/2006/relationships/notesSlide" Target="../notesSlides/notesSlide140.xml"/><Relationship Id="rId1" Type="http://schemas.openxmlformats.org/officeDocument/2006/relationships/slideLayout" Target="../slideLayouts/slideLayout8.xml"/></Relationships>
</file>

<file path=ppt/slides/_rels/slide191.xml.rels><?xml version="1.0" encoding="UTF-8" standalone="yes"?>
<Relationships xmlns="http://schemas.openxmlformats.org/package/2006/relationships"><Relationship Id="rId3" Type="http://schemas.openxmlformats.org/officeDocument/2006/relationships/chart" Target="../charts/chart120.xml"/><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3.xml.rels><?xml version="1.0" encoding="UTF-8" standalone="yes"?>
<Relationships xmlns="http://schemas.openxmlformats.org/package/2006/relationships"><Relationship Id="rId3" Type="http://schemas.openxmlformats.org/officeDocument/2006/relationships/chart" Target="../charts/chart121.xml"/><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7.xml.rels><?xml version="1.0" encoding="UTF-8" standalone="yes"?>
<Relationships xmlns="http://schemas.openxmlformats.org/package/2006/relationships"><Relationship Id="rId3" Type="http://schemas.openxmlformats.org/officeDocument/2006/relationships/chart" Target="../charts/chart122.xml"/><Relationship Id="rId2" Type="http://schemas.openxmlformats.org/officeDocument/2006/relationships/notesSlide" Target="../notesSlides/notesSlide144.xml"/><Relationship Id="rId1" Type="http://schemas.openxmlformats.org/officeDocument/2006/relationships/slideLayout" Target="../slideLayouts/slideLayout16.xml"/></Relationships>
</file>

<file path=ppt/slides/_rels/slide198.xml.rels><?xml version="1.0" encoding="UTF-8" standalone="yes"?>
<Relationships xmlns="http://schemas.openxmlformats.org/package/2006/relationships"><Relationship Id="rId3" Type="http://schemas.openxmlformats.org/officeDocument/2006/relationships/chart" Target="../charts/chart123.xml"/><Relationship Id="rId2" Type="http://schemas.openxmlformats.org/officeDocument/2006/relationships/notesSlide" Target="../notesSlides/notesSlide145.xml"/><Relationship Id="rId1" Type="http://schemas.openxmlformats.org/officeDocument/2006/relationships/slideLayout" Target="../slideLayouts/slideLayout16.xml"/></Relationships>
</file>

<file path=ppt/slides/_rels/slide199.xml.rels><?xml version="1.0" encoding="UTF-8" standalone="yes"?>
<Relationships xmlns="http://schemas.openxmlformats.org/package/2006/relationships"><Relationship Id="rId3" Type="http://schemas.openxmlformats.org/officeDocument/2006/relationships/chart" Target="../charts/chart124.xml"/><Relationship Id="rId2" Type="http://schemas.openxmlformats.org/officeDocument/2006/relationships/notesSlide" Target="../notesSlides/notesSlide146.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png"/><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7.jpg"/><Relationship Id="rId11" Type="http://schemas.openxmlformats.org/officeDocument/2006/relationships/image" Target="../media/image12.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chart" Target="../charts/chart125.xml"/><Relationship Id="rId2" Type="http://schemas.openxmlformats.org/officeDocument/2006/relationships/notesSlide" Target="../notesSlides/notesSlide147.xml"/><Relationship Id="rId1" Type="http://schemas.openxmlformats.org/officeDocument/2006/relationships/slideLayout" Target="../slideLayouts/slideLayout16.xml"/></Relationships>
</file>

<file path=ppt/slides/_rels/slide201.xml.rels><?xml version="1.0" encoding="UTF-8" standalone="yes"?>
<Relationships xmlns="http://schemas.openxmlformats.org/package/2006/relationships"><Relationship Id="rId3" Type="http://schemas.openxmlformats.org/officeDocument/2006/relationships/chart" Target="../charts/chart126.xml"/><Relationship Id="rId2" Type="http://schemas.openxmlformats.org/officeDocument/2006/relationships/notesSlide" Target="../notesSlides/notesSlide148.xml"/><Relationship Id="rId1" Type="http://schemas.openxmlformats.org/officeDocument/2006/relationships/slideLayout" Target="../slideLayouts/slideLayout1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3.xml.rels><?xml version="1.0" encoding="UTF-8" standalone="yes"?>
<Relationships xmlns="http://schemas.openxmlformats.org/package/2006/relationships"><Relationship Id="rId3" Type="http://schemas.openxmlformats.org/officeDocument/2006/relationships/chart" Target="../charts/chart127.xml"/><Relationship Id="rId2" Type="http://schemas.openxmlformats.org/officeDocument/2006/relationships/notesSlide" Target="../notesSlides/notesSlide149.xml"/><Relationship Id="rId1" Type="http://schemas.openxmlformats.org/officeDocument/2006/relationships/slideLayout" Target="../slideLayouts/slideLayout16.xml"/></Relationships>
</file>

<file path=ppt/slides/_rels/slide204.xml.rels><?xml version="1.0" encoding="UTF-8" standalone="yes"?>
<Relationships xmlns="http://schemas.openxmlformats.org/package/2006/relationships"><Relationship Id="rId3" Type="http://schemas.openxmlformats.org/officeDocument/2006/relationships/chart" Target="../charts/chart128.xml"/><Relationship Id="rId2" Type="http://schemas.openxmlformats.org/officeDocument/2006/relationships/notesSlide" Target="../notesSlides/notesSlide150.xml"/><Relationship Id="rId1" Type="http://schemas.openxmlformats.org/officeDocument/2006/relationships/slideLayout" Target="../slideLayouts/slideLayout16.xml"/></Relationships>
</file>

<file path=ppt/slides/_rels/slide205.xml.rels><?xml version="1.0" encoding="UTF-8" standalone="yes"?>
<Relationships xmlns="http://schemas.openxmlformats.org/package/2006/relationships"><Relationship Id="rId3" Type="http://schemas.openxmlformats.org/officeDocument/2006/relationships/chart" Target="../charts/chart129.xml"/><Relationship Id="rId2" Type="http://schemas.openxmlformats.org/officeDocument/2006/relationships/notesSlide" Target="../notesSlides/notesSlide151.xml"/><Relationship Id="rId1" Type="http://schemas.openxmlformats.org/officeDocument/2006/relationships/slideLayout" Target="../slideLayouts/slideLayout1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7.xml.rels><?xml version="1.0" encoding="UTF-8" standalone="yes"?>
<Relationships xmlns="http://schemas.openxmlformats.org/package/2006/relationships"><Relationship Id="rId3" Type="http://schemas.openxmlformats.org/officeDocument/2006/relationships/chart" Target="../charts/chart130.xml"/><Relationship Id="rId2" Type="http://schemas.openxmlformats.org/officeDocument/2006/relationships/notesSlide" Target="../notesSlides/notesSlide152.xml"/><Relationship Id="rId1" Type="http://schemas.openxmlformats.org/officeDocument/2006/relationships/slideLayout" Target="../slideLayouts/slideLayout16.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chart" Target="../charts/chart131.xml"/><Relationship Id="rId2" Type="http://schemas.openxmlformats.org/officeDocument/2006/relationships/notesSlide" Target="../notesSlides/notesSlide154.xml"/><Relationship Id="rId1" Type="http://schemas.openxmlformats.org/officeDocument/2006/relationships/slideLayout" Target="../slideLayouts/slideLayout16.xml"/></Relationships>
</file>

<file path=ppt/slides/_rels/slide211.xml.rels><?xml version="1.0" encoding="UTF-8" standalone="yes"?>
<Relationships xmlns="http://schemas.openxmlformats.org/package/2006/relationships"><Relationship Id="rId3" Type="http://schemas.openxmlformats.org/officeDocument/2006/relationships/chart" Target="../charts/chart132.xml"/><Relationship Id="rId2" Type="http://schemas.openxmlformats.org/officeDocument/2006/relationships/notesSlide" Target="../notesSlides/notesSlide155.xml"/><Relationship Id="rId1" Type="http://schemas.openxmlformats.org/officeDocument/2006/relationships/slideLayout" Target="../slideLayouts/slideLayout16.xml"/></Relationships>
</file>

<file path=ppt/slides/_rels/slide212.xml.rels><?xml version="1.0" encoding="UTF-8" standalone="yes"?>
<Relationships xmlns="http://schemas.openxmlformats.org/package/2006/relationships"><Relationship Id="rId3" Type="http://schemas.openxmlformats.org/officeDocument/2006/relationships/chart" Target="../charts/chart133.xml"/><Relationship Id="rId2" Type="http://schemas.openxmlformats.org/officeDocument/2006/relationships/notesSlide" Target="../notesSlides/notesSlide156.xml"/><Relationship Id="rId1" Type="http://schemas.openxmlformats.org/officeDocument/2006/relationships/slideLayout" Target="../slideLayouts/slideLayout16.xml"/></Relationships>
</file>

<file path=ppt/slides/_rels/slide213.xml.rels><?xml version="1.0" encoding="UTF-8" standalone="yes"?>
<Relationships xmlns="http://schemas.openxmlformats.org/package/2006/relationships"><Relationship Id="rId3" Type="http://schemas.openxmlformats.org/officeDocument/2006/relationships/chart" Target="../charts/chart134.xml"/><Relationship Id="rId2" Type="http://schemas.openxmlformats.org/officeDocument/2006/relationships/notesSlide" Target="../notesSlides/notesSlide157.xml"/><Relationship Id="rId1" Type="http://schemas.openxmlformats.org/officeDocument/2006/relationships/slideLayout" Target="../slideLayouts/slideLayout16.xml"/></Relationships>
</file>

<file path=ppt/slides/_rels/slide214.xml.rels><?xml version="1.0" encoding="UTF-8" standalone="yes"?>
<Relationships xmlns="http://schemas.openxmlformats.org/package/2006/relationships"><Relationship Id="rId3" Type="http://schemas.openxmlformats.org/officeDocument/2006/relationships/chart" Target="../charts/chart135.xml"/><Relationship Id="rId2" Type="http://schemas.openxmlformats.org/officeDocument/2006/relationships/notesSlide" Target="../notesSlides/notesSlide158.xml"/><Relationship Id="rId1" Type="http://schemas.openxmlformats.org/officeDocument/2006/relationships/slideLayout" Target="../slideLayouts/slideLayout16.xml"/></Relationships>
</file>

<file path=ppt/slides/_rels/slide215.xml.rels><?xml version="1.0" encoding="UTF-8" standalone="yes"?>
<Relationships xmlns="http://schemas.openxmlformats.org/package/2006/relationships"><Relationship Id="rId3" Type="http://schemas.openxmlformats.org/officeDocument/2006/relationships/chart" Target="../charts/chart136.xml"/><Relationship Id="rId2" Type="http://schemas.openxmlformats.org/officeDocument/2006/relationships/notesSlide" Target="../notesSlides/notesSlide159.xml"/><Relationship Id="rId1" Type="http://schemas.openxmlformats.org/officeDocument/2006/relationships/slideLayout" Target="../slideLayouts/slideLayout16.xml"/></Relationships>
</file>

<file path=ppt/slides/_rels/slide216.xml.rels><?xml version="1.0" encoding="UTF-8" standalone="yes"?>
<Relationships xmlns="http://schemas.openxmlformats.org/package/2006/relationships"><Relationship Id="rId3" Type="http://schemas.openxmlformats.org/officeDocument/2006/relationships/chart" Target="../charts/chart137.xml"/><Relationship Id="rId2" Type="http://schemas.openxmlformats.org/officeDocument/2006/relationships/notesSlide" Target="../notesSlides/notesSlide160.xml"/><Relationship Id="rId1" Type="http://schemas.openxmlformats.org/officeDocument/2006/relationships/slideLayout" Target="../slideLayouts/slideLayout16.xml"/></Relationships>
</file>

<file path=ppt/slides/_rels/slide217.xml.rels><?xml version="1.0" encoding="UTF-8" standalone="yes"?>
<Relationships xmlns="http://schemas.openxmlformats.org/package/2006/relationships"><Relationship Id="rId3" Type="http://schemas.openxmlformats.org/officeDocument/2006/relationships/chart" Target="../charts/chart138.xml"/><Relationship Id="rId2" Type="http://schemas.openxmlformats.org/officeDocument/2006/relationships/notesSlide" Target="../notesSlides/notesSlide161.xml"/><Relationship Id="rId1" Type="http://schemas.openxmlformats.org/officeDocument/2006/relationships/slideLayout" Target="../slideLayouts/slideLayout16.xml"/></Relationships>
</file>

<file path=ppt/slides/_rels/slide218.xml.rels><?xml version="1.0" encoding="UTF-8" standalone="yes"?>
<Relationships xmlns="http://schemas.openxmlformats.org/package/2006/relationships"><Relationship Id="rId3" Type="http://schemas.openxmlformats.org/officeDocument/2006/relationships/chart" Target="../charts/chart139.xml"/><Relationship Id="rId2" Type="http://schemas.openxmlformats.org/officeDocument/2006/relationships/notesSlide" Target="../notesSlides/notesSlide162.xml"/><Relationship Id="rId1" Type="http://schemas.openxmlformats.org/officeDocument/2006/relationships/slideLayout" Target="../slideLayouts/slideLayout16.xml"/></Relationships>
</file>

<file path=ppt/slides/_rels/slide219.xml.rels><?xml version="1.0" encoding="UTF-8" standalone="yes"?>
<Relationships xmlns="http://schemas.openxmlformats.org/package/2006/relationships"><Relationship Id="rId3" Type="http://schemas.openxmlformats.org/officeDocument/2006/relationships/chart" Target="../charts/chart140.xml"/><Relationship Id="rId2" Type="http://schemas.openxmlformats.org/officeDocument/2006/relationships/notesSlide" Target="../notesSlides/notesSlide163.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chart" Target="../charts/chart141.xml"/><Relationship Id="rId2" Type="http://schemas.openxmlformats.org/officeDocument/2006/relationships/notesSlide" Target="../notesSlides/notesSlide164.xml"/><Relationship Id="rId1" Type="http://schemas.openxmlformats.org/officeDocument/2006/relationships/slideLayout" Target="../slideLayouts/slideLayout16.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en-US" sz="4400" b="1" dirty="0" smtClean="0">
                <a:solidFill>
                  <a:schemeClr val="bg1"/>
                </a:solidFill>
              </a:rPr>
              <a:t>Introduction and Methodology</a:t>
            </a:r>
            <a:endParaRPr lang="en-US" sz="4400" b="1" dirty="0">
              <a:solidFill>
                <a:schemeClr val="bg1"/>
              </a:solidFill>
            </a:endParaRPr>
          </a:p>
        </p:txBody>
      </p:sp>
      <p:sp>
        <p:nvSpPr>
          <p:cNvPr id="3" name="TextBox 2"/>
          <p:cNvSpPr txBox="1"/>
          <p:nvPr/>
        </p:nvSpPr>
        <p:spPr>
          <a:xfrm>
            <a:off x="6272981" y="839795"/>
            <a:ext cx="2871019" cy="646331"/>
          </a:xfrm>
          <a:prstGeom prst="rect">
            <a:avLst/>
          </a:prstGeom>
          <a:noFill/>
        </p:spPr>
        <p:txBody>
          <a:bodyPr wrap="square" rtlCol="0">
            <a:spAutoFit/>
          </a:bodyPr>
          <a:lstStyle/>
          <a:p>
            <a:pPr algn="ctr"/>
            <a:r>
              <a:rPr lang="en-US" i="1" dirty="0" smtClean="0">
                <a:solidFill>
                  <a:schemeClr val="bg1"/>
                </a:solidFill>
              </a:rPr>
              <a:t>Follow along on Twitter!</a:t>
            </a:r>
            <a:br>
              <a:rPr lang="en-US" i="1" dirty="0" smtClean="0">
                <a:solidFill>
                  <a:schemeClr val="bg1"/>
                </a:solidFill>
              </a:rPr>
            </a:br>
            <a:r>
              <a:rPr lang="en-US" i="1" dirty="0" smtClean="0">
                <a:solidFill>
                  <a:schemeClr val="bg1"/>
                </a:solidFill>
              </a:rPr>
              <a:t>#</a:t>
            </a:r>
            <a:r>
              <a:rPr lang="en-US" i="1" dirty="0" err="1" smtClean="0">
                <a:solidFill>
                  <a:schemeClr val="bg1"/>
                </a:solidFill>
              </a:rPr>
              <a:t>EthiopiaDHS</a:t>
            </a:r>
            <a:endParaRPr lang="en-US"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Biomarkers</a:t>
            </a:r>
            <a:endParaRPr lang="en-GB" noProof="0" dirty="0"/>
          </a:p>
        </p:txBody>
      </p:sp>
      <p:sp>
        <p:nvSpPr>
          <p:cNvPr id="3" name="Content Placeholder 2"/>
          <p:cNvSpPr>
            <a:spLocks noGrp="1"/>
          </p:cNvSpPr>
          <p:nvPr>
            <p:ph idx="1"/>
          </p:nvPr>
        </p:nvSpPr>
        <p:spPr/>
        <p:txBody>
          <a:bodyPr>
            <a:normAutofit fontScale="85000" lnSpcReduction="20000"/>
          </a:bodyPr>
          <a:lstStyle/>
          <a:p>
            <a:pPr marL="0" indent="0">
              <a:spcBef>
                <a:spcPts val="0"/>
              </a:spcBef>
              <a:spcAft>
                <a:spcPts val="1200"/>
              </a:spcAft>
              <a:buNone/>
            </a:pPr>
            <a:r>
              <a:rPr lang="en-GB" sz="3200" b="1" noProof="0" dirty="0" smtClean="0">
                <a:solidFill>
                  <a:schemeClr val="accent1"/>
                </a:solidFill>
              </a:rPr>
              <a:t>Height and weight measurements:</a:t>
            </a:r>
          </a:p>
          <a:p>
            <a:pPr>
              <a:spcBef>
                <a:spcPts val="0"/>
              </a:spcBef>
              <a:spcAft>
                <a:spcPts val="1200"/>
              </a:spcAft>
            </a:pPr>
            <a:r>
              <a:rPr lang="en-GB" sz="3200" noProof="0" dirty="0" smtClean="0"/>
              <a:t>Children under 5</a:t>
            </a:r>
          </a:p>
          <a:p>
            <a:pPr>
              <a:spcBef>
                <a:spcPts val="0"/>
              </a:spcBef>
              <a:spcAft>
                <a:spcPts val="1200"/>
              </a:spcAft>
            </a:pPr>
            <a:r>
              <a:rPr lang="en-GB" sz="3200" noProof="0" dirty="0" smtClean="0"/>
              <a:t>Women age 15-49</a:t>
            </a:r>
          </a:p>
          <a:p>
            <a:pPr>
              <a:spcBef>
                <a:spcPts val="0"/>
              </a:spcBef>
              <a:spcAft>
                <a:spcPts val="1200"/>
              </a:spcAft>
            </a:pPr>
            <a:r>
              <a:rPr lang="en-GB" sz="3200" dirty="0" smtClean="0"/>
              <a:t>Men age 15-59</a:t>
            </a:r>
            <a:endParaRPr lang="en-GB" sz="3200" noProof="0" dirty="0" smtClean="0"/>
          </a:p>
          <a:p>
            <a:pPr marL="0" indent="0">
              <a:spcBef>
                <a:spcPts val="0"/>
              </a:spcBef>
              <a:spcAft>
                <a:spcPts val="1200"/>
              </a:spcAft>
              <a:buNone/>
            </a:pPr>
            <a:r>
              <a:rPr lang="en-GB" sz="3200" b="1" noProof="0" dirty="0" smtClean="0">
                <a:solidFill>
                  <a:schemeClr val="accent1"/>
                </a:solidFill>
              </a:rPr>
              <a:t>Anaemia testing:</a:t>
            </a:r>
          </a:p>
          <a:p>
            <a:pPr>
              <a:spcBef>
                <a:spcPts val="0"/>
              </a:spcBef>
              <a:spcAft>
                <a:spcPts val="1200"/>
              </a:spcAft>
            </a:pPr>
            <a:r>
              <a:rPr lang="en-GB" sz="3200" noProof="0" dirty="0" smtClean="0"/>
              <a:t>Children age 6-59 months</a:t>
            </a:r>
          </a:p>
          <a:p>
            <a:pPr>
              <a:spcBef>
                <a:spcPts val="0"/>
              </a:spcBef>
              <a:spcAft>
                <a:spcPts val="1200"/>
              </a:spcAft>
            </a:pPr>
            <a:r>
              <a:rPr lang="en-GB" sz="3200" noProof="0" dirty="0" smtClean="0"/>
              <a:t>Women age 15-49</a:t>
            </a:r>
          </a:p>
          <a:p>
            <a:pPr>
              <a:spcBef>
                <a:spcPts val="0"/>
              </a:spcBef>
              <a:spcAft>
                <a:spcPts val="1200"/>
              </a:spcAft>
            </a:pPr>
            <a:r>
              <a:rPr lang="en-GB" sz="3200" dirty="0" smtClean="0"/>
              <a:t>Men age 15-59</a:t>
            </a:r>
            <a:endParaRPr lang="en-GB" sz="3200" noProof="0" dirty="0" smtClean="0"/>
          </a:p>
          <a:p>
            <a:pPr marL="0" indent="0">
              <a:spcBef>
                <a:spcPts val="0"/>
              </a:spcBef>
              <a:spcAft>
                <a:spcPts val="1200"/>
              </a:spcAft>
              <a:buNone/>
            </a:pPr>
            <a:r>
              <a:rPr lang="en-GB" sz="3200" b="1" noProof="0" dirty="0" smtClean="0">
                <a:solidFill>
                  <a:schemeClr val="accent1"/>
                </a:solidFill>
              </a:rPr>
              <a:t>HIV testing:</a:t>
            </a:r>
          </a:p>
          <a:p>
            <a:pPr>
              <a:spcBef>
                <a:spcPts val="0"/>
              </a:spcBef>
              <a:spcAft>
                <a:spcPts val="1200"/>
              </a:spcAft>
            </a:pPr>
            <a:r>
              <a:rPr lang="en-GB" sz="3200" noProof="0" dirty="0" smtClean="0"/>
              <a:t>Women age 15-49</a:t>
            </a:r>
          </a:p>
          <a:p>
            <a:pPr>
              <a:spcBef>
                <a:spcPts val="0"/>
              </a:spcBef>
              <a:spcAft>
                <a:spcPts val="1200"/>
              </a:spcAft>
            </a:pPr>
            <a:r>
              <a:rPr lang="en-GB" sz="3200" dirty="0" smtClean="0"/>
              <a:t>Men age 15-59</a:t>
            </a:r>
          </a:p>
          <a:p>
            <a:pPr>
              <a:spcBef>
                <a:spcPts val="0"/>
              </a:spcBef>
              <a:spcAft>
                <a:spcPts val="1200"/>
              </a:spcAft>
            </a:pPr>
            <a:endParaRPr lang="en-GB" sz="3200" noProof="0" dirty="0" smtClean="0"/>
          </a:p>
        </p:txBody>
      </p:sp>
    </p:spTree>
    <p:extLst>
      <p:ext uri="{BB962C8B-B14F-4D97-AF65-F5344CB8AC3E}">
        <p14:creationId xmlns:p14="http://schemas.microsoft.com/office/powerpoint/2010/main" val="40300381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Antenatal Care (ANC) by Provider</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07779003"/>
              </p:ext>
            </p:extLst>
          </p:nvPr>
        </p:nvGraphicFramePr>
        <p:xfrm>
          <a:off x="461963" y="1606550"/>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women age 15-49 with a live birth in the 5-year period before the survey</a:t>
            </a:r>
            <a:endParaRPr lang="en-US" i="1" dirty="0">
              <a:solidFill>
                <a:srgbClr val="000000"/>
              </a:solidFill>
            </a:endParaRPr>
          </a:p>
        </p:txBody>
      </p:sp>
      <p:sp>
        <p:nvSpPr>
          <p:cNvPr id="9" name="TextBox 8"/>
          <p:cNvSpPr txBox="1"/>
          <p:nvPr/>
        </p:nvSpPr>
        <p:spPr>
          <a:xfrm>
            <a:off x="0" y="6488668"/>
            <a:ext cx="9144000" cy="369332"/>
          </a:xfrm>
          <a:prstGeom prst="rect">
            <a:avLst/>
          </a:prstGeom>
          <a:noFill/>
        </p:spPr>
        <p:txBody>
          <a:bodyPr wrap="square" rtlCol="0">
            <a:spAutoFit/>
          </a:bodyPr>
          <a:lstStyle/>
          <a:p>
            <a:r>
              <a:rPr lang="en-US" i="1" dirty="0" smtClean="0">
                <a:solidFill>
                  <a:srgbClr val="000000"/>
                </a:solidFill>
              </a:rPr>
              <a:t>*Skilled provider includes doctor, nurse, midwife, health officer, and health extension worker.</a:t>
            </a:r>
            <a:endParaRPr lang="en-US" i="1" dirty="0">
              <a:solidFill>
                <a:srgbClr val="000000"/>
              </a:solidFill>
            </a:endParaRPr>
          </a:p>
        </p:txBody>
      </p:sp>
      <p:sp>
        <p:nvSpPr>
          <p:cNvPr id="10" name="TextBox 9"/>
          <p:cNvSpPr txBox="1"/>
          <p:nvPr/>
        </p:nvSpPr>
        <p:spPr>
          <a:xfrm>
            <a:off x="6908801" y="1615212"/>
            <a:ext cx="2070100" cy="1569660"/>
          </a:xfrm>
          <a:prstGeom prst="rect">
            <a:avLst/>
          </a:prstGeom>
          <a:solidFill>
            <a:schemeClr val="accent2"/>
          </a:solidFill>
        </p:spPr>
        <p:txBody>
          <a:bodyPr wrap="square" rtlCol="0">
            <a:spAutoFit/>
          </a:bodyPr>
          <a:lstStyle/>
          <a:p>
            <a:pPr algn="ctr"/>
            <a:r>
              <a:rPr lang="en-US" sz="2400" b="1" dirty="0" smtClean="0">
                <a:solidFill>
                  <a:prstClr val="white"/>
                </a:solidFill>
              </a:rPr>
              <a:t>62% of women received ANC from a skilled provider*</a:t>
            </a:r>
            <a:endParaRPr lang="en-US" sz="2400" b="1" dirty="0">
              <a:solidFill>
                <a:prstClr val="white"/>
              </a:solidFill>
            </a:endParaRPr>
          </a:p>
        </p:txBody>
      </p:sp>
    </p:spTree>
    <p:extLst>
      <p:ext uri="{BB962C8B-B14F-4D97-AF65-F5344CB8AC3E}">
        <p14:creationId xmlns:p14="http://schemas.microsoft.com/office/powerpoint/2010/main" val="232363537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smtClean="0"/>
              <a:t>Timing and Number of ANC Visits by Residence</a:t>
            </a:r>
            <a:endParaRPr lang="en-GB" sz="3600"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3402478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women age 15-49 with a live birth in the 5-year period before the survey</a:t>
            </a:r>
            <a:endParaRPr lang="en-US" i="1" dirty="0">
              <a:solidFill>
                <a:srgbClr val="000000"/>
              </a:solidFill>
            </a:endParaRPr>
          </a:p>
        </p:txBody>
      </p:sp>
    </p:spTree>
    <p:extLst>
      <p:ext uri="{BB962C8B-B14F-4D97-AF65-F5344CB8AC3E}">
        <p14:creationId xmlns:p14="http://schemas.microsoft.com/office/powerpoint/2010/main" val="10404902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ANC Coverage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2153640"/>
              </p:ext>
            </p:extLst>
          </p:nvPr>
        </p:nvGraphicFramePr>
        <p:xfrm>
          <a:off x="0" y="1606550"/>
          <a:ext cx="9143999" cy="45751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en-US" i="1" dirty="0" smtClean="0">
                <a:solidFill>
                  <a:srgbClr val="000000"/>
                </a:solidFill>
              </a:rPr>
              <a:t>Percent of women age 15-49 with a live birth in the 5 years before the survey</a:t>
            </a:r>
          </a:p>
          <a:p>
            <a:pPr algn="ctr"/>
            <a:r>
              <a:rPr lang="en-US" i="1" dirty="0" smtClean="0">
                <a:solidFill>
                  <a:srgbClr val="000000"/>
                </a:solidFill>
              </a:rPr>
              <a:t> for most recent birth</a:t>
            </a:r>
            <a:endParaRPr lang="en-US" i="1" dirty="0">
              <a:solidFill>
                <a:srgbClr val="000000"/>
              </a:solidFill>
            </a:endParaRPr>
          </a:p>
        </p:txBody>
      </p:sp>
      <p:sp>
        <p:nvSpPr>
          <p:cNvPr id="9" name="TextBox 8"/>
          <p:cNvSpPr txBox="1"/>
          <p:nvPr/>
        </p:nvSpPr>
        <p:spPr>
          <a:xfrm>
            <a:off x="1494326" y="3661478"/>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rgbClr val="AC1F2D"/>
                </a:solidFill>
              </a:rPr>
              <a:t>ANC by skilled provider*</a:t>
            </a:r>
            <a:endParaRPr lang="en-US" sz="1800" b="1" dirty="0">
              <a:solidFill>
                <a:srgbClr val="AC1F2D"/>
              </a:solidFill>
            </a:endParaRPr>
          </a:p>
        </p:txBody>
      </p:sp>
      <p:sp>
        <p:nvSpPr>
          <p:cNvPr id="10" name="TextBox 10"/>
          <p:cNvSpPr txBox="1"/>
          <p:nvPr/>
        </p:nvSpPr>
        <p:spPr>
          <a:xfrm>
            <a:off x="1494326" y="4736711"/>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rgbClr val="138A44"/>
                </a:solidFill>
              </a:rPr>
              <a:t>4+ ANC visits</a:t>
            </a:r>
            <a:endParaRPr lang="en-US" sz="1800" b="1" dirty="0">
              <a:solidFill>
                <a:srgbClr val="138A44"/>
              </a:solidFill>
            </a:endParaRPr>
          </a:p>
        </p:txBody>
      </p:sp>
      <p:sp>
        <p:nvSpPr>
          <p:cNvPr id="11" name="TextBox 10"/>
          <p:cNvSpPr txBox="1"/>
          <p:nvPr/>
        </p:nvSpPr>
        <p:spPr>
          <a:xfrm>
            <a:off x="5793055" y="5401968"/>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rgbClr val="FBDC05">
                    <a:lumMod val="75000"/>
                  </a:srgbClr>
                </a:solidFill>
              </a:rPr>
              <a:t>ANC visit in 1</a:t>
            </a:r>
            <a:r>
              <a:rPr lang="en-US" sz="1800" b="1" baseline="30000" dirty="0" smtClean="0">
                <a:solidFill>
                  <a:srgbClr val="FBDC05">
                    <a:lumMod val="75000"/>
                  </a:srgbClr>
                </a:solidFill>
              </a:rPr>
              <a:t>st</a:t>
            </a:r>
            <a:r>
              <a:rPr lang="en-US" sz="1800" b="1" dirty="0" smtClean="0">
                <a:solidFill>
                  <a:srgbClr val="FBDC05">
                    <a:lumMod val="75000"/>
                  </a:srgbClr>
                </a:solidFill>
              </a:rPr>
              <a:t> trimester</a:t>
            </a:r>
            <a:endParaRPr lang="en-US" sz="1800" b="1" dirty="0">
              <a:solidFill>
                <a:srgbClr val="FBDC05">
                  <a:lumMod val="75000"/>
                </a:srgbClr>
              </a:solidFill>
            </a:endParaRPr>
          </a:p>
        </p:txBody>
      </p:sp>
      <p:sp>
        <p:nvSpPr>
          <p:cNvPr id="13" name="TextBox 12"/>
          <p:cNvSpPr txBox="1"/>
          <p:nvPr/>
        </p:nvSpPr>
        <p:spPr>
          <a:xfrm>
            <a:off x="0" y="6334780"/>
            <a:ext cx="9144000" cy="523220"/>
          </a:xfrm>
          <a:prstGeom prst="rect">
            <a:avLst/>
          </a:prstGeom>
          <a:noFill/>
        </p:spPr>
        <p:txBody>
          <a:bodyPr wrap="square" rtlCol="0">
            <a:spAutoFit/>
          </a:bodyPr>
          <a:lstStyle/>
          <a:p>
            <a:r>
              <a:rPr lang="en-US" sz="1400" i="1" dirty="0">
                <a:solidFill>
                  <a:srgbClr val="000000"/>
                </a:solidFill>
              </a:rPr>
              <a:t>*The definition of a skilled provider for 2000, 2005, and 2011 EDHS surveys includes doctor, nurse, and midwife. The 2016 EDHS skilled provider definition includes doctor, nurse, midwife, health officer, and health extension worker.</a:t>
            </a:r>
          </a:p>
        </p:txBody>
      </p:sp>
    </p:spTree>
    <p:extLst>
      <p:ext uri="{BB962C8B-B14F-4D97-AF65-F5344CB8AC3E}">
        <p14:creationId xmlns:p14="http://schemas.microsoft.com/office/powerpoint/2010/main" val="8762186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Components of ANC</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53548320"/>
              </p:ext>
            </p:extLst>
          </p:nvPr>
        </p:nvGraphicFramePr>
        <p:xfrm>
          <a:off x="1" y="1955800"/>
          <a:ext cx="9144000" cy="4902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6438900" cy="646331"/>
          </a:xfrm>
          <a:prstGeom prst="rect">
            <a:avLst/>
          </a:prstGeom>
          <a:noFill/>
        </p:spPr>
        <p:txBody>
          <a:bodyPr wrap="square" rtlCol="0">
            <a:spAutoFit/>
          </a:bodyPr>
          <a:lstStyle/>
          <a:p>
            <a:r>
              <a:rPr lang="en-US" b="1" i="1" dirty="0" smtClean="0">
                <a:solidFill>
                  <a:srgbClr val="000000"/>
                </a:solidFill>
              </a:rPr>
              <a:t>Among women </a:t>
            </a:r>
            <a:r>
              <a:rPr lang="en-US" b="1" i="1" smtClean="0">
                <a:solidFill>
                  <a:srgbClr val="000000"/>
                </a:solidFill>
              </a:rPr>
              <a:t>age 15-49 </a:t>
            </a:r>
            <a:r>
              <a:rPr lang="en-US" b="1" i="1" dirty="0" smtClean="0">
                <a:solidFill>
                  <a:srgbClr val="000000"/>
                </a:solidFill>
              </a:rPr>
              <a:t>who received ANC for most recent birth in the past 5 years, percent who received the following services:</a:t>
            </a:r>
            <a:endParaRPr lang="en-US" b="1" i="1" dirty="0">
              <a:solidFill>
                <a:srgbClr val="000000"/>
              </a:solidFill>
            </a:endParaRPr>
          </a:p>
        </p:txBody>
      </p:sp>
    </p:spTree>
    <p:extLst>
      <p:ext uri="{BB962C8B-B14F-4D97-AF65-F5344CB8AC3E}">
        <p14:creationId xmlns:p14="http://schemas.microsoft.com/office/powerpoint/2010/main" val="24671879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Tetanus Toxoid Vaccination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3877375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mothers age 15-49 with a live birth in the 5-year period before the survey</a:t>
            </a:r>
            <a:endParaRPr lang="en-US" i="1" dirty="0">
              <a:solidFill>
                <a:srgbClr val="000000"/>
              </a:solidFill>
            </a:endParaRPr>
          </a:p>
        </p:txBody>
      </p:sp>
    </p:spTree>
    <p:extLst>
      <p:ext uri="{BB962C8B-B14F-4D97-AF65-F5344CB8AC3E}">
        <p14:creationId xmlns:p14="http://schemas.microsoft.com/office/powerpoint/2010/main" val="16910446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4754"/>
            <a:ext cx="4418729" cy="3047999"/>
          </a:xfrm>
        </p:spPr>
        <p:txBody>
          <a:bodyPr>
            <a:normAutofit/>
          </a:bodyPr>
          <a:lstStyle/>
          <a:p>
            <a:pPr>
              <a:buClr>
                <a:schemeClr val="tx1"/>
              </a:buClr>
            </a:pPr>
            <a:r>
              <a:rPr lang="en-GB" sz="3600" noProof="0" dirty="0" smtClean="0"/>
              <a:t>Antenatal care</a:t>
            </a:r>
          </a:p>
          <a:p>
            <a:pPr>
              <a:buClr>
                <a:schemeClr val="tx1"/>
              </a:buClr>
            </a:pPr>
            <a:r>
              <a:rPr lang="en-GB" sz="3600" b="1" noProof="0" dirty="0" smtClean="0">
                <a:solidFill>
                  <a:schemeClr val="accent1"/>
                </a:solidFill>
              </a:rPr>
              <a:t>Delivery and postnatal care</a:t>
            </a:r>
          </a:p>
          <a:p>
            <a:pPr>
              <a:buClr>
                <a:schemeClr val="tx1"/>
              </a:buClr>
            </a:pPr>
            <a:r>
              <a:rPr lang="en-GB" sz="3600" noProof="0" dirty="0" smtClean="0"/>
              <a:t>Other health issues</a:t>
            </a:r>
          </a:p>
        </p:txBody>
      </p:sp>
    </p:spTree>
    <p:extLst>
      <p:ext uri="{BB962C8B-B14F-4D97-AF65-F5344CB8AC3E}">
        <p14:creationId xmlns:p14="http://schemas.microsoft.com/office/powerpoint/2010/main" val="226169021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Place of Delivery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44024003"/>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live births in the 5-year period before the survey</a:t>
            </a:r>
            <a:endParaRPr lang="en-US" i="1" dirty="0">
              <a:solidFill>
                <a:srgbClr val="000000"/>
              </a:solidFill>
            </a:endParaRPr>
          </a:p>
        </p:txBody>
      </p:sp>
    </p:spTree>
    <p:extLst>
      <p:ext uri="{BB962C8B-B14F-4D97-AF65-F5344CB8AC3E}">
        <p14:creationId xmlns:p14="http://schemas.microsoft.com/office/powerpoint/2010/main" val="7932356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Assistance during Delivery</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53758736"/>
              </p:ext>
            </p:extLst>
          </p:nvPr>
        </p:nvGraphicFramePr>
        <p:xfrm>
          <a:off x="461963" y="1606550"/>
          <a:ext cx="8256587" cy="467598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live births in the 5-year period before the survey</a:t>
            </a:r>
            <a:endParaRPr lang="en-US" i="1" dirty="0">
              <a:solidFill>
                <a:srgbClr val="000000"/>
              </a:solidFill>
            </a:endParaRPr>
          </a:p>
        </p:txBody>
      </p:sp>
      <p:sp>
        <p:nvSpPr>
          <p:cNvPr id="9" name="TextBox 8"/>
          <p:cNvSpPr txBox="1"/>
          <p:nvPr/>
        </p:nvSpPr>
        <p:spPr>
          <a:xfrm>
            <a:off x="0" y="6488668"/>
            <a:ext cx="9144000" cy="369332"/>
          </a:xfrm>
          <a:prstGeom prst="rect">
            <a:avLst/>
          </a:prstGeom>
          <a:noFill/>
        </p:spPr>
        <p:txBody>
          <a:bodyPr wrap="square" rtlCol="0">
            <a:spAutoFit/>
          </a:bodyPr>
          <a:lstStyle/>
          <a:p>
            <a:r>
              <a:rPr lang="en-US" i="1" dirty="0">
                <a:solidFill>
                  <a:srgbClr val="000000"/>
                </a:solidFill>
              </a:rPr>
              <a:t>*Skilled provider includes doctor, nurse, midwife, health officer, and health extension worker.</a:t>
            </a:r>
          </a:p>
        </p:txBody>
      </p:sp>
      <p:sp>
        <p:nvSpPr>
          <p:cNvPr id="10" name="TextBox 9"/>
          <p:cNvSpPr txBox="1"/>
          <p:nvPr/>
        </p:nvSpPr>
        <p:spPr>
          <a:xfrm>
            <a:off x="6950842" y="1606550"/>
            <a:ext cx="2070100" cy="1569660"/>
          </a:xfrm>
          <a:prstGeom prst="rect">
            <a:avLst/>
          </a:prstGeom>
          <a:solidFill>
            <a:schemeClr val="accent2"/>
          </a:solidFill>
        </p:spPr>
        <p:txBody>
          <a:bodyPr wrap="square" rtlCol="0">
            <a:spAutoFit/>
          </a:bodyPr>
          <a:lstStyle/>
          <a:p>
            <a:pPr algn="ctr"/>
            <a:r>
              <a:rPr lang="en-US" sz="2400" b="1" dirty="0" smtClean="0">
                <a:solidFill>
                  <a:prstClr val="white"/>
                </a:solidFill>
              </a:rPr>
              <a:t>28% of births are delivered by a skilled provider*</a:t>
            </a:r>
            <a:endParaRPr lang="en-US" sz="2400" b="1" dirty="0">
              <a:solidFill>
                <a:prstClr val="white"/>
              </a:solidFill>
            </a:endParaRPr>
          </a:p>
        </p:txBody>
      </p:sp>
    </p:spTree>
    <p:extLst>
      <p:ext uri="{BB962C8B-B14F-4D97-AF65-F5344CB8AC3E}">
        <p14:creationId xmlns:p14="http://schemas.microsoft.com/office/powerpoint/2010/main" val="3323735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Maternal Health Care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22542605"/>
              </p:ext>
            </p:extLst>
          </p:nvPr>
        </p:nvGraphicFramePr>
        <p:xfrm>
          <a:off x="0" y="1606550"/>
          <a:ext cx="9143999" cy="452209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live births in the 5-year period before the survey</a:t>
            </a:r>
            <a:endParaRPr lang="en-US" i="1" dirty="0">
              <a:solidFill>
                <a:srgbClr val="000000"/>
              </a:solidFill>
            </a:endParaRPr>
          </a:p>
        </p:txBody>
      </p:sp>
      <p:sp>
        <p:nvSpPr>
          <p:cNvPr id="10" name="TextBox 10"/>
          <p:cNvSpPr txBox="1"/>
          <p:nvPr/>
        </p:nvSpPr>
        <p:spPr>
          <a:xfrm>
            <a:off x="2256544" y="4315997"/>
            <a:ext cx="3981564"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rgbClr val="AC1F2D"/>
                </a:solidFill>
              </a:rPr>
              <a:t>Delivery assistance by skilled provider*</a:t>
            </a:r>
            <a:endParaRPr lang="en-US" sz="1800" b="1" dirty="0">
              <a:solidFill>
                <a:srgbClr val="AC1F2D"/>
              </a:solidFill>
            </a:endParaRPr>
          </a:p>
        </p:txBody>
      </p:sp>
      <p:sp>
        <p:nvSpPr>
          <p:cNvPr id="11" name="TextBox 10"/>
          <p:cNvSpPr txBox="1"/>
          <p:nvPr/>
        </p:nvSpPr>
        <p:spPr>
          <a:xfrm>
            <a:off x="5372254" y="5351825"/>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solidFill>
                  <a:srgbClr val="138A44"/>
                </a:solidFill>
              </a:rPr>
              <a:t>Health facility delivery</a:t>
            </a:r>
            <a:endParaRPr lang="en-US" sz="1800" b="1" dirty="0">
              <a:solidFill>
                <a:srgbClr val="138A44"/>
              </a:solidFill>
            </a:endParaRPr>
          </a:p>
        </p:txBody>
      </p:sp>
      <p:sp>
        <p:nvSpPr>
          <p:cNvPr id="9" name="TextBox 8"/>
          <p:cNvSpPr txBox="1"/>
          <p:nvPr/>
        </p:nvSpPr>
        <p:spPr>
          <a:xfrm>
            <a:off x="0" y="6334780"/>
            <a:ext cx="9144000" cy="523220"/>
          </a:xfrm>
          <a:prstGeom prst="rect">
            <a:avLst/>
          </a:prstGeom>
          <a:noFill/>
        </p:spPr>
        <p:txBody>
          <a:bodyPr wrap="square" rtlCol="0">
            <a:spAutoFit/>
          </a:bodyPr>
          <a:lstStyle/>
          <a:p>
            <a:r>
              <a:rPr lang="en-US" sz="1400" i="1" dirty="0">
                <a:solidFill>
                  <a:srgbClr val="000000"/>
                </a:solidFill>
              </a:rPr>
              <a:t>*The definition of a skilled provider for 2000, 2005, and 2011 EDHS surveys includes doctor, nurse, and midwife. The 2016 EDHS skilled provider definition includes doctor, nurse, midwife, health officer, and health extension worker.</a:t>
            </a:r>
          </a:p>
        </p:txBody>
      </p:sp>
    </p:spTree>
    <p:extLst>
      <p:ext uri="{BB962C8B-B14F-4D97-AF65-F5344CB8AC3E}">
        <p14:creationId xmlns:p14="http://schemas.microsoft.com/office/powerpoint/2010/main" val="283263208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Timing of Postnatal Care (PNC)</a:t>
            </a:r>
            <a:br>
              <a:rPr lang="en-GB" noProof="0" dirty="0" smtClean="0"/>
            </a:br>
            <a:r>
              <a:rPr lang="en-GB" noProof="0" dirty="0" smtClean="0"/>
              <a:t>for Mother and Infant</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2234907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Percent of live births in the 5-year period before the survey</a:t>
            </a:r>
            <a:endParaRPr lang="en-US" i="1" dirty="0">
              <a:solidFill>
                <a:srgbClr val="000000"/>
              </a:solidFill>
            </a:endParaRPr>
          </a:p>
        </p:txBody>
      </p:sp>
    </p:spTree>
    <p:extLst>
      <p:ext uri="{BB962C8B-B14F-4D97-AF65-F5344CB8AC3E}">
        <p14:creationId xmlns:p14="http://schemas.microsoft.com/office/powerpoint/2010/main" val="2976907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Pretest and Main Survey Training</a:t>
            </a:r>
            <a:endParaRPr lang="en-GB" noProof="0" dirty="0"/>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noProof="0" dirty="0" smtClean="0">
                <a:solidFill>
                  <a:schemeClr val="accent1"/>
                </a:solidFill>
              </a:rPr>
              <a:t>Pretest:</a:t>
            </a:r>
          </a:p>
          <a:p>
            <a:pPr>
              <a:spcBef>
                <a:spcPts val="0"/>
              </a:spcBef>
              <a:spcAft>
                <a:spcPts val="1200"/>
              </a:spcAft>
            </a:pPr>
            <a:r>
              <a:rPr lang="en-GB" sz="3200" noProof="0" dirty="0" smtClean="0"/>
              <a:t>Training from October 1-28, 2015, in </a:t>
            </a:r>
            <a:r>
              <a:rPr lang="en-GB" sz="3200" noProof="0" dirty="0" err="1" smtClean="0"/>
              <a:t>Bishoftu</a:t>
            </a:r>
            <a:r>
              <a:rPr lang="en-GB" sz="3200" noProof="0" dirty="0" smtClean="0"/>
              <a:t> with 60 trainees</a:t>
            </a:r>
          </a:p>
          <a:p>
            <a:pPr marL="0" indent="0">
              <a:spcBef>
                <a:spcPts val="0"/>
              </a:spcBef>
              <a:spcAft>
                <a:spcPts val="1200"/>
              </a:spcAft>
              <a:buNone/>
            </a:pPr>
            <a:r>
              <a:rPr lang="en-GB" sz="3200" b="1" noProof="0" dirty="0" smtClean="0">
                <a:solidFill>
                  <a:schemeClr val="accent1"/>
                </a:solidFill>
              </a:rPr>
              <a:t>Main Survey Training:</a:t>
            </a:r>
          </a:p>
          <a:p>
            <a:pPr>
              <a:spcBef>
                <a:spcPts val="0"/>
              </a:spcBef>
              <a:spcAft>
                <a:spcPts val="1200"/>
              </a:spcAft>
            </a:pPr>
            <a:r>
              <a:rPr lang="en-GB" sz="3200" noProof="0" dirty="0" smtClean="0"/>
              <a:t>Training from December 14, 2015 to January 17, 2016, with 294 fieldworkers</a:t>
            </a:r>
          </a:p>
          <a:p>
            <a:pPr>
              <a:spcBef>
                <a:spcPts val="0"/>
              </a:spcBef>
              <a:spcAft>
                <a:spcPts val="1200"/>
              </a:spcAft>
            </a:pPr>
            <a:r>
              <a:rPr lang="en-GB" sz="3200" noProof="0" dirty="0" smtClean="0"/>
              <a:t>Biomarker main training from January 2-11, 2016, with 72 individuals</a:t>
            </a:r>
          </a:p>
        </p:txBody>
      </p:sp>
    </p:spTree>
    <p:extLst>
      <p:ext uri="{BB962C8B-B14F-4D97-AF65-F5344CB8AC3E}">
        <p14:creationId xmlns:p14="http://schemas.microsoft.com/office/powerpoint/2010/main" val="173217431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4754"/>
            <a:ext cx="4418729" cy="3047999"/>
          </a:xfrm>
        </p:spPr>
        <p:txBody>
          <a:bodyPr>
            <a:normAutofit/>
          </a:bodyPr>
          <a:lstStyle/>
          <a:p>
            <a:pPr>
              <a:buClr>
                <a:schemeClr val="tx1"/>
              </a:buClr>
            </a:pPr>
            <a:r>
              <a:rPr lang="en-GB" sz="3600" noProof="0" dirty="0" smtClean="0"/>
              <a:t>Antenatal care</a:t>
            </a:r>
          </a:p>
          <a:p>
            <a:pPr>
              <a:buClr>
                <a:schemeClr val="tx1"/>
              </a:buClr>
            </a:pPr>
            <a:r>
              <a:rPr lang="en-GB" sz="3600" noProof="0" dirty="0" smtClean="0"/>
              <a:t>Delivery and postnatal care</a:t>
            </a:r>
          </a:p>
          <a:p>
            <a:pPr>
              <a:buClr>
                <a:schemeClr val="tx1"/>
              </a:buClr>
            </a:pPr>
            <a:r>
              <a:rPr lang="en-GB" sz="3600" b="1" noProof="0" dirty="0" smtClean="0">
                <a:solidFill>
                  <a:schemeClr val="accent1"/>
                </a:solidFill>
              </a:rPr>
              <a:t>Other health issues</a:t>
            </a:r>
          </a:p>
        </p:txBody>
      </p:sp>
    </p:spTree>
    <p:extLst>
      <p:ext uri="{BB962C8B-B14F-4D97-AF65-F5344CB8AC3E}">
        <p14:creationId xmlns:p14="http://schemas.microsoft.com/office/powerpoint/2010/main" val="129540678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Problems in Accessing Health Care</a:t>
            </a:r>
            <a:endParaRPr lang="en-GB" noProof="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462261879"/>
              </p:ext>
            </p:extLst>
          </p:nvPr>
        </p:nvGraphicFramePr>
        <p:xfrm>
          <a:off x="1" y="1803400"/>
          <a:ext cx="91440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1059934"/>
            <a:ext cx="9144000" cy="646331"/>
          </a:xfrm>
          <a:prstGeom prst="rect">
            <a:avLst/>
          </a:prstGeom>
        </p:spPr>
        <p:txBody>
          <a:bodyPr wrap="square">
            <a:spAutoFit/>
          </a:bodyPr>
          <a:lstStyle/>
          <a:p>
            <a:pPr algn="ctr"/>
            <a:r>
              <a:rPr lang="en-US" i="1" dirty="0">
                <a:solidFill>
                  <a:srgbClr val="000000"/>
                </a:solidFill>
              </a:rPr>
              <a:t>Percent of </a:t>
            </a:r>
            <a:r>
              <a:rPr lang="en-US" i="1" dirty="0" smtClean="0">
                <a:solidFill>
                  <a:srgbClr val="000000"/>
                </a:solidFill>
              </a:rPr>
              <a:t>women age 15-49 who report the following problems in accessing </a:t>
            </a:r>
          </a:p>
          <a:p>
            <a:pPr algn="ctr"/>
            <a:r>
              <a:rPr lang="en-US" i="1" dirty="0" smtClean="0">
                <a:solidFill>
                  <a:srgbClr val="000000"/>
                </a:solidFill>
              </a:rPr>
              <a:t>health care for themselves when they are sick:</a:t>
            </a:r>
            <a:endParaRPr lang="en-US" i="1" dirty="0">
              <a:solidFill>
                <a:srgbClr val="000000"/>
              </a:solidFill>
            </a:endParaRPr>
          </a:p>
        </p:txBody>
      </p:sp>
    </p:spTree>
    <p:extLst>
      <p:ext uri="{BB962C8B-B14F-4D97-AF65-F5344CB8AC3E}">
        <p14:creationId xmlns:p14="http://schemas.microsoft.com/office/powerpoint/2010/main" val="34968828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Obstetric Fistula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2075162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Percent of women age 15-49 who have:</a:t>
            </a:r>
            <a:endParaRPr lang="en-US" i="1" dirty="0">
              <a:solidFill>
                <a:srgbClr val="000000"/>
              </a:solidFill>
            </a:endParaRPr>
          </a:p>
        </p:txBody>
      </p:sp>
      <p:sp>
        <p:nvSpPr>
          <p:cNvPr id="3" name="TextBox 2"/>
          <p:cNvSpPr txBox="1"/>
          <p:nvPr/>
        </p:nvSpPr>
        <p:spPr>
          <a:xfrm>
            <a:off x="1933904" y="5980386"/>
            <a:ext cx="1744717" cy="369332"/>
          </a:xfrm>
          <a:prstGeom prst="rect">
            <a:avLst/>
          </a:prstGeom>
          <a:noFill/>
        </p:spPr>
        <p:txBody>
          <a:bodyPr wrap="square" rtlCol="0">
            <a:spAutoFit/>
          </a:bodyPr>
          <a:lstStyle/>
          <a:p>
            <a:r>
              <a:rPr lang="en-US" b="1" dirty="0" smtClean="0">
                <a:solidFill>
                  <a:srgbClr val="000000"/>
                </a:solidFill>
              </a:rPr>
              <a:t>&lt;</a:t>
            </a:r>
            <a:endParaRPr lang="en-US" b="1" dirty="0">
              <a:solidFill>
                <a:srgbClr val="000000"/>
              </a:solidFill>
            </a:endParaRPr>
          </a:p>
        </p:txBody>
      </p:sp>
      <p:sp>
        <p:nvSpPr>
          <p:cNvPr id="6" name="TextBox 5"/>
          <p:cNvSpPr txBox="1"/>
          <p:nvPr/>
        </p:nvSpPr>
        <p:spPr>
          <a:xfrm>
            <a:off x="4635062" y="5980386"/>
            <a:ext cx="1744717" cy="369332"/>
          </a:xfrm>
          <a:prstGeom prst="rect">
            <a:avLst/>
          </a:prstGeom>
          <a:noFill/>
        </p:spPr>
        <p:txBody>
          <a:bodyPr wrap="square" rtlCol="0">
            <a:spAutoFit/>
          </a:bodyPr>
          <a:lstStyle/>
          <a:p>
            <a:r>
              <a:rPr lang="en-US" b="1" dirty="0" smtClean="0">
                <a:solidFill>
                  <a:srgbClr val="000000"/>
                </a:solidFill>
              </a:rPr>
              <a:t>&lt;</a:t>
            </a:r>
            <a:endParaRPr lang="en-US" b="1" dirty="0">
              <a:solidFill>
                <a:srgbClr val="000000"/>
              </a:solidFill>
            </a:endParaRPr>
          </a:p>
        </p:txBody>
      </p:sp>
    </p:spTree>
    <p:extLst>
      <p:ext uri="{BB962C8B-B14F-4D97-AF65-F5344CB8AC3E}">
        <p14:creationId xmlns:p14="http://schemas.microsoft.com/office/powerpoint/2010/main" val="49866270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b="1" noProof="0" dirty="0" smtClean="0">
                <a:solidFill>
                  <a:schemeClr val="accent1"/>
                </a:solidFill>
              </a:rPr>
              <a:t>62% </a:t>
            </a:r>
            <a:r>
              <a:rPr lang="en-GB" noProof="0" dirty="0" smtClean="0"/>
              <a:t>of women received </a:t>
            </a:r>
            <a:r>
              <a:rPr lang="en-GB" b="1" noProof="0" dirty="0" smtClean="0">
                <a:solidFill>
                  <a:schemeClr val="accent1"/>
                </a:solidFill>
              </a:rPr>
              <a:t>antenatal care </a:t>
            </a:r>
            <a:r>
              <a:rPr lang="en-GB" noProof="0" dirty="0" smtClean="0"/>
              <a:t>for a skilled provider at least once.</a:t>
            </a:r>
          </a:p>
          <a:p>
            <a:pPr>
              <a:spcBef>
                <a:spcPts val="0"/>
              </a:spcBef>
              <a:spcAft>
                <a:spcPts val="1800"/>
              </a:spcAft>
              <a:buClr>
                <a:schemeClr val="tx1"/>
              </a:buClr>
            </a:pPr>
            <a:r>
              <a:rPr lang="en-GB" b="1" noProof="0" dirty="0" smtClean="0">
                <a:solidFill>
                  <a:schemeClr val="accent1"/>
                </a:solidFill>
              </a:rPr>
              <a:t>26% </a:t>
            </a:r>
            <a:r>
              <a:rPr lang="en-GB" noProof="0" dirty="0" smtClean="0"/>
              <a:t>of births are </a:t>
            </a:r>
            <a:r>
              <a:rPr lang="en-GB" b="1" noProof="0" dirty="0" smtClean="0">
                <a:solidFill>
                  <a:schemeClr val="accent1"/>
                </a:solidFill>
              </a:rPr>
              <a:t>delivered in a health facility</a:t>
            </a:r>
            <a:r>
              <a:rPr lang="en-GB" noProof="0" dirty="0" smtClean="0"/>
              <a:t>.</a:t>
            </a:r>
          </a:p>
          <a:p>
            <a:pPr>
              <a:spcBef>
                <a:spcPts val="0"/>
              </a:spcBef>
              <a:spcAft>
                <a:spcPts val="1800"/>
              </a:spcAft>
              <a:buClr>
                <a:schemeClr val="tx1"/>
              </a:buClr>
            </a:pPr>
            <a:r>
              <a:rPr lang="en-GB" b="1" noProof="0" dirty="0" smtClean="0">
                <a:solidFill>
                  <a:schemeClr val="accent1"/>
                </a:solidFill>
              </a:rPr>
              <a:t>28% </a:t>
            </a:r>
            <a:r>
              <a:rPr lang="en-GB" noProof="0" dirty="0" smtClean="0"/>
              <a:t>of births are </a:t>
            </a:r>
            <a:r>
              <a:rPr lang="en-GB" b="1" noProof="0" dirty="0" smtClean="0">
                <a:solidFill>
                  <a:schemeClr val="accent1"/>
                </a:solidFill>
              </a:rPr>
              <a:t>assisted by a skilled provider</a:t>
            </a:r>
            <a:r>
              <a:rPr lang="en-GB" noProof="0" dirty="0" smtClean="0"/>
              <a:t>.</a:t>
            </a:r>
          </a:p>
          <a:p>
            <a:pPr>
              <a:spcBef>
                <a:spcPts val="0"/>
              </a:spcBef>
              <a:spcAft>
                <a:spcPts val="1800"/>
              </a:spcAft>
              <a:buClr>
                <a:schemeClr val="tx1"/>
              </a:buClr>
            </a:pPr>
            <a:r>
              <a:rPr lang="en-GB" b="1" noProof="0" dirty="0" smtClean="0">
                <a:solidFill>
                  <a:schemeClr val="accent1"/>
                </a:solidFill>
              </a:rPr>
              <a:t>17% </a:t>
            </a:r>
            <a:r>
              <a:rPr lang="en-GB" noProof="0" dirty="0" smtClean="0"/>
              <a:t>of women and </a:t>
            </a:r>
            <a:r>
              <a:rPr lang="en-GB" b="1" noProof="0" dirty="0" smtClean="0">
                <a:solidFill>
                  <a:schemeClr val="accent1"/>
                </a:solidFill>
              </a:rPr>
              <a:t>13%</a:t>
            </a:r>
            <a:r>
              <a:rPr lang="en-GB" noProof="0" dirty="0" smtClean="0"/>
              <a:t> of newborns receive a </a:t>
            </a:r>
            <a:r>
              <a:rPr lang="en-GB" b="1" noProof="0" dirty="0" smtClean="0">
                <a:solidFill>
                  <a:schemeClr val="accent1"/>
                </a:solidFill>
              </a:rPr>
              <a:t>postnatal check within 2 days of birth</a:t>
            </a:r>
            <a:r>
              <a:rPr lang="en-GB" noProof="0" dirty="0" smtClean="0"/>
              <a:t>.</a:t>
            </a:r>
          </a:p>
          <a:p>
            <a:pPr>
              <a:spcBef>
                <a:spcPts val="0"/>
              </a:spcBef>
              <a:spcAft>
                <a:spcPts val="1800"/>
              </a:spcAft>
              <a:buClr>
                <a:schemeClr val="tx1"/>
              </a:buClr>
            </a:pPr>
            <a:r>
              <a:rPr lang="en-GB" b="1" dirty="0" smtClean="0">
                <a:solidFill>
                  <a:schemeClr val="accent1"/>
                </a:solidFill>
              </a:rPr>
              <a:t>70</a:t>
            </a:r>
            <a:r>
              <a:rPr lang="en-GB" b="1" noProof="0" dirty="0" smtClean="0">
                <a:solidFill>
                  <a:schemeClr val="accent1"/>
                </a:solidFill>
              </a:rPr>
              <a:t>% </a:t>
            </a:r>
            <a:r>
              <a:rPr lang="en-GB" noProof="0" dirty="0" smtClean="0"/>
              <a:t>of women report </a:t>
            </a:r>
            <a:r>
              <a:rPr lang="en-GB" b="1" noProof="0" dirty="0" smtClean="0">
                <a:solidFill>
                  <a:schemeClr val="accent1"/>
                </a:solidFill>
              </a:rPr>
              <a:t>at least 1 problem in accessing health care</a:t>
            </a:r>
            <a:r>
              <a:rPr lang="en-GB" noProof="0" dirty="0" smtClean="0"/>
              <a:t> for themselves when sick.</a:t>
            </a:r>
          </a:p>
          <a:p>
            <a:pPr>
              <a:spcBef>
                <a:spcPts val="0"/>
              </a:spcBef>
              <a:spcAft>
                <a:spcPts val="1800"/>
              </a:spcAft>
              <a:buClr>
                <a:schemeClr val="tx1"/>
              </a:buClr>
            </a:pPr>
            <a:r>
              <a:rPr lang="en-GB" b="1" noProof="0" smtClean="0">
                <a:solidFill>
                  <a:schemeClr val="accent1"/>
                </a:solidFill>
              </a:rPr>
              <a:t>&lt;1% </a:t>
            </a:r>
            <a:r>
              <a:rPr lang="en-GB" noProof="0" dirty="0" smtClean="0"/>
              <a:t>of women have experienced </a:t>
            </a:r>
            <a:r>
              <a:rPr lang="en-GB" b="1" noProof="0" dirty="0" smtClean="0">
                <a:solidFill>
                  <a:schemeClr val="accent1"/>
                </a:solidFill>
              </a:rPr>
              <a:t>obstetric fistula</a:t>
            </a:r>
            <a:r>
              <a:rPr lang="en-GB" noProof="0" dirty="0" smtClean="0"/>
              <a:t>.</a:t>
            </a:r>
          </a:p>
        </p:txBody>
      </p:sp>
    </p:spTree>
    <p:extLst>
      <p:ext uri="{BB962C8B-B14F-4D97-AF65-F5344CB8AC3E}">
        <p14:creationId xmlns:p14="http://schemas.microsoft.com/office/powerpoint/2010/main" val="51978245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Child Health</a:t>
            </a:r>
            <a:endParaRPr lang="en-US" sz="4400" b="1" dirty="0">
              <a:solidFill>
                <a:prstClr val="white"/>
              </a:solidFill>
            </a:endParaRPr>
          </a:p>
        </p:txBody>
      </p:sp>
      <p:sp>
        <p:nvSpPr>
          <p:cNvPr id="3" name="TextBox 2"/>
          <p:cNvSpPr txBox="1"/>
          <p:nvPr/>
        </p:nvSpPr>
        <p:spPr>
          <a:xfrm>
            <a:off x="6272981" y="720443"/>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4753"/>
            <a:ext cx="4284921" cy="3048000"/>
          </a:xfrm>
        </p:spPr>
        <p:txBody>
          <a:bodyPr>
            <a:normAutofit/>
          </a:bodyPr>
          <a:lstStyle/>
          <a:p>
            <a:pPr>
              <a:buClr>
                <a:schemeClr val="tx1"/>
              </a:buClr>
            </a:pPr>
            <a:r>
              <a:rPr lang="en-GB" sz="3600" b="1" noProof="0" dirty="0" smtClean="0">
                <a:solidFill>
                  <a:schemeClr val="accent1"/>
                </a:solidFill>
              </a:rPr>
              <a:t>Vaccination coverage</a:t>
            </a:r>
          </a:p>
          <a:p>
            <a:pPr>
              <a:buClr>
                <a:schemeClr val="tx1"/>
              </a:buClr>
            </a:pPr>
            <a:r>
              <a:rPr lang="en-GB" sz="3600" noProof="0" dirty="0" smtClean="0"/>
              <a:t>Childhood illness and treatment</a:t>
            </a:r>
          </a:p>
        </p:txBody>
      </p:sp>
    </p:spTree>
    <p:extLst>
      <p:ext uri="{BB962C8B-B14F-4D97-AF65-F5344CB8AC3E}">
        <p14:creationId xmlns:p14="http://schemas.microsoft.com/office/powerpoint/2010/main" val="298519352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Basic Vaccinations</a:t>
            </a:r>
            <a:endParaRPr lang="en-GB" noProof="0" dirty="0"/>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b="1" noProof="0" dirty="0" smtClean="0">
                <a:solidFill>
                  <a:schemeClr val="accent1"/>
                </a:solidFill>
              </a:rPr>
              <a:t>All basic vaccinations </a:t>
            </a:r>
            <a:r>
              <a:rPr lang="en-GB" sz="3200" noProof="0" dirty="0" smtClean="0"/>
              <a:t>for children age 12-23 months include:</a:t>
            </a:r>
          </a:p>
          <a:p>
            <a:pPr lvl="1">
              <a:spcBef>
                <a:spcPts val="0"/>
              </a:spcBef>
              <a:spcAft>
                <a:spcPts val="1800"/>
              </a:spcAft>
              <a:buClr>
                <a:schemeClr val="tx1"/>
              </a:buClr>
            </a:pPr>
            <a:r>
              <a:rPr lang="en-GB" sz="3200" noProof="0" dirty="0" smtClean="0"/>
              <a:t>BCG</a:t>
            </a:r>
          </a:p>
          <a:p>
            <a:pPr lvl="1">
              <a:spcBef>
                <a:spcPts val="0"/>
              </a:spcBef>
              <a:spcAft>
                <a:spcPts val="1800"/>
              </a:spcAft>
              <a:buClr>
                <a:schemeClr val="tx1"/>
              </a:buClr>
            </a:pPr>
            <a:r>
              <a:rPr lang="en-GB" sz="3200" noProof="0" dirty="0" smtClean="0"/>
              <a:t>Measles 1</a:t>
            </a:r>
          </a:p>
          <a:p>
            <a:pPr lvl="1">
              <a:spcBef>
                <a:spcPts val="0"/>
              </a:spcBef>
              <a:spcAft>
                <a:spcPts val="1800"/>
              </a:spcAft>
              <a:buClr>
                <a:schemeClr val="tx1"/>
              </a:buClr>
            </a:pPr>
            <a:r>
              <a:rPr lang="en-GB" sz="3200" noProof="0" dirty="0" smtClean="0"/>
              <a:t>3 doses of DPT-HepB-HiB</a:t>
            </a:r>
          </a:p>
          <a:p>
            <a:pPr lvl="1">
              <a:spcBef>
                <a:spcPts val="0"/>
              </a:spcBef>
              <a:spcAft>
                <a:spcPts val="1800"/>
              </a:spcAft>
              <a:buClr>
                <a:schemeClr val="tx1"/>
              </a:buClr>
            </a:pPr>
            <a:r>
              <a:rPr lang="en-GB" sz="3200" noProof="0" dirty="0" smtClean="0"/>
              <a:t>3 doses of Polio (excluding Polio 0)</a:t>
            </a:r>
            <a:endParaRPr lang="en-GB" sz="3200" noProof="0" dirty="0"/>
          </a:p>
        </p:txBody>
      </p:sp>
    </p:spTree>
    <p:extLst>
      <p:ext uri="{BB962C8B-B14F-4D97-AF65-F5344CB8AC3E}">
        <p14:creationId xmlns:p14="http://schemas.microsoft.com/office/powerpoint/2010/main" val="65983530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Basic Childhood Vaccinations</a:t>
            </a:r>
            <a:endParaRPr lang="en-GB" noProof="0"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645841152"/>
              </p:ext>
            </p:extLst>
          </p:nvPr>
        </p:nvGraphicFramePr>
        <p:xfrm>
          <a:off x="0" y="1606550"/>
          <a:ext cx="9143999" cy="47688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a:t>
            </a:r>
            <a:endParaRPr lang="en-US" i="1" dirty="0">
              <a:solidFill>
                <a:srgbClr val="000000"/>
              </a:solidFill>
            </a:endParaRPr>
          </a:p>
        </p:txBody>
      </p:sp>
      <p:sp>
        <p:nvSpPr>
          <p:cNvPr id="14" name="TextBox 13"/>
          <p:cNvSpPr txBox="1"/>
          <p:nvPr/>
        </p:nvSpPr>
        <p:spPr>
          <a:xfrm>
            <a:off x="1257300" y="6489700"/>
            <a:ext cx="2070100" cy="369332"/>
          </a:xfrm>
          <a:prstGeom prst="rect">
            <a:avLst/>
          </a:prstGeom>
          <a:noFill/>
        </p:spPr>
        <p:txBody>
          <a:bodyPr wrap="square" rtlCol="0">
            <a:spAutoFit/>
          </a:bodyPr>
          <a:lstStyle/>
          <a:p>
            <a:pPr algn="ctr"/>
            <a:r>
              <a:rPr lang="en-US" dirty="0" smtClean="0">
                <a:solidFill>
                  <a:srgbClr val="000000"/>
                </a:solidFill>
              </a:rPr>
              <a:t>DPT-HepB-Hib</a:t>
            </a:r>
            <a:endParaRPr lang="en-US" dirty="0">
              <a:solidFill>
                <a:srgbClr val="000000"/>
              </a:solidFill>
            </a:endParaRPr>
          </a:p>
        </p:txBody>
      </p:sp>
      <p:sp>
        <p:nvSpPr>
          <p:cNvPr id="15" name="TextBox 14"/>
          <p:cNvSpPr txBox="1"/>
          <p:nvPr/>
        </p:nvSpPr>
        <p:spPr>
          <a:xfrm>
            <a:off x="3987800" y="6488668"/>
            <a:ext cx="2070100" cy="369332"/>
          </a:xfrm>
          <a:prstGeom prst="rect">
            <a:avLst/>
          </a:prstGeom>
          <a:noFill/>
        </p:spPr>
        <p:txBody>
          <a:bodyPr wrap="square" rtlCol="0">
            <a:spAutoFit/>
          </a:bodyPr>
          <a:lstStyle/>
          <a:p>
            <a:pPr algn="ctr"/>
            <a:r>
              <a:rPr lang="en-US" dirty="0" smtClean="0">
                <a:solidFill>
                  <a:srgbClr val="000000"/>
                </a:solidFill>
              </a:rPr>
              <a:t>Polio</a:t>
            </a:r>
            <a:endParaRPr lang="en-US" dirty="0">
              <a:solidFill>
                <a:srgbClr val="000000"/>
              </a:solidFill>
            </a:endParaRPr>
          </a:p>
        </p:txBody>
      </p:sp>
      <p:cxnSp>
        <p:nvCxnSpPr>
          <p:cNvPr id="17" name="Straight Connector 16"/>
          <p:cNvCxnSpPr/>
          <p:nvPr/>
        </p:nvCxnSpPr>
        <p:spPr>
          <a:xfrm>
            <a:off x="12573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469908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Vaccination Coverage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6105793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a:t>
            </a:r>
            <a:endParaRPr lang="en-US" i="1" dirty="0">
              <a:solidFill>
                <a:srgbClr val="000000"/>
              </a:solidFill>
            </a:endParaRPr>
          </a:p>
        </p:txBody>
      </p:sp>
    </p:spTree>
    <p:extLst>
      <p:ext uri="{BB962C8B-B14F-4D97-AF65-F5344CB8AC3E}">
        <p14:creationId xmlns:p14="http://schemas.microsoft.com/office/powerpoint/2010/main" val="20551288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Basic Vaccination Coverage</a:t>
            </a:r>
            <a:br>
              <a:rPr lang="en-GB" noProof="0" dirty="0" smtClean="0"/>
            </a:br>
            <a:r>
              <a:rPr lang="en-GB" noProof="0" dirty="0" smtClean="0"/>
              <a:t>by Mother’s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9075826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 all basic vaccinations</a:t>
            </a:r>
            <a:endParaRPr lang="en-US" i="1" dirty="0">
              <a:solidFill>
                <a:srgbClr val="000000"/>
              </a:solidFill>
            </a:endParaRPr>
          </a:p>
        </p:txBody>
      </p:sp>
    </p:spTree>
    <p:extLst>
      <p:ext uri="{BB962C8B-B14F-4D97-AF65-F5344CB8AC3E}">
        <p14:creationId xmlns:p14="http://schemas.microsoft.com/office/powerpoint/2010/main" val="2032177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Fieldwork and Data Processing</a:t>
            </a:r>
            <a:endParaRPr lang="en-GB" noProof="0" dirty="0"/>
          </a:p>
        </p:txBody>
      </p:sp>
      <p:sp>
        <p:nvSpPr>
          <p:cNvPr id="3" name="Content Placeholder 2"/>
          <p:cNvSpPr>
            <a:spLocks noGrp="1"/>
          </p:cNvSpPr>
          <p:nvPr>
            <p:ph idx="1"/>
          </p:nvPr>
        </p:nvSpPr>
        <p:spPr>
          <a:xfrm>
            <a:off x="461639" y="1606858"/>
            <a:ext cx="8682361" cy="5251142"/>
          </a:xfrm>
        </p:spPr>
        <p:txBody>
          <a:bodyPr>
            <a:normAutofit fontScale="92500" lnSpcReduction="10000"/>
          </a:bodyPr>
          <a:lstStyle/>
          <a:p>
            <a:pPr>
              <a:spcBef>
                <a:spcPts val="0"/>
              </a:spcBef>
              <a:spcAft>
                <a:spcPts val="1800"/>
              </a:spcAft>
            </a:pPr>
            <a:r>
              <a:rPr lang="en-GB" sz="3200" noProof="0" dirty="0" smtClean="0"/>
              <a:t>Total of </a:t>
            </a:r>
            <a:r>
              <a:rPr lang="en-GB" sz="3200" b="1" noProof="0" dirty="0" smtClean="0">
                <a:solidFill>
                  <a:schemeClr val="accent1"/>
                </a:solidFill>
              </a:rPr>
              <a:t>33 teams</a:t>
            </a:r>
          </a:p>
          <a:p>
            <a:pPr lvl="1">
              <a:spcBef>
                <a:spcPts val="0"/>
              </a:spcBef>
              <a:spcAft>
                <a:spcPts val="1800"/>
              </a:spcAft>
            </a:pPr>
            <a:r>
              <a:rPr lang="en-GB" noProof="0" dirty="0"/>
              <a:t>1 team </a:t>
            </a:r>
            <a:r>
              <a:rPr lang="en-GB" noProof="0" dirty="0" smtClean="0"/>
              <a:t>supervisor, 1 </a:t>
            </a:r>
            <a:r>
              <a:rPr lang="en-GB" noProof="0" dirty="0"/>
              <a:t>field editor, </a:t>
            </a:r>
            <a:r>
              <a:rPr lang="en-GB" noProof="0" dirty="0" smtClean="0"/>
              <a:t>3 </a:t>
            </a:r>
            <a:r>
              <a:rPr lang="en-GB" noProof="0" dirty="0"/>
              <a:t>female interviewers, </a:t>
            </a:r>
            <a:r>
              <a:rPr lang="en-GB" noProof="0" dirty="0" smtClean="0"/>
              <a:t>1 </a:t>
            </a:r>
            <a:r>
              <a:rPr lang="en-GB" noProof="0" dirty="0"/>
              <a:t>male </a:t>
            </a:r>
            <a:r>
              <a:rPr lang="en-GB" noProof="0" dirty="0" smtClean="0"/>
              <a:t>interviewer, 2 </a:t>
            </a:r>
            <a:r>
              <a:rPr lang="en-GB" noProof="0" dirty="0"/>
              <a:t>biomarker technicians, and 1 </a:t>
            </a:r>
            <a:r>
              <a:rPr lang="en-GB" noProof="0" dirty="0" smtClean="0"/>
              <a:t>driver</a:t>
            </a:r>
          </a:p>
          <a:p>
            <a:pPr lvl="1">
              <a:spcBef>
                <a:spcPts val="0"/>
              </a:spcBef>
              <a:spcAft>
                <a:spcPts val="1800"/>
              </a:spcAft>
            </a:pPr>
            <a:r>
              <a:rPr lang="en-GB" dirty="0" smtClean="0"/>
              <a:t>28 quality controllers dispatched during data collection to monitor fieldwork</a:t>
            </a:r>
            <a:endParaRPr lang="en-GB" noProof="0" dirty="0"/>
          </a:p>
          <a:p>
            <a:pPr>
              <a:spcBef>
                <a:spcPts val="0"/>
              </a:spcBef>
              <a:spcAft>
                <a:spcPts val="1800"/>
              </a:spcAft>
            </a:pPr>
            <a:r>
              <a:rPr lang="en-GB" sz="3200" noProof="0" dirty="0" smtClean="0"/>
              <a:t>Fieldwork conducted from </a:t>
            </a:r>
            <a:r>
              <a:rPr lang="en-GB" sz="3200" b="1" noProof="0" dirty="0" smtClean="0">
                <a:solidFill>
                  <a:schemeClr val="accent1"/>
                </a:solidFill>
              </a:rPr>
              <a:t>January 18 to June 27, 2016</a:t>
            </a:r>
          </a:p>
          <a:p>
            <a:pPr>
              <a:spcBef>
                <a:spcPts val="0"/>
              </a:spcBef>
              <a:spcAft>
                <a:spcPts val="1800"/>
              </a:spcAft>
            </a:pPr>
            <a:r>
              <a:rPr lang="en-GB" sz="3200" noProof="0" dirty="0" smtClean="0"/>
              <a:t>Electronic data collected on tablets. </a:t>
            </a:r>
          </a:p>
          <a:p>
            <a:pPr>
              <a:spcBef>
                <a:spcPts val="0"/>
              </a:spcBef>
              <a:spcAft>
                <a:spcPts val="1800"/>
              </a:spcAft>
            </a:pPr>
            <a:r>
              <a:rPr lang="en-GB" sz="3200" noProof="0" dirty="0" smtClean="0"/>
              <a:t>2 data processing personnel conducted data editing with </a:t>
            </a:r>
            <a:r>
              <a:rPr lang="en-GB" sz="3200" noProof="0" dirty="0" err="1" smtClean="0"/>
              <a:t>CSPro</a:t>
            </a:r>
            <a:r>
              <a:rPr lang="en-GB" sz="3200" noProof="0" dirty="0" smtClean="0"/>
              <a:t>. Secondary editing and data processing took place from January to August 2016.</a:t>
            </a:r>
          </a:p>
        </p:txBody>
      </p:sp>
    </p:spTree>
    <p:extLst>
      <p:ext uri="{BB962C8B-B14F-4D97-AF65-F5344CB8AC3E}">
        <p14:creationId xmlns:p14="http://schemas.microsoft.com/office/powerpoint/2010/main" val="402489553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Basic Vaccination Coverage</a:t>
            </a:r>
            <a:br>
              <a:rPr lang="en-GB" noProof="0" dirty="0" smtClean="0"/>
            </a:br>
            <a:r>
              <a:rPr lang="en-GB" noProof="0" dirty="0" smtClean="0"/>
              <a:t>by Wealth</a:t>
            </a:r>
            <a:endParaRPr lang="en-GB" noProof="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846085731"/>
              </p:ext>
            </p:extLst>
          </p:nvPr>
        </p:nvGraphicFramePr>
        <p:xfrm>
          <a:off x="461963" y="1606550"/>
          <a:ext cx="8256587" cy="460038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 all basic vaccinations</a:t>
            </a:r>
            <a:endParaRPr lang="en-US" i="1" dirty="0">
              <a:solidFill>
                <a:srgbClr val="000000"/>
              </a:solidFill>
            </a:endParaRPr>
          </a:p>
        </p:txBody>
      </p:sp>
      <p:sp>
        <p:nvSpPr>
          <p:cNvPr id="10" name="Right Arrow 9"/>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461963" y="6206933"/>
            <a:ext cx="1415143" cy="646331"/>
          </a:xfrm>
          <a:prstGeom prst="rect">
            <a:avLst/>
          </a:prstGeom>
          <a:noFill/>
        </p:spPr>
        <p:txBody>
          <a:bodyPr wrap="square" rtlCol="0">
            <a:spAutoFit/>
          </a:bodyPr>
          <a:lstStyle/>
          <a:p>
            <a:pPr algn="ctr"/>
            <a:r>
              <a:rPr lang="en-US" dirty="0" smtClean="0">
                <a:solidFill>
                  <a:srgbClr val="000000"/>
                </a:solidFill>
              </a:rPr>
              <a:t>Poorest</a:t>
            </a:r>
          </a:p>
          <a:p>
            <a:pPr algn="ctr"/>
            <a:r>
              <a:rPr lang="en-US" dirty="0" smtClean="0">
                <a:solidFill>
                  <a:srgbClr val="000000"/>
                </a:solidFill>
              </a:rPr>
              <a:t>households</a:t>
            </a:r>
            <a:endParaRPr lang="en-US" dirty="0">
              <a:solidFill>
                <a:srgbClr val="000000"/>
              </a:solidFill>
            </a:endParaRPr>
          </a:p>
        </p:txBody>
      </p:sp>
      <p:sp>
        <p:nvSpPr>
          <p:cNvPr id="12" name="TextBox 11"/>
          <p:cNvSpPr txBox="1"/>
          <p:nvPr/>
        </p:nvSpPr>
        <p:spPr>
          <a:xfrm>
            <a:off x="7303407" y="6211007"/>
            <a:ext cx="1415143" cy="646331"/>
          </a:xfrm>
          <a:prstGeom prst="rect">
            <a:avLst/>
          </a:prstGeom>
          <a:noFill/>
        </p:spPr>
        <p:txBody>
          <a:bodyPr wrap="square" rtlCol="0">
            <a:spAutoFit/>
          </a:bodyPr>
          <a:lstStyle/>
          <a:p>
            <a:pPr algn="ctr"/>
            <a:r>
              <a:rPr lang="en-US" dirty="0" smtClean="0">
                <a:solidFill>
                  <a:srgbClr val="000000"/>
                </a:solidFill>
              </a:rPr>
              <a:t>Wealthiest</a:t>
            </a:r>
          </a:p>
          <a:p>
            <a:pPr algn="ctr"/>
            <a:r>
              <a:rPr lang="en-US" dirty="0" smtClean="0">
                <a:solidFill>
                  <a:srgbClr val="000000"/>
                </a:solidFill>
              </a:rPr>
              <a:t>households</a:t>
            </a:r>
            <a:endParaRPr lang="en-US" dirty="0">
              <a:solidFill>
                <a:srgbClr val="000000"/>
              </a:solidFill>
            </a:endParaRPr>
          </a:p>
        </p:txBody>
      </p:sp>
    </p:spTree>
    <p:extLst>
      <p:ext uri="{BB962C8B-B14F-4D97-AF65-F5344CB8AC3E}">
        <p14:creationId xmlns:p14="http://schemas.microsoft.com/office/powerpoint/2010/main" val="32702454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Basic Vaccination Coverage by </a:t>
            </a:r>
            <a:r>
              <a:rPr lang="en-GB" dirty="0" smtClean="0"/>
              <a:t>Region</a:t>
            </a:r>
            <a:endParaRPr lang="en-GB" noProof="0" dirty="0"/>
          </a:p>
        </p:txBody>
      </p:sp>
      <p:sp>
        <p:nvSpPr>
          <p:cNvPr id="4" name="TextBox 3"/>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 all basic vaccinations</a:t>
            </a:r>
            <a:endParaRPr lang="en-US" i="1" dirty="0">
              <a:solidFill>
                <a:srgbClr val="000000"/>
              </a:solidFill>
            </a:endParaRPr>
          </a:p>
        </p:txBody>
      </p:sp>
      <p:graphicFrame>
        <p:nvGraphicFramePr>
          <p:cNvPr id="5" name="Chart 4"/>
          <p:cNvGraphicFramePr/>
          <p:nvPr>
            <p:extLst>
              <p:ext uri="{D42A27DB-BD31-4B8C-83A1-F6EECF244321}">
                <p14:modId xmlns:p14="http://schemas.microsoft.com/office/powerpoint/2010/main" val="1055015999"/>
              </p:ext>
            </p:extLst>
          </p:nvPr>
        </p:nvGraphicFramePr>
        <p:xfrm>
          <a:off x="0" y="1613932"/>
          <a:ext cx="9144000" cy="52440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4100333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Basic Vaccination Coverage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63748811"/>
              </p:ext>
            </p:extLst>
          </p:nvPr>
        </p:nvGraphicFramePr>
        <p:xfrm>
          <a:off x="18256" y="1606550"/>
          <a:ext cx="912574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 all basic vaccinations</a:t>
            </a:r>
            <a:endParaRPr lang="en-US" i="1" dirty="0">
              <a:solidFill>
                <a:srgbClr val="000000"/>
              </a:solidFill>
            </a:endParaRPr>
          </a:p>
        </p:txBody>
      </p:sp>
    </p:spTree>
    <p:extLst>
      <p:ext uri="{BB962C8B-B14F-4D97-AF65-F5344CB8AC3E}">
        <p14:creationId xmlns:p14="http://schemas.microsoft.com/office/powerpoint/2010/main" val="42341559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Basic Vaccination Coverage </a:t>
            </a:r>
            <a:br>
              <a:rPr lang="en-GB" noProof="0" dirty="0" smtClean="0"/>
            </a:br>
            <a:r>
              <a:rPr lang="en-GB" noProof="0" dirty="0" smtClean="0"/>
              <a:t>Country Comparison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18846626"/>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Percent of children age 12-23 months who have received all basic vaccinations</a:t>
            </a:r>
            <a:endParaRPr lang="en-US" i="1" dirty="0">
              <a:solidFill>
                <a:srgbClr val="000000"/>
              </a:solidFill>
            </a:endParaRPr>
          </a:p>
        </p:txBody>
      </p:sp>
      <p:sp>
        <p:nvSpPr>
          <p:cNvPr id="5" name="TextBox 4"/>
          <p:cNvSpPr txBox="1"/>
          <p:nvPr/>
        </p:nvSpPr>
        <p:spPr>
          <a:xfrm>
            <a:off x="7181386" y="6488668"/>
            <a:ext cx="1962614" cy="369332"/>
          </a:xfrm>
          <a:prstGeom prst="rect">
            <a:avLst/>
          </a:prstGeom>
          <a:noFill/>
        </p:spPr>
        <p:txBody>
          <a:bodyPr wrap="square" rtlCol="0">
            <a:spAutoFit/>
          </a:bodyPr>
          <a:lstStyle/>
          <a:p>
            <a:r>
              <a:rPr lang="en-US" i="1" dirty="0" smtClean="0">
                <a:solidFill>
                  <a:srgbClr val="000000"/>
                </a:solidFill>
              </a:rPr>
              <a:t>*Preliminary data</a:t>
            </a:r>
            <a:endParaRPr lang="en-US" i="1" dirty="0">
              <a:solidFill>
                <a:srgbClr val="000000"/>
              </a:solidFill>
            </a:endParaRPr>
          </a:p>
        </p:txBody>
      </p:sp>
    </p:spTree>
    <p:extLst>
      <p:ext uri="{BB962C8B-B14F-4D97-AF65-F5344CB8AC3E}">
        <p14:creationId xmlns:p14="http://schemas.microsoft.com/office/powerpoint/2010/main" val="337668313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904754"/>
            <a:ext cx="4274288" cy="3047999"/>
          </a:xfrm>
        </p:spPr>
        <p:txBody>
          <a:bodyPr>
            <a:normAutofit/>
          </a:bodyPr>
          <a:lstStyle/>
          <a:p>
            <a:pPr>
              <a:buClr>
                <a:schemeClr val="tx1"/>
              </a:buClr>
            </a:pPr>
            <a:r>
              <a:rPr lang="en-GB" sz="3600" noProof="0" dirty="0" smtClean="0"/>
              <a:t>Vaccination coverage</a:t>
            </a:r>
          </a:p>
          <a:p>
            <a:pPr>
              <a:buClr>
                <a:schemeClr val="tx1"/>
              </a:buClr>
            </a:pPr>
            <a:r>
              <a:rPr lang="en-GB" sz="3600" b="1" noProof="0" dirty="0" smtClean="0">
                <a:solidFill>
                  <a:schemeClr val="accent1"/>
                </a:solidFill>
              </a:rPr>
              <a:t>Childhood illness and treatment</a:t>
            </a:r>
          </a:p>
        </p:txBody>
      </p:sp>
    </p:spTree>
    <p:extLst>
      <p:ext uri="{BB962C8B-B14F-4D97-AF65-F5344CB8AC3E}">
        <p14:creationId xmlns:p14="http://schemas.microsoft.com/office/powerpoint/2010/main" val="94614714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Prevalence and Treatment </a:t>
            </a:r>
            <a:br>
              <a:rPr lang="en-GB" noProof="0" dirty="0" smtClean="0"/>
            </a:br>
            <a:r>
              <a:rPr lang="en-GB" noProof="0" dirty="0" smtClean="0"/>
              <a:t>of Childhood Illness</a:t>
            </a:r>
            <a:endParaRPr lang="en-GB" noProof="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698548242"/>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84791" y="1393898"/>
            <a:ext cx="3019647" cy="923330"/>
          </a:xfrm>
          <a:prstGeom prst="rect">
            <a:avLst/>
          </a:prstGeom>
          <a:noFill/>
        </p:spPr>
        <p:txBody>
          <a:bodyPr wrap="square" rtlCol="0">
            <a:spAutoFit/>
          </a:bodyPr>
          <a:lstStyle/>
          <a:p>
            <a:pPr algn="ctr"/>
            <a:r>
              <a:rPr lang="en-US" i="1" dirty="0" smtClean="0">
                <a:solidFill>
                  <a:srgbClr val="000000"/>
                </a:solidFill>
              </a:rPr>
              <a:t>Percent of children under 5 with symptoms in the 2 weeks before the survey </a:t>
            </a:r>
            <a:endParaRPr lang="en-US" i="1" dirty="0">
              <a:solidFill>
                <a:srgbClr val="000000"/>
              </a:solidFill>
            </a:endParaRPr>
          </a:p>
        </p:txBody>
      </p:sp>
      <p:sp>
        <p:nvSpPr>
          <p:cNvPr id="6" name="TextBox 5"/>
          <p:cNvSpPr txBox="1"/>
          <p:nvPr/>
        </p:nvSpPr>
        <p:spPr>
          <a:xfrm>
            <a:off x="5617535" y="1393898"/>
            <a:ext cx="3019647" cy="923330"/>
          </a:xfrm>
          <a:prstGeom prst="rect">
            <a:avLst/>
          </a:prstGeom>
          <a:noFill/>
        </p:spPr>
        <p:txBody>
          <a:bodyPr wrap="square" rtlCol="0">
            <a:spAutoFit/>
          </a:bodyPr>
          <a:lstStyle/>
          <a:p>
            <a:pPr algn="ctr"/>
            <a:r>
              <a:rPr lang="en-US" i="1" dirty="0" smtClean="0">
                <a:solidFill>
                  <a:srgbClr val="000000"/>
                </a:solidFill>
              </a:rPr>
              <a:t>Among sick children under 5, percent for whom advice or treatment was sought</a:t>
            </a:r>
            <a:endParaRPr lang="en-US" i="1" dirty="0">
              <a:solidFill>
                <a:srgbClr val="000000"/>
              </a:solidFill>
            </a:endParaRPr>
          </a:p>
        </p:txBody>
      </p:sp>
      <p:cxnSp>
        <p:nvCxnSpPr>
          <p:cNvPr id="4" name="Straight Connector 3"/>
          <p:cNvCxnSpPr/>
          <p:nvPr/>
        </p:nvCxnSpPr>
        <p:spPr>
          <a:xfrm>
            <a:off x="574158" y="2317228"/>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493486" y="2320103"/>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977148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Diarrhoea Prevalence by Age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28283607"/>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children under 5 with diarrhea in the 2 weeks before the survey </a:t>
            </a:r>
            <a:endParaRPr lang="en-US" i="1" dirty="0">
              <a:solidFill>
                <a:srgbClr val="000000"/>
              </a:solidFill>
            </a:endParaRPr>
          </a:p>
        </p:txBody>
      </p:sp>
    </p:spTree>
    <p:extLst>
      <p:ext uri="{BB962C8B-B14F-4D97-AF65-F5344CB8AC3E}">
        <p14:creationId xmlns:p14="http://schemas.microsoft.com/office/powerpoint/2010/main" val="155187337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Diarrhoea Treatment</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4541181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children under 5 with diarrhea in the 2 weeks before the survey </a:t>
            </a:r>
            <a:endParaRPr lang="en-US" i="1" dirty="0">
              <a:solidFill>
                <a:srgbClr val="000000"/>
              </a:solidFill>
            </a:endParaRPr>
          </a:p>
        </p:txBody>
      </p:sp>
    </p:spTree>
    <p:extLst>
      <p:ext uri="{BB962C8B-B14F-4D97-AF65-F5344CB8AC3E}">
        <p14:creationId xmlns:p14="http://schemas.microsoft.com/office/powerpoint/2010/main" val="222798428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Feeding Practices during Diarrhoea:</a:t>
            </a:r>
            <a:br>
              <a:rPr lang="en-GB" noProof="0" dirty="0" smtClean="0"/>
            </a:br>
            <a:r>
              <a:rPr lang="en-GB" noProof="0" dirty="0" smtClean="0"/>
              <a:t>Liquids Offered</a:t>
            </a:r>
            <a:endParaRPr lang="en-GB"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048052100"/>
              </p:ext>
            </p:extLst>
          </p:nvPr>
        </p:nvGraphicFramePr>
        <p:xfrm>
          <a:off x="800100" y="1943100"/>
          <a:ext cx="7556500" cy="49149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9769"/>
            <a:ext cx="9144000" cy="646331"/>
          </a:xfrm>
          <a:prstGeom prst="rect">
            <a:avLst/>
          </a:prstGeom>
          <a:noFill/>
        </p:spPr>
        <p:txBody>
          <a:bodyPr wrap="square" rtlCol="0">
            <a:spAutoFit/>
          </a:bodyPr>
          <a:lstStyle/>
          <a:p>
            <a:pPr algn="ctr"/>
            <a:r>
              <a:rPr lang="en-US" i="1" dirty="0" smtClean="0">
                <a:solidFill>
                  <a:srgbClr val="000000"/>
                </a:solidFill>
              </a:rPr>
              <a:t>Percent distribution of children under 5 who had </a:t>
            </a:r>
            <a:r>
              <a:rPr lang="en-GB" i="1" dirty="0" smtClean="0">
                <a:solidFill>
                  <a:srgbClr val="000000"/>
                </a:solidFill>
              </a:rPr>
              <a:t>diarrhoea</a:t>
            </a:r>
            <a:r>
              <a:rPr lang="en-US" i="1" dirty="0" smtClean="0">
                <a:solidFill>
                  <a:srgbClr val="000000"/>
                </a:solidFill>
              </a:rPr>
              <a:t> in the 2 weeks before the survey by amount of liquids offered compared to normal practice</a:t>
            </a:r>
            <a:endParaRPr lang="en-US" i="1" dirty="0">
              <a:solidFill>
                <a:srgbClr val="000000"/>
              </a:solidFill>
            </a:endParaRPr>
          </a:p>
        </p:txBody>
      </p:sp>
    </p:spTree>
    <p:extLst>
      <p:ext uri="{BB962C8B-B14F-4D97-AF65-F5344CB8AC3E}">
        <p14:creationId xmlns:p14="http://schemas.microsoft.com/office/powerpoint/2010/main" val="9097964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Feeding Practices during Diarrhoea:</a:t>
            </a:r>
            <a:br>
              <a:rPr lang="en-GB" noProof="0" dirty="0" smtClean="0"/>
            </a:br>
            <a:r>
              <a:rPr lang="en-GB" noProof="0" dirty="0" smtClean="0"/>
              <a:t>Foods Offered</a:t>
            </a:r>
            <a:endParaRPr lang="en-GB" noProof="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317877794"/>
              </p:ext>
            </p:extLst>
          </p:nvPr>
        </p:nvGraphicFramePr>
        <p:xfrm>
          <a:off x="800100" y="1905000"/>
          <a:ext cx="75819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69769"/>
            <a:ext cx="9144000" cy="646331"/>
          </a:xfrm>
          <a:prstGeom prst="rect">
            <a:avLst/>
          </a:prstGeom>
          <a:noFill/>
        </p:spPr>
        <p:txBody>
          <a:bodyPr wrap="square" rtlCol="0">
            <a:spAutoFit/>
          </a:bodyPr>
          <a:lstStyle/>
          <a:p>
            <a:pPr algn="ctr"/>
            <a:r>
              <a:rPr lang="en-US" i="1" dirty="0" smtClean="0">
                <a:solidFill>
                  <a:srgbClr val="000000"/>
                </a:solidFill>
              </a:rPr>
              <a:t>Percent distribution of children under 5 who had </a:t>
            </a:r>
            <a:r>
              <a:rPr lang="en-GB" i="1" dirty="0" smtClean="0">
                <a:solidFill>
                  <a:srgbClr val="000000"/>
                </a:solidFill>
              </a:rPr>
              <a:t>diarrhoea</a:t>
            </a:r>
            <a:r>
              <a:rPr lang="en-US" i="1" dirty="0" smtClean="0">
                <a:solidFill>
                  <a:srgbClr val="000000"/>
                </a:solidFill>
              </a:rPr>
              <a:t> in the 2 weeks before the survey </a:t>
            </a:r>
            <a:r>
              <a:rPr lang="en-US" i="1" smtClean="0">
                <a:solidFill>
                  <a:srgbClr val="000000"/>
                </a:solidFill>
              </a:rPr>
              <a:t>by amount of foods offered </a:t>
            </a:r>
            <a:r>
              <a:rPr lang="en-US" i="1" dirty="0" smtClean="0">
                <a:solidFill>
                  <a:srgbClr val="000000"/>
                </a:solidFill>
              </a:rPr>
              <a:t>compared to normal practice</a:t>
            </a:r>
            <a:endParaRPr lang="en-US" i="1" dirty="0">
              <a:solidFill>
                <a:srgbClr val="000000"/>
              </a:solidFill>
            </a:endParaRPr>
          </a:p>
        </p:txBody>
      </p:sp>
    </p:spTree>
    <p:extLst>
      <p:ext uri="{BB962C8B-B14F-4D97-AF65-F5344CB8AC3E}">
        <p14:creationId xmlns:p14="http://schemas.microsoft.com/office/powerpoint/2010/main" val="2609759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Results of Household and </a:t>
            </a:r>
            <a:br>
              <a:rPr lang="en-GB" noProof="0" dirty="0" smtClean="0"/>
            </a:br>
            <a:r>
              <a:rPr lang="en-GB" noProof="0" dirty="0" smtClean="0"/>
              <a:t>Individual Interviews</a:t>
            </a:r>
            <a:endParaRPr lang="en-GB" noProof="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8474373"/>
              </p:ext>
            </p:extLst>
          </p:nvPr>
        </p:nvGraphicFramePr>
        <p:xfrm>
          <a:off x="1384663" y="1606550"/>
          <a:ext cx="6426926" cy="4820920"/>
        </p:xfrm>
        <a:graphic>
          <a:graphicData uri="http://schemas.openxmlformats.org/drawingml/2006/table">
            <a:tbl>
              <a:tblPr firstRow="1" bandRow="1">
                <a:tableStyleId>{21E4AEA4-8DFA-4A89-87EB-49C32662AFE0}</a:tableStyleId>
              </a:tblPr>
              <a:tblGrid>
                <a:gridCol w="4454434"/>
                <a:gridCol w="1972492"/>
              </a:tblGrid>
              <a:tr h="370840">
                <a:tc gridSpan="2">
                  <a:txBody>
                    <a:bodyPr/>
                    <a:lstStyle/>
                    <a:p>
                      <a:r>
                        <a:rPr lang="en-US" dirty="0" smtClean="0"/>
                        <a:t>Household</a:t>
                      </a:r>
                      <a:r>
                        <a:rPr lang="en-US" baseline="0" dirty="0" smtClean="0"/>
                        <a:t> Interviews</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Households selected</a:t>
                      </a:r>
                      <a:endParaRPr lang="en-US" dirty="0"/>
                    </a:p>
                  </a:txBody>
                  <a:tcPr/>
                </a:tc>
                <a:tc>
                  <a:txBody>
                    <a:bodyPr/>
                    <a:lstStyle/>
                    <a:p>
                      <a:pPr algn="r"/>
                      <a:r>
                        <a:rPr lang="en-US" dirty="0" smtClean="0"/>
                        <a:t>18,008</a:t>
                      </a:r>
                      <a:endParaRPr lang="en-US" dirty="0"/>
                    </a:p>
                  </a:txBody>
                  <a:tcPr/>
                </a:tc>
              </a:tr>
              <a:tr h="370840">
                <a:tc>
                  <a:txBody>
                    <a:bodyPr/>
                    <a:lstStyle/>
                    <a:p>
                      <a:r>
                        <a:rPr lang="en-US" dirty="0" smtClean="0"/>
                        <a:t>Households occupied</a:t>
                      </a:r>
                      <a:endParaRPr lang="en-US" dirty="0"/>
                    </a:p>
                  </a:txBody>
                  <a:tcPr/>
                </a:tc>
                <a:tc>
                  <a:txBody>
                    <a:bodyPr/>
                    <a:lstStyle/>
                    <a:p>
                      <a:pPr algn="r"/>
                      <a:r>
                        <a:rPr lang="en-US" dirty="0" smtClean="0"/>
                        <a:t>17,067</a:t>
                      </a:r>
                      <a:endParaRPr lang="en-US" dirty="0"/>
                    </a:p>
                  </a:txBody>
                  <a:tcPr/>
                </a:tc>
              </a:tr>
              <a:tr h="370840">
                <a:tc>
                  <a:txBody>
                    <a:bodyPr/>
                    <a:lstStyle/>
                    <a:p>
                      <a:r>
                        <a:rPr lang="en-US" dirty="0" smtClean="0"/>
                        <a:t>Households interviewed</a:t>
                      </a:r>
                      <a:endParaRPr lang="en-US" dirty="0"/>
                    </a:p>
                  </a:txBody>
                  <a:tcPr/>
                </a:tc>
                <a:tc>
                  <a:txBody>
                    <a:bodyPr/>
                    <a:lstStyle/>
                    <a:p>
                      <a:pPr algn="r"/>
                      <a:r>
                        <a:rPr lang="en-US" dirty="0" smtClean="0"/>
                        <a:t>16,650</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98%</a:t>
                      </a:r>
                      <a:endParaRPr lang="en-US" dirty="0"/>
                    </a:p>
                  </a:txBody>
                  <a:tcPr/>
                </a:tc>
              </a:tr>
              <a:tr h="370840">
                <a:tc gridSpan="2">
                  <a:txBody>
                    <a:bodyPr/>
                    <a:lstStyle/>
                    <a:p>
                      <a:r>
                        <a:rPr lang="en-US" b="1" dirty="0" smtClean="0">
                          <a:solidFill>
                            <a:schemeClr val="bg2"/>
                          </a:solidFill>
                        </a:rPr>
                        <a:t>Interviews with Women age 15-49</a:t>
                      </a:r>
                      <a:endParaRPr lang="en-US" b="1" dirty="0">
                        <a:solidFill>
                          <a:schemeClr val="bg2"/>
                        </a:solidFill>
                      </a:endParaRPr>
                    </a:p>
                  </a:txBody>
                  <a:tcPr>
                    <a:solidFill>
                      <a:schemeClr val="accent2"/>
                    </a:solidFill>
                  </a:tcPr>
                </a:tc>
                <a:tc hMerge="1">
                  <a:txBody>
                    <a:bodyPr/>
                    <a:lstStyle/>
                    <a:p>
                      <a:endParaRPr lang="en-US" dirty="0"/>
                    </a:p>
                  </a:txBody>
                  <a:tcPr>
                    <a:solidFill>
                      <a:schemeClr val="accent6"/>
                    </a:solidFill>
                  </a:tcPr>
                </a:tc>
              </a:tr>
              <a:tr h="370840">
                <a:tc>
                  <a:txBody>
                    <a:bodyPr/>
                    <a:lstStyle/>
                    <a:p>
                      <a:r>
                        <a:rPr lang="en-US" dirty="0" smtClean="0"/>
                        <a:t>Eligible</a:t>
                      </a:r>
                      <a:r>
                        <a:rPr lang="en-US" baseline="0" dirty="0" smtClean="0"/>
                        <a:t> women</a:t>
                      </a:r>
                      <a:endParaRPr lang="en-US" dirty="0"/>
                    </a:p>
                  </a:txBody>
                  <a:tcPr/>
                </a:tc>
                <a:tc>
                  <a:txBody>
                    <a:bodyPr/>
                    <a:lstStyle/>
                    <a:p>
                      <a:pPr algn="r"/>
                      <a:r>
                        <a:rPr lang="en-US" dirty="0" smtClean="0"/>
                        <a:t>16,583</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15,683</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95%</a:t>
                      </a:r>
                      <a:endParaRPr lang="en-US" dirty="0"/>
                    </a:p>
                  </a:txBody>
                  <a:tcPr/>
                </a:tc>
              </a:tr>
              <a:tr h="370840">
                <a:tc gridSpan="2">
                  <a:txBody>
                    <a:bodyPr/>
                    <a:lstStyle/>
                    <a:p>
                      <a:r>
                        <a:rPr lang="en-US" b="1" dirty="0" smtClean="0">
                          <a:solidFill>
                            <a:schemeClr val="bg2"/>
                          </a:solidFill>
                        </a:rPr>
                        <a:t>Interviews</a:t>
                      </a:r>
                      <a:r>
                        <a:rPr lang="en-US" b="1" baseline="0" dirty="0" smtClean="0">
                          <a:solidFill>
                            <a:schemeClr val="bg2"/>
                          </a:solidFill>
                        </a:rPr>
                        <a:t> with Men age 15-59</a:t>
                      </a:r>
                      <a:endParaRPr lang="en-US" b="1" dirty="0">
                        <a:solidFill>
                          <a:schemeClr val="bg2"/>
                        </a:solidFill>
                      </a:endParaRPr>
                    </a:p>
                  </a:txBody>
                  <a:tcPr>
                    <a:solidFill>
                      <a:schemeClr val="accent2"/>
                    </a:solidFill>
                  </a:tcPr>
                </a:tc>
                <a:tc hMerge="1">
                  <a:txBody>
                    <a:bodyPr/>
                    <a:lstStyle/>
                    <a:p>
                      <a:endParaRPr lang="en-US" dirty="0"/>
                    </a:p>
                  </a:txBody>
                  <a:tcPr>
                    <a:solidFill>
                      <a:schemeClr val="accent6"/>
                    </a:solidFill>
                  </a:tcPr>
                </a:tc>
              </a:tr>
              <a:tr h="370840">
                <a:tc>
                  <a:txBody>
                    <a:bodyPr/>
                    <a:lstStyle/>
                    <a:p>
                      <a:r>
                        <a:rPr lang="en-US" dirty="0" smtClean="0"/>
                        <a:t>Eligible</a:t>
                      </a:r>
                      <a:r>
                        <a:rPr lang="en-US" baseline="0" dirty="0" smtClean="0"/>
                        <a:t> men</a:t>
                      </a:r>
                      <a:endParaRPr lang="en-US" dirty="0"/>
                    </a:p>
                  </a:txBody>
                  <a:tcPr/>
                </a:tc>
                <a:tc>
                  <a:txBody>
                    <a:bodyPr/>
                    <a:lstStyle/>
                    <a:p>
                      <a:pPr algn="r"/>
                      <a:r>
                        <a:rPr lang="en-US" dirty="0" smtClean="0"/>
                        <a:t>14,795</a:t>
                      </a:r>
                      <a:endParaRPr lang="en-US" dirty="0"/>
                    </a:p>
                  </a:txBody>
                  <a:tcPr/>
                </a:tc>
              </a:tr>
              <a:tr h="370840">
                <a:tc>
                  <a:txBody>
                    <a:bodyPr/>
                    <a:lstStyle/>
                    <a:p>
                      <a:r>
                        <a:rPr lang="en-US" dirty="0" smtClean="0"/>
                        <a:t>Men</a:t>
                      </a:r>
                      <a:r>
                        <a:rPr lang="en-US" baseline="0" dirty="0" smtClean="0"/>
                        <a:t> interviewed</a:t>
                      </a:r>
                      <a:endParaRPr lang="en-US" dirty="0"/>
                    </a:p>
                  </a:txBody>
                  <a:tcPr/>
                </a:tc>
                <a:tc>
                  <a:txBody>
                    <a:bodyPr/>
                    <a:lstStyle/>
                    <a:p>
                      <a:pPr algn="r"/>
                      <a:r>
                        <a:rPr lang="en-US" dirty="0" smtClean="0"/>
                        <a:t>12,688</a:t>
                      </a:r>
                      <a:endParaRPr lang="en-US" dirty="0"/>
                    </a:p>
                  </a:txBody>
                  <a:tcPr/>
                </a:tc>
              </a:tr>
              <a:tr h="370840">
                <a:tc>
                  <a:txBody>
                    <a:bodyPr/>
                    <a:lstStyle/>
                    <a:p>
                      <a:r>
                        <a:rPr lang="en-US" dirty="0" smtClean="0"/>
                        <a:t>Response</a:t>
                      </a:r>
                      <a:r>
                        <a:rPr lang="en-US" baseline="0" dirty="0" smtClean="0"/>
                        <a:t> rate</a:t>
                      </a:r>
                      <a:endParaRPr lang="en-US" dirty="0"/>
                    </a:p>
                  </a:txBody>
                  <a:tcPr/>
                </a:tc>
                <a:tc>
                  <a:txBody>
                    <a:bodyPr/>
                    <a:lstStyle/>
                    <a:p>
                      <a:pPr algn="r"/>
                      <a:r>
                        <a:rPr lang="en-US" dirty="0" smtClean="0"/>
                        <a:t>86%</a:t>
                      </a:r>
                      <a:endParaRPr lang="en-US" dirty="0"/>
                    </a:p>
                  </a:txBody>
                  <a:tcPr/>
                </a:tc>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b="1" noProof="0" dirty="0" smtClean="0">
                <a:solidFill>
                  <a:schemeClr val="accent1"/>
                </a:solidFill>
              </a:rPr>
              <a:t>39% </a:t>
            </a:r>
            <a:r>
              <a:rPr lang="en-GB" noProof="0" dirty="0" smtClean="0"/>
              <a:t>of children age 12-23 months received </a:t>
            </a:r>
            <a:r>
              <a:rPr lang="en-GB" b="1" noProof="0" dirty="0" smtClean="0">
                <a:solidFill>
                  <a:schemeClr val="accent1"/>
                </a:solidFill>
              </a:rPr>
              <a:t>all basic vaccinations</a:t>
            </a:r>
            <a:r>
              <a:rPr lang="en-GB" noProof="0" dirty="0" smtClean="0"/>
              <a:t>.</a:t>
            </a:r>
          </a:p>
          <a:p>
            <a:pPr>
              <a:spcBef>
                <a:spcPts val="0"/>
              </a:spcBef>
              <a:spcAft>
                <a:spcPts val="1800"/>
              </a:spcAft>
              <a:buClr>
                <a:schemeClr val="tx1"/>
              </a:buClr>
            </a:pPr>
            <a:r>
              <a:rPr lang="en-GB" b="1" noProof="0" dirty="0" smtClean="0">
                <a:solidFill>
                  <a:schemeClr val="accent1"/>
                </a:solidFill>
              </a:rPr>
              <a:t>31% </a:t>
            </a:r>
            <a:r>
              <a:rPr lang="en-GB" noProof="0" dirty="0" smtClean="0"/>
              <a:t>of children with symptoms of ARI </a:t>
            </a:r>
            <a:r>
              <a:rPr lang="en-GB" b="1" noProof="0" dirty="0" smtClean="0">
                <a:solidFill>
                  <a:schemeClr val="accent1"/>
                </a:solidFill>
              </a:rPr>
              <a:t>sought treatment or advice</a:t>
            </a:r>
            <a:r>
              <a:rPr lang="en-GB" noProof="0" dirty="0" smtClean="0"/>
              <a:t>.</a:t>
            </a:r>
          </a:p>
          <a:p>
            <a:pPr>
              <a:spcBef>
                <a:spcPts val="0"/>
              </a:spcBef>
              <a:spcAft>
                <a:spcPts val="1800"/>
              </a:spcAft>
              <a:buClr>
                <a:schemeClr val="tx1"/>
              </a:buClr>
            </a:pPr>
            <a:r>
              <a:rPr lang="en-GB" b="1" noProof="0" dirty="0" smtClean="0">
                <a:solidFill>
                  <a:schemeClr val="accent1"/>
                </a:solidFill>
              </a:rPr>
              <a:t>35% </a:t>
            </a:r>
            <a:r>
              <a:rPr lang="en-GB" noProof="0" dirty="0"/>
              <a:t>of children with </a:t>
            </a:r>
            <a:r>
              <a:rPr lang="en-GB" noProof="0" dirty="0" smtClean="0"/>
              <a:t>fever </a:t>
            </a:r>
            <a:r>
              <a:rPr lang="en-GB" b="1" noProof="0" dirty="0">
                <a:solidFill>
                  <a:schemeClr val="accent1"/>
                </a:solidFill>
              </a:rPr>
              <a:t>sought treatment or advice</a:t>
            </a:r>
            <a:r>
              <a:rPr lang="en-GB" noProof="0" dirty="0" smtClean="0"/>
              <a:t>.</a:t>
            </a:r>
          </a:p>
          <a:p>
            <a:pPr>
              <a:spcBef>
                <a:spcPts val="0"/>
              </a:spcBef>
              <a:spcAft>
                <a:spcPts val="1800"/>
              </a:spcAft>
              <a:buClr>
                <a:schemeClr val="tx1"/>
              </a:buClr>
            </a:pPr>
            <a:r>
              <a:rPr lang="en-GB" b="1" noProof="0" dirty="0" smtClean="0">
                <a:solidFill>
                  <a:schemeClr val="accent1"/>
                </a:solidFill>
              </a:rPr>
              <a:t>44% </a:t>
            </a:r>
            <a:r>
              <a:rPr lang="en-GB" noProof="0" dirty="0"/>
              <a:t>of children with </a:t>
            </a:r>
            <a:r>
              <a:rPr lang="en-GB" noProof="0" dirty="0" smtClean="0"/>
              <a:t>diarrhoea </a:t>
            </a:r>
            <a:r>
              <a:rPr lang="en-GB" b="1" noProof="0" dirty="0" smtClean="0">
                <a:solidFill>
                  <a:schemeClr val="accent1"/>
                </a:solidFill>
              </a:rPr>
              <a:t>sought </a:t>
            </a:r>
            <a:r>
              <a:rPr lang="en-GB" b="1" noProof="0" dirty="0">
                <a:solidFill>
                  <a:schemeClr val="accent1"/>
                </a:solidFill>
              </a:rPr>
              <a:t>treatment or advice</a:t>
            </a:r>
            <a:r>
              <a:rPr lang="en-GB" noProof="0" dirty="0"/>
              <a:t>.</a:t>
            </a:r>
          </a:p>
          <a:p>
            <a:pPr>
              <a:spcBef>
                <a:spcPts val="0"/>
              </a:spcBef>
              <a:spcAft>
                <a:spcPts val="1800"/>
              </a:spcAft>
              <a:buClr>
                <a:schemeClr val="tx1"/>
              </a:buClr>
            </a:pPr>
            <a:r>
              <a:rPr lang="en-GB" b="1" smtClean="0">
                <a:solidFill>
                  <a:schemeClr val="accent1"/>
                </a:solidFill>
              </a:rPr>
              <a:t>46</a:t>
            </a:r>
            <a:r>
              <a:rPr lang="en-GB" b="1" noProof="0" smtClean="0">
                <a:solidFill>
                  <a:schemeClr val="accent1"/>
                </a:solidFill>
              </a:rPr>
              <a:t>% </a:t>
            </a:r>
            <a:r>
              <a:rPr lang="en-GB" noProof="0" dirty="0" smtClean="0"/>
              <a:t>of children with diarrhoea are given </a:t>
            </a:r>
            <a:r>
              <a:rPr lang="en-GB" b="1" noProof="0" dirty="0" smtClean="0">
                <a:solidFill>
                  <a:schemeClr val="accent1"/>
                </a:solidFill>
              </a:rPr>
              <a:t>ORT</a:t>
            </a:r>
            <a:r>
              <a:rPr lang="en-GB" noProof="0" dirty="0" smtClean="0"/>
              <a:t>.</a:t>
            </a:r>
          </a:p>
        </p:txBody>
      </p:sp>
    </p:spTree>
    <p:extLst>
      <p:ext uri="{BB962C8B-B14F-4D97-AF65-F5344CB8AC3E}">
        <p14:creationId xmlns:p14="http://schemas.microsoft.com/office/powerpoint/2010/main" val="51978245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Nutrition</a:t>
            </a:r>
            <a:endParaRPr lang="en-US" sz="4400" b="1" dirty="0">
              <a:solidFill>
                <a:prstClr val="white"/>
              </a:solidFill>
            </a:endParaRPr>
          </a:p>
        </p:txBody>
      </p:sp>
      <p:sp>
        <p:nvSpPr>
          <p:cNvPr id="3" name="TextBox 2"/>
          <p:cNvSpPr txBox="1"/>
          <p:nvPr/>
        </p:nvSpPr>
        <p:spPr>
          <a:xfrm>
            <a:off x="6351640" y="814917"/>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5000"/>
            <a:ext cx="4418729" cy="4953000"/>
          </a:xfrm>
        </p:spPr>
        <p:txBody>
          <a:bodyPr>
            <a:noAutofit/>
          </a:bodyPr>
          <a:lstStyle/>
          <a:p>
            <a:pPr>
              <a:buClr>
                <a:schemeClr val="tx1"/>
              </a:buClr>
            </a:pPr>
            <a:r>
              <a:rPr lang="en-GB" sz="3200" b="1" noProof="0" dirty="0" smtClean="0">
                <a:solidFill>
                  <a:schemeClr val="accent1"/>
                </a:solidFill>
              </a:rPr>
              <a:t>Breastfeeding and Infant &amp; Young </a:t>
            </a:r>
            <a:r>
              <a:rPr lang="en-GB" sz="3200" b="1" noProof="0" dirty="0">
                <a:solidFill>
                  <a:schemeClr val="accent1"/>
                </a:solidFill>
              </a:rPr>
              <a:t>C</a:t>
            </a:r>
            <a:r>
              <a:rPr lang="en-GB" sz="3200" b="1" noProof="0" dirty="0" smtClean="0">
                <a:solidFill>
                  <a:schemeClr val="accent1"/>
                </a:solidFill>
              </a:rPr>
              <a:t>hild Feeding Practices (IYCF)</a:t>
            </a:r>
          </a:p>
          <a:p>
            <a:pPr>
              <a:buClr>
                <a:schemeClr val="tx1"/>
              </a:buClr>
            </a:pPr>
            <a:r>
              <a:rPr lang="en-GB" sz="3200" noProof="0" dirty="0" smtClean="0"/>
              <a:t>Anaemia</a:t>
            </a:r>
          </a:p>
          <a:p>
            <a:pPr>
              <a:buClr>
                <a:schemeClr val="tx1"/>
              </a:buClr>
            </a:pPr>
            <a:r>
              <a:rPr lang="en-GB" sz="3200" noProof="0" dirty="0" smtClean="0"/>
              <a:t>Micronutrient intake</a:t>
            </a:r>
          </a:p>
          <a:p>
            <a:pPr>
              <a:buClr>
                <a:schemeClr val="tx1"/>
              </a:buClr>
            </a:pPr>
            <a:r>
              <a:rPr lang="en-GB" sz="3200" noProof="0" dirty="0" smtClean="0"/>
              <a:t>Nutritional status of children and women</a:t>
            </a:r>
          </a:p>
        </p:txBody>
      </p:sp>
    </p:spTree>
    <p:extLst>
      <p:ext uri="{BB962C8B-B14F-4D97-AF65-F5344CB8AC3E}">
        <p14:creationId xmlns:p14="http://schemas.microsoft.com/office/powerpoint/2010/main" val="298519352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Early Breastfeeding</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1473673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last-born children born in the past 2 years</a:t>
            </a:r>
            <a:endParaRPr lang="en-US" i="1" dirty="0">
              <a:solidFill>
                <a:srgbClr val="000000"/>
              </a:solidFill>
            </a:endParaRPr>
          </a:p>
        </p:txBody>
      </p:sp>
    </p:spTree>
    <p:extLst>
      <p:ext uri="{BB962C8B-B14F-4D97-AF65-F5344CB8AC3E}">
        <p14:creationId xmlns:p14="http://schemas.microsoft.com/office/powerpoint/2010/main" val="244801274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Exclusive Breastfeeding by Age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3903186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children exclusively breastfed</a:t>
            </a:r>
            <a:endParaRPr lang="en-US" i="1" dirty="0">
              <a:solidFill>
                <a:srgbClr val="000000"/>
              </a:solidFill>
            </a:endParaRPr>
          </a:p>
        </p:txBody>
      </p:sp>
    </p:spTree>
    <p:extLst>
      <p:ext uri="{BB962C8B-B14F-4D97-AF65-F5344CB8AC3E}">
        <p14:creationId xmlns:p14="http://schemas.microsoft.com/office/powerpoint/2010/main" val="255840540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Duration of Breastfeeding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9909606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Median duration of breastfeeding in months among children born in the last 3 years</a:t>
            </a:r>
            <a:endParaRPr lang="en-US" i="1" dirty="0">
              <a:solidFill>
                <a:srgbClr val="000000"/>
              </a:solidFill>
            </a:endParaRPr>
          </a:p>
        </p:txBody>
      </p:sp>
    </p:spTree>
    <p:extLst>
      <p:ext uri="{BB962C8B-B14F-4D97-AF65-F5344CB8AC3E}">
        <p14:creationId xmlns:p14="http://schemas.microsoft.com/office/powerpoint/2010/main" val="386187816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Breastfeeding Status for Children </a:t>
            </a:r>
            <a:br>
              <a:rPr lang="en-GB" noProof="0" dirty="0" smtClean="0"/>
            </a:br>
            <a:r>
              <a:rPr lang="en-GB" noProof="0" dirty="0" smtClean="0"/>
              <a:t>Under 6 Months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90474171"/>
              </p:ext>
            </p:extLst>
          </p:nvPr>
        </p:nvGraphicFramePr>
        <p:xfrm>
          <a:off x="461461" y="1828800"/>
          <a:ext cx="8256587"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smtClean="0">
                <a:solidFill>
                  <a:srgbClr val="000000"/>
                </a:solidFill>
              </a:rPr>
              <a:t>Percent distribution of youngest children under 2 years who are living </a:t>
            </a:r>
            <a:br>
              <a:rPr lang="en-US" i="1" dirty="0" smtClean="0">
                <a:solidFill>
                  <a:srgbClr val="000000"/>
                </a:solidFill>
              </a:rPr>
            </a:br>
            <a:r>
              <a:rPr lang="en-US" i="1" dirty="0" smtClean="0">
                <a:solidFill>
                  <a:srgbClr val="000000"/>
                </a:solidFill>
              </a:rPr>
              <a:t>with their mother by breastfeeding status</a:t>
            </a:r>
            <a:endParaRPr lang="en-US" i="1" dirty="0">
              <a:solidFill>
                <a:srgbClr val="000000"/>
              </a:solidFill>
            </a:endParaRPr>
          </a:p>
        </p:txBody>
      </p:sp>
    </p:spTree>
    <p:extLst>
      <p:ext uri="{BB962C8B-B14F-4D97-AF65-F5344CB8AC3E}">
        <p14:creationId xmlns:p14="http://schemas.microsoft.com/office/powerpoint/2010/main" val="195583243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IYCF Practices</a:t>
            </a:r>
            <a:endParaRPr lang="en-GB" noProof="0" dirty="0"/>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noProof="0" dirty="0" smtClean="0"/>
              <a:t>The Infant and Young Child Feeding Practices (IYCF) recommendations by WHO state:</a:t>
            </a:r>
          </a:p>
          <a:p>
            <a:pPr>
              <a:spcBef>
                <a:spcPts val="0"/>
              </a:spcBef>
              <a:spcAft>
                <a:spcPts val="1800"/>
              </a:spcAft>
              <a:buClr>
                <a:schemeClr val="tx1"/>
              </a:buClr>
            </a:pPr>
            <a:r>
              <a:rPr lang="en-GB" noProof="0" dirty="0" smtClean="0"/>
              <a:t>Breastfed children age 6-23 months should receive 4+ food groups daily and minimum frequency of feeding as the child gets older.</a:t>
            </a:r>
          </a:p>
          <a:p>
            <a:pPr>
              <a:spcBef>
                <a:spcPts val="0"/>
              </a:spcBef>
              <a:spcAft>
                <a:spcPts val="1800"/>
              </a:spcAft>
              <a:buClr>
                <a:schemeClr val="tx1"/>
              </a:buClr>
            </a:pPr>
            <a:r>
              <a:rPr lang="en-GB" noProof="0" dirty="0" smtClean="0"/>
              <a:t>Non-breastfed children age 6-23 months should receive milk or milk products, in addition to 4+ food groups, and minimum frequency of feeding as the child gets older.</a:t>
            </a:r>
          </a:p>
        </p:txBody>
      </p:sp>
    </p:spTree>
    <p:extLst>
      <p:ext uri="{BB962C8B-B14F-4D97-AF65-F5344CB8AC3E}">
        <p14:creationId xmlns:p14="http://schemas.microsoft.com/office/powerpoint/2010/main" val="409968799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Minimum Acceptable Diet</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2819467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age 6-23 months</a:t>
            </a:r>
            <a:endParaRPr lang="en-US" i="1" dirty="0">
              <a:solidFill>
                <a:srgbClr val="000000"/>
              </a:solidFill>
            </a:endParaRPr>
          </a:p>
        </p:txBody>
      </p:sp>
    </p:spTree>
    <p:extLst>
      <p:ext uri="{BB962C8B-B14F-4D97-AF65-F5344CB8AC3E}">
        <p14:creationId xmlns:p14="http://schemas.microsoft.com/office/powerpoint/2010/main" val="7332322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5000"/>
            <a:ext cx="4418729" cy="3822700"/>
          </a:xfrm>
        </p:spPr>
        <p:txBody>
          <a:bodyPr>
            <a:noAutofit/>
          </a:bodyPr>
          <a:lstStyle/>
          <a:p>
            <a:pPr>
              <a:buClr>
                <a:schemeClr val="tx1"/>
              </a:buClr>
            </a:pPr>
            <a:r>
              <a:rPr lang="en-GB" sz="3200" noProof="0" dirty="0" smtClean="0"/>
              <a:t>Breastfeeding and Infant &amp; Young </a:t>
            </a:r>
            <a:r>
              <a:rPr lang="en-GB" sz="3200" noProof="0" dirty="0"/>
              <a:t>C</a:t>
            </a:r>
            <a:r>
              <a:rPr lang="en-GB" sz="3200" noProof="0" dirty="0" smtClean="0"/>
              <a:t>hild Feeding Practices (IYCF)</a:t>
            </a:r>
          </a:p>
          <a:p>
            <a:pPr>
              <a:buClr>
                <a:schemeClr val="tx1"/>
              </a:buClr>
            </a:pPr>
            <a:r>
              <a:rPr lang="en-GB" sz="3200" b="1" noProof="0" dirty="0" smtClean="0">
                <a:solidFill>
                  <a:schemeClr val="accent1"/>
                </a:solidFill>
              </a:rPr>
              <a:t>Anaemia</a:t>
            </a:r>
          </a:p>
          <a:p>
            <a:pPr>
              <a:buClr>
                <a:schemeClr val="tx1"/>
              </a:buClr>
            </a:pPr>
            <a:r>
              <a:rPr lang="en-GB" sz="3200" noProof="0" dirty="0" smtClean="0"/>
              <a:t>Micronutrient intake</a:t>
            </a:r>
          </a:p>
          <a:p>
            <a:pPr>
              <a:buClr>
                <a:schemeClr val="tx1"/>
              </a:buClr>
            </a:pPr>
            <a:r>
              <a:rPr lang="en-GB" sz="3200" noProof="0" dirty="0" smtClean="0"/>
              <a:t>Nutritional status of children and women</a:t>
            </a:r>
          </a:p>
        </p:txBody>
      </p:sp>
    </p:spTree>
    <p:extLst>
      <p:ext uri="{BB962C8B-B14F-4D97-AF65-F5344CB8AC3E}">
        <p14:creationId xmlns:p14="http://schemas.microsoft.com/office/powerpoint/2010/main" val="486222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9136"/>
          </a:xfrm>
        </p:spPr>
        <p:txBody>
          <a:bodyPr>
            <a:normAutofit/>
          </a:bodyPr>
          <a:lstStyle/>
          <a:p>
            <a:r>
              <a:rPr lang="en-US" sz="4000" smtClean="0"/>
              <a:t>EDHS Materials, Data, and Digital Tools</a:t>
            </a:r>
            <a:endParaRPr lang="en-US" sz="4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545" y="1585214"/>
            <a:ext cx="1290918" cy="1828800"/>
          </a:xfrm>
          <a:prstGeom prst="rect">
            <a:avLst/>
          </a:prstGeom>
          <a:ln>
            <a:solidFill>
              <a:schemeClr val="tx1"/>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2085" y="1585214"/>
            <a:ext cx="1292597" cy="1828800"/>
          </a:xfrm>
          <a:prstGeom prst="rect">
            <a:avLst/>
          </a:prstGeom>
          <a:ln>
            <a:solidFill>
              <a:schemeClr val="tx1"/>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1348" y="1556026"/>
            <a:ext cx="1464816" cy="1828800"/>
          </a:xfrm>
          <a:prstGeom prst="rect">
            <a:avLst/>
          </a:prstGeom>
          <a:ln>
            <a:solidFill>
              <a:schemeClr val="tx1"/>
            </a:solidFill>
          </a:ln>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194" y="4540010"/>
            <a:ext cx="2394857" cy="1828800"/>
          </a:xfrm>
          <a:prstGeom prst="rect">
            <a:avLst/>
          </a:prstGeom>
          <a:ln>
            <a:solidFill>
              <a:schemeClr val="tx1"/>
            </a:solidFill>
          </a:ln>
        </p:spPr>
      </p:pic>
      <p:pic>
        <p:nvPicPr>
          <p:cNvPr id="8" name="Content Placeholder 5"/>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3188675" y="4540010"/>
            <a:ext cx="937846" cy="1828800"/>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88875" y="4513694"/>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1" name="Rectangle 10"/>
          <p:cNvSpPr/>
          <p:nvPr/>
        </p:nvSpPr>
        <p:spPr>
          <a:xfrm>
            <a:off x="-181867" y="3819474"/>
            <a:ext cx="2798977" cy="400110"/>
          </a:xfrm>
          <a:prstGeom prst="rect">
            <a:avLst/>
          </a:prstGeom>
        </p:spPr>
        <p:txBody>
          <a:bodyPr wrap="square">
            <a:spAutoFit/>
          </a:bodyPr>
          <a:lstStyle/>
          <a:p>
            <a:pPr algn="ctr"/>
            <a:r>
              <a:rPr lang="en-US" sz="2000" dirty="0" smtClean="0">
                <a:hlinkClick r:id="rId9" action="ppaction://hlinkfile"/>
              </a:rPr>
              <a:t>STATcompiler.com</a:t>
            </a:r>
            <a:endParaRPr lang="en-US" sz="1400" dirty="0"/>
          </a:p>
        </p:txBody>
      </p:sp>
      <p:sp>
        <p:nvSpPr>
          <p:cNvPr id="12" name="Rectangle 11"/>
          <p:cNvSpPr/>
          <p:nvPr/>
        </p:nvSpPr>
        <p:spPr>
          <a:xfrm>
            <a:off x="2158037" y="3634805"/>
            <a:ext cx="2999122" cy="1015663"/>
          </a:xfrm>
          <a:prstGeom prst="rect">
            <a:avLst/>
          </a:prstGeom>
        </p:spPr>
        <p:txBody>
          <a:bodyPr wrap="square">
            <a:spAutoFit/>
          </a:bodyPr>
          <a:lstStyle/>
          <a:p>
            <a:pPr algn="ctr"/>
            <a:r>
              <a:rPr lang="en-US" sz="2000" dirty="0" smtClean="0"/>
              <a:t>DHS Program </a:t>
            </a:r>
            <a:br>
              <a:rPr lang="en-US" sz="2000" dirty="0" smtClean="0"/>
            </a:br>
            <a:r>
              <a:rPr lang="en-US" sz="2000" dirty="0" smtClean="0"/>
              <a:t>Mobile App for </a:t>
            </a:r>
            <a:br>
              <a:rPr lang="en-US" sz="2000" dirty="0" smtClean="0"/>
            </a:br>
            <a:r>
              <a:rPr lang="en-US" sz="2000" dirty="0" smtClean="0"/>
              <a:t>Android &amp; iOS</a:t>
            </a:r>
            <a:endParaRPr lang="en-US" sz="1400" dirty="0"/>
          </a:p>
        </p:txBody>
      </p:sp>
      <p:sp>
        <p:nvSpPr>
          <p:cNvPr id="13" name="Rectangle 12"/>
          <p:cNvSpPr/>
          <p:nvPr/>
        </p:nvSpPr>
        <p:spPr>
          <a:xfrm>
            <a:off x="361314" y="899674"/>
            <a:ext cx="1831380" cy="461665"/>
          </a:xfrm>
          <a:prstGeom prst="rect">
            <a:avLst/>
          </a:prstGeom>
        </p:spPr>
        <p:txBody>
          <a:bodyPr wrap="square">
            <a:spAutoFit/>
          </a:bodyPr>
          <a:lstStyle/>
          <a:p>
            <a:pPr algn="ctr"/>
            <a:r>
              <a:rPr lang="en-US" sz="2400" dirty="0" smtClean="0"/>
              <a:t>Final Report</a:t>
            </a:r>
            <a:endParaRPr lang="en-US" sz="1600" dirty="0"/>
          </a:p>
        </p:txBody>
      </p:sp>
      <p:sp>
        <p:nvSpPr>
          <p:cNvPr id="14" name="Rectangle 13"/>
          <p:cNvSpPr/>
          <p:nvPr/>
        </p:nvSpPr>
        <p:spPr>
          <a:xfrm>
            <a:off x="2192694" y="899674"/>
            <a:ext cx="1831380" cy="461665"/>
          </a:xfrm>
          <a:prstGeom prst="rect">
            <a:avLst/>
          </a:prstGeom>
        </p:spPr>
        <p:txBody>
          <a:bodyPr wrap="square">
            <a:spAutoFit/>
          </a:bodyPr>
          <a:lstStyle/>
          <a:p>
            <a:pPr algn="ctr"/>
            <a:r>
              <a:rPr lang="en-US" sz="2400" dirty="0" smtClean="0"/>
              <a:t>Key Findings</a:t>
            </a:r>
            <a:endParaRPr lang="en-US" sz="1600" dirty="0"/>
          </a:p>
        </p:txBody>
      </p:sp>
      <p:sp>
        <p:nvSpPr>
          <p:cNvPr id="15" name="Rectangle 14"/>
          <p:cNvSpPr/>
          <p:nvPr/>
        </p:nvSpPr>
        <p:spPr>
          <a:xfrm>
            <a:off x="4172199" y="882525"/>
            <a:ext cx="1831380" cy="461665"/>
          </a:xfrm>
          <a:prstGeom prst="rect">
            <a:avLst/>
          </a:prstGeom>
        </p:spPr>
        <p:txBody>
          <a:bodyPr wrap="square">
            <a:spAutoFit/>
          </a:bodyPr>
          <a:lstStyle/>
          <a:p>
            <a:pPr algn="ctr"/>
            <a:r>
              <a:rPr lang="en-US" sz="2400" dirty="0" smtClean="0"/>
              <a:t>Wall Chart</a:t>
            </a:r>
            <a:endParaRPr lang="en-US" sz="1600" dirty="0"/>
          </a:p>
        </p:txBody>
      </p:sp>
      <p:sp>
        <p:nvSpPr>
          <p:cNvPr id="17" name="Rectangle 16"/>
          <p:cNvSpPr/>
          <p:nvPr/>
        </p:nvSpPr>
        <p:spPr>
          <a:xfrm>
            <a:off x="4523723" y="3843887"/>
            <a:ext cx="2984063" cy="400110"/>
          </a:xfrm>
          <a:prstGeom prst="rect">
            <a:avLst/>
          </a:prstGeom>
        </p:spPr>
        <p:txBody>
          <a:bodyPr wrap="square">
            <a:spAutoFit/>
          </a:bodyPr>
          <a:lstStyle/>
          <a:p>
            <a:pPr algn="ctr"/>
            <a:r>
              <a:rPr lang="en-US" sz="2000" dirty="0" smtClean="0">
                <a:hlinkClick r:id="rId10" action="ppaction://hlinkfile"/>
              </a:rPr>
              <a:t>API.DHSprogram.com</a:t>
            </a:r>
            <a:endParaRPr lang="en-US" dirty="0" smtClean="0"/>
          </a:p>
        </p:txBody>
      </p:sp>
      <p:sp>
        <p:nvSpPr>
          <p:cNvPr id="18" name="Rectangle 17"/>
          <p:cNvSpPr/>
          <p:nvPr/>
        </p:nvSpPr>
        <p:spPr>
          <a:xfrm>
            <a:off x="6242843" y="715008"/>
            <a:ext cx="2661892" cy="830997"/>
          </a:xfrm>
          <a:prstGeom prst="rect">
            <a:avLst/>
          </a:prstGeom>
        </p:spPr>
        <p:txBody>
          <a:bodyPr wrap="square">
            <a:spAutoFit/>
          </a:bodyPr>
          <a:lstStyle/>
          <a:p>
            <a:pPr algn="ctr"/>
            <a:r>
              <a:rPr lang="en-US" sz="2400" dirty="0" smtClean="0"/>
              <a:t>Dataset available at </a:t>
            </a:r>
            <a:r>
              <a:rPr lang="en-US" sz="2400" dirty="0" smtClean="0">
                <a:hlinkClick r:id="rId11" action="ppaction://hlinkfile"/>
              </a:rPr>
              <a:t>DHSprogram.com</a:t>
            </a:r>
            <a:endParaRPr lang="en-US" sz="1600" dirty="0"/>
          </a:p>
        </p:txBody>
      </p:sp>
      <p:pic>
        <p:nvPicPr>
          <p:cNvPr id="19" name="Picture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81783" y="1573175"/>
            <a:ext cx="2784272" cy="1828800"/>
          </a:xfrm>
          <a:prstGeom prst="rect">
            <a:avLst/>
          </a:prstGeom>
          <a:ln>
            <a:solidFill>
              <a:schemeClr val="tx1"/>
            </a:solidFill>
          </a:ln>
        </p:spPr>
      </p:pic>
      <p:sp>
        <p:nvSpPr>
          <p:cNvPr id="20" name="Rectangle 19"/>
          <p:cNvSpPr/>
          <p:nvPr/>
        </p:nvSpPr>
        <p:spPr>
          <a:xfrm>
            <a:off x="6779232" y="3843887"/>
            <a:ext cx="2798977" cy="707886"/>
          </a:xfrm>
          <a:prstGeom prst="rect">
            <a:avLst/>
          </a:prstGeom>
        </p:spPr>
        <p:txBody>
          <a:bodyPr wrap="square">
            <a:spAutoFit/>
          </a:bodyPr>
          <a:lstStyle/>
          <a:p>
            <a:pPr algn="ctr"/>
            <a:r>
              <a:rPr lang="en-US" sz="2000" dirty="0" smtClean="0">
                <a:hlinkClick r:id="rId13"/>
              </a:rPr>
              <a:t>www.CSA.gov.et</a:t>
            </a:r>
            <a:endParaRPr lang="en-US" sz="2000" dirty="0" smtClean="0"/>
          </a:p>
          <a:p>
            <a:pPr algn="ctr"/>
            <a:endParaRPr lang="en-US" sz="2000" dirty="0" smtClean="0"/>
          </a:p>
        </p:txBody>
      </p:sp>
      <p:pic>
        <p:nvPicPr>
          <p:cNvPr id="21" name="Picture 2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678849" y="4891379"/>
            <a:ext cx="999744" cy="661416"/>
          </a:xfrm>
          <a:prstGeom prst="rect">
            <a:avLst/>
          </a:prstGeom>
        </p:spPr>
      </p:pic>
    </p:spTree>
    <p:extLst>
      <p:ext uri="{BB962C8B-B14F-4D97-AF65-F5344CB8AC3E}">
        <p14:creationId xmlns:p14="http://schemas.microsoft.com/office/powerpoint/2010/main" val="274711896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Anaemia in Children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882448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age 6-59 months with </a:t>
            </a:r>
            <a:r>
              <a:rPr lang="en-GB" i="1" dirty="0" smtClean="0">
                <a:solidFill>
                  <a:srgbClr val="000000"/>
                </a:solidFill>
              </a:rPr>
              <a:t>anaemia</a:t>
            </a:r>
            <a:endParaRPr lang="en-GB" i="1" dirty="0">
              <a:solidFill>
                <a:srgbClr val="000000"/>
              </a:solidFill>
            </a:endParaRPr>
          </a:p>
        </p:txBody>
      </p:sp>
    </p:spTree>
    <p:extLst>
      <p:ext uri="{BB962C8B-B14F-4D97-AF65-F5344CB8AC3E}">
        <p14:creationId xmlns:p14="http://schemas.microsoft.com/office/powerpoint/2010/main" val="200782850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Anaemia in Children by </a:t>
            </a:r>
            <a:r>
              <a:rPr lang="en-GB" dirty="0" smtClean="0"/>
              <a:t>Region</a:t>
            </a:r>
            <a:endParaRPr lang="en-GB" noProof="0" dirty="0"/>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age 6-59 months with any </a:t>
            </a:r>
            <a:r>
              <a:rPr lang="en-GB" i="1" dirty="0" smtClean="0">
                <a:solidFill>
                  <a:srgbClr val="000000"/>
                </a:solidFill>
              </a:rPr>
              <a:t>anaemia</a:t>
            </a:r>
            <a:endParaRPr lang="en-GB" i="1" dirty="0">
              <a:solidFill>
                <a:srgbClr val="000000"/>
              </a:solidFill>
            </a:endParaRPr>
          </a:p>
        </p:txBody>
      </p:sp>
      <p:graphicFrame>
        <p:nvGraphicFramePr>
          <p:cNvPr id="5" name="Chart 4"/>
          <p:cNvGraphicFramePr/>
          <p:nvPr>
            <p:extLst>
              <p:ext uri="{D42A27DB-BD31-4B8C-83A1-F6EECF244321}">
                <p14:modId xmlns:p14="http://schemas.microsoft.com/office/powerpoint/2010/main" val="1021089967"/>
              </p:ext>
            </p:extLst>
          </p:nvPr>
        </p:nvGraphicFramePr>
        <p:xfrm>
          <a:off x="0" y="1613932"/>
          <a:ext cx="8964706" cy="52440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648680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Anaemia in </a:t>
            </a:r>
            <a:r>
              <a:rPr lang="en-GB" dirty="0" smtClean="0"/>
              <a:t>Women and Men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631657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women and men age 15-49 with </a:t>
            </a:r>
            <a:r>
              <a:rPr lang="en-US" i="1" dirty="0" err="1" smtClean="0">
                <a:solidFill>
                  <a:srgbClr val="000000"/>
                </a:solidFill>
              </a:rPr>
              <a:t>anaemia</a:t>
            </a:r>
            <a:r>
              <a:rPr lang="en-US" i="1" dirty="0" smtClean="0">
                <a:solidFill>
                  <a:srgbClr val="000000"/>
                </a:solidFill>
              </a:rPr>
              <a:t> </a:t>
            </a:r>
            <a:endParaRPr lang="en-GB" i="1" dirty="0">
              <a:solidFill>
                <a:srgbClr val="000000"/>
              </a:solidFill>
            </a:endParaRPr>
          </a:p>
        </p:txBody>
      </p:sp>
    </p:spTree>
    <p:extLst>
      <p:ext uri="{BB962C8B-B14F-4D97-AF65-F5344CB8AC3E}">
        <p14:creationId xmlns:p14="http://schemas.microsoft.com/office/powerpoint/2010/main" val="363582336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Trends in Anaemia</a:t>
            </a:r>
            <a:endParaRPr lang="en-GB" noProof="0" dirty="0"/>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age 6-59 months, women age 15-49, and men age 15-49 with any </a:t>
            </a:r>
            <a:r>
              <a:rPr lang="en-GB" i="1" dirty="0" smtClean="0">
                <a:solidFill>
                  <a:srgbClr val="000000"/>
                </a:solidFill>
              </a:rPr>
              <a:t>anaemia</a:t>
            </a:r>
            <a:endParaRPr lang="en-GB" i="1" dirty="0">
              <a:solidFill>
                <a:srgbClr val="000000"/>
              </a:solidFill>
            </a:endParaRP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4240682298"/>
              </p:ext>
            </p:extLst>
          </p:nvPr>
        </p:nvGraphicFramePr>
        <p:xfrm>
          <a:off x="1" y="1606550"/>
          <a:ext cx="9161754"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1435100" y="3064044"/>
            <a:ext cx="2755900" cy="369332"/>
          </a:xfrm>
          <a:prstGeom prst="rect">
            <a:avLst/>
          </a:prstGeom>
          <a:noFill/>
        </p:spPr>
        <p:txBody>
          <a:bodyPr wrap="square" rtlCol="0">
            <a:spAutoFit/>
          </a:bodyPr>
          <a:lstStyle/>
          <a:p>
            <a:r>
              <a:rPr lang="en-US" b="1" dirty="0" smtClean="0">
                <a:solidFill>
                  <a:srgbClr val="AC1F2D"/>
                </a:solidFill>
              </a:rPr>
              <a:t>Children</a:t>
            </a:r>
            <a:endParaRPr lang="en-US" b="1" dirty="0">
              <a:solidFill>
                <a:srgbClr val="AC1F2D"/>
              </a:solidFill>
            </a:endParaRPr>
          </a:p>
        </p:txBody>
      </p:sp>
      <p:sp>
        <p:nvSpPr>
          <p:cNvPr id="15" name="TextBox 14"/>
          <p:cNvSpPr txBox="1"/>
          <p:nvPr/>
        </p:nvSpPr>
        <p:spPr>
          <a:xfrm>
            <a:off x="1435100" y="4357469"/>
            <a:ext cx="2755900" cy="369332"/>
          </a:xfrm>
          <a:prstGeom prst="rect">
            <a:avLst/>
          </a:prstGeom>
          <a:noFill/>
        </p:spPr>
        <p:txBody>
          <a:bodyPr wrap="square" rtlCol="0">
            <a:spAutoFit/>
          </a:bodyPr>
          <a:lstStyle/>
          <a:p>
            <a:r>
              <a:rPr lang="en-US" b="1" dirty="0" smtClean="0">
                <a:solidFill>
                  <a:srgbClr val="FBDC05">
                    <a:lumMod val="75000"/>
                  </a:srgbClr>
                </a:solidFill>
              </a:rPr>
              <a:t>Women</a:t>
            </a:r>
            <a:endParaRPr lang="en-US" b="1" dirty="0">
              <a:solidFill>
                <a:srgbClr val="FBDC05">
                  <a:lumMod val="75000"/>
                </a:srgbClr>
              </a:solidFill>
            </a:endParaRPr>
          </a:p>
        </p:txBody>
      </p:sp>
      <p:sp>
        <p:nvSpPr>
          <p:cNvPr id="7" name="TextBox 6"/>
          <p:cNvSpPr txBox="1"/>
          <p:nvPr/>
        </p:nvSpPr>
        <p:spPr>
          <a:xfrm>
            <a:off x="4589755" y="5957669"/>
            <a:ext cx="2755900" cy="369332"/>
          </a:xfrm>
          <a:prstGeom prst="rect">
            <a:avLst/>
          </a:prstGeom>
          <a:noFill/>
        </p:spPr>
        <p:txBody>
          <a:bodyPr wrap="square" rtlCol="0">
            <a:spAutoFit/>
          </a:bodyPr>
          <a:lstStyle/>
          <a:p>
            <a:r>
              <a:rPr lang="en-US" b="1" dirty="0" smtClean="0">
                <a:solidFill>
                  <a:srgbClr val="138A44"/>
                </a:solidFill>
              </a:rPr>
              <a:t>Men</a:t>
            </a:r>
            <a:endParaRPr lang="en-US" b="1" dirty="0">
              <a:solidFill>
                <a:srgbClr val="138A44"/>
              </a:solidFill>
            </a:endParaRPr>
          </a:p>
        </p:txBody>
      </p:sp>
    </p:spTree>
    <p:extLst>
      <p:ext uri="{BB962C8B-B14F-4D97-AF65-F5344CB8AC3E}">
        <p14:creationId xmlns:p14="http://schemas.microsoft.com/office/powerpoint/2010/main" val="247777912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5000"/>
            <a:ext cx="4418729" cy="3822700"/>
          </a:xfrm>
        </p:spPr>
        <p:txBody>
          <a:bodyPr>
            <a:noAutofit/>
          </a:bodyPr>
          <a:lstStyle/>
          <a:p>
            <a:pPr>
              <a:buClr>
                <a:schemeClr val="tx1"/>
              </a:buClr>
            </a:pPr>
            <a:r>
              <a:rPr lang="en-GB" sz="3200" noProof="0" dirty="0" smtClean="0"/>
              <a:t>Breastfeeding and Infant &amp; Young </a:t>
            </a:r>
            <a:r>
              <a:rPr lang="en-GB" sz="3200" noProof="0" dirty="0"/>
              <a:t>C</a:t>
            </a:r>
            <a:r>
              <a:rPr lang="en-GB" sz="3200" noProof="0" dirty="0" smtClean="0"/>
              <a:t>hild Feeding Practices (IYCF)</a:t>
            </a:r>
          </a:p>
          <a:p>
            <a:pPr>
              <a:buClr>
                <a:schemeClr val="tx1"/>
              </a:buClr>
            </a:pPr>
            <a:r>
              <a:rPr lang="en-GB" sz="3200" noProof="0" dirty="0" smtClean="0"/>
              <a:t>Anaemia</a:t>
            </a:r>
          </a:p>
          <a:p>
            <a:pPr>
              <a:buClr>
                <a:schemeClr val="tx1"/>
              </a:buClr>
            </a:pPr>
            <a:r>
              <a:rPr lang="en-GB" sz="3200" b="1" noProof="0" dirty="0" smtClean="0">
                <a:solidFill>
                  <a:schemeClr val="accent1"/>
                </a:solidFill>
              </a:rPr>
              <a:t>Micronutrient intake</a:t>
            </a:r>
          </a:p>
          <a:p>
            <a:pPr>
              <a:buClr>
                <a:schemeClr val="tx1"/>
              </a:buClr>
            </a:pPr>
            <a:r>
              <a:rPr lang="en-GB" sz="3200" noProof="0" dirty="0" smtClean="0"/>
              <a:t>Nutritional status of children and women</a:t>
            </a:r>
          </a:p>
        </p:txBody>
      </p:sp>
    </p:spTree>
    <p:extLst>
      <p:ext uri="{BB962C8B-B14F-4D97-AF65-F5344CB8AC3E}">
        <p14:creationId xmlns:p14="http://schemas.microsoft.com/office/powerpoint/2010/main" val="322262363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Micronutrients for Children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39345198"/>
              </p:ext>
            </p:extLst>
          </p:nvPr>
        </p:nvGraphicFramePr>
        <p:xfrm>
          <a:off x="0" y="1890930"/>
          <a:ext cx="9143999" cy="496707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7755" y="1244599"/>
            <a:ext cx="4541545" cy="646331"/>
          </a:xfrm>
          <a:prstGeom prst="rect">
            <a:avLst/>
          </a:prstGeom>
          <a:noFill/>
        </p:spPr>
        <p:txBody>
          <a:bodyPr wrap="square" rtlCol="0">
            <a:spAutoFit/>
          </a:bodyPr>
          <a:lstStyle/>
          <a:p>
            <a:pPr algn="ctr"/>
            <a:r>
              <a:rPr lang="en-US" i="1" dirty="0" smtClean="0">
                <a:solidFill>
                  <a:srgbClr val="000000"/>
                </a:solidFill>
              </a:rPr>
              <a:t>Percent of youngest children age 6-23 </a:t>
            </a:r>
          </a:p>
          <a:p>
            <a:pPr algn="ctr"/>
            <a:r>
              <a:rPr lang="en-US" i="1" dirty="0" smtClean="0">
                <a:solidFill>
                  <a:srgbClr val="000000"/>
                </a:solidFill>
              </a:rPr>
              <a:t>months living with the mother</a:t>
            </a:r>
            <a:endParaRPr lang="en-US" i="1" dirty="0">
              <a:solidFill>
                <a:srgbClr val="000000"/>
              </a:solidFill>
            </a:endParaRPr>
          </a:p>
        </p:txBody>
      </p:sp>
      <p:sp>
        <p:nvSpPr>
          <p:cNvPr id="9" name="TextBox 8"/>
          <p:cNvSpPr txBox="1"/>
          <p:nvPr/>
        </p:nvSpPr>
        <p:spPr>
          <a:xfrm>
            <a:off x="4998745" y="1293216"/>
            <a:ext cx="3641077" cy="646331"/>
          </a:xfrm>
          <a:prstGeom prst="rect">
            <a:avLst/>
          </a:prstGeom>
          <a:noFill/>
        </p:spPr>
        <p:txBody>
          <a:bodyPr wrap="square" rtlCol="0">
            <a:spAutoFit/>
          </a:bodyPr>
          <a:lstStyle/>
          <a:p>
            <a:pPr algn="ctr"/>
            <a:r>
              <a:rPr lang="en-US" i="1" dirty="0" smtClean="0">
                <a:solidFill>
                  <a:srgbClr val="000000"/>
                </a:solidFill>
              </a:rPr>
              <a:t>Percent of all children age 6-59 </a:t>
            </a:r>
            <a:br>
              <a:rPr lang="en-US" i="1" dirty="0" smtClean="0">
                <a:solidFill>
                  <a:srgbClr val="000000"/>
                </a:solidFill>
              </a:rPr>
            </a:br>
            <a:r>
              <a:rPr lang="en-US" i="1" dirty="0" smtClean="0">
                <a:solidFill>
                  <a:srgbClr val="000000"/>
                </a:solidFill>
              </a:rPr>
              <a:t>months</a:t>
            </a:r>
            <a:endParaRPr lang="en-US" i="1" dirty="0">
              <a:solidFill>
                <a:srgbClr val="000000"/>
              </a:solidFill>
            </a:endParaRPr>
          </a:p>
        </p:txBody>
      </p:sp>
      <p:cxnSp>
        <p:nvCxnSpPr>
          <p:cNvPr id="13" name="Straight Connector 12"/>
          <p:cNvCxnSpPr/>
          <p:nvPr/>
        </p:nvCxnSpPr>
        <p:spPr>
          <a:xfrm>
            <a:off x="457200" y="1890930"/>
            <a:ext cx="3619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020322" y="1890930"/>
            <a:ext cx="3619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66394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Micronutrients for Pregnant Women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1544789"/>
              </p:ext>
            </p:extLst>
          </p:nvPr>
        </p:nvGraphicFramePr>
        <p:xfrm>
          <a:off x="461963" y="1828800"/>
          <a:ext cx="8256587"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smtClean="0">
                <a:solidFill>
                  <a:srgbClr val="000000"/>
                </a:solidFill>
              </a:rPr>
              <a:t>Percent of women age 15-49 with a child born in the past 5 years by number of days they took iron tables or syrup during the pregnancy of their last child</a:t>
            </a:r>
            <a:endParaRPr lang="en-US" i="1" dirty="0">
              <a:solidFill>
                <a:srgbClr val="000000"/>
              </a:solidFill>
            </a:endParaRPr>
          </a:p>
        </p:txBody>
      </p:sp>
    </p:spTree>
    <p:extLst>
      <p:ext uri="{BB962C8B-B14F-4D97-AF65-F5344CB8AC3E}">
        <p14:creationId xmlns:p14="http://schemas.microsoft.com/office/powerpoint/2010/main" val="122038252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Iodised Salt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5046160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Among households with salt tested, percent with </a:t>
            </a:r>
            <a:r>
              <a:rPr lang="en-GB" i="1" dirty="0" smtClean="0">
                <a:solidFill>
                  <a:srgbClr val="000000"/>
                </a:solidFill>
              </a:rPr>
              <a:t>iodised</a:t>
            </a:r>
            <a:r>
              <a:rPr lang="en-US" i="1" dirty="0" smtClean="0">
                <a:solidFill>
                  <a:srgbClr val="000000"/>
                </a:solidFill>
              </a:rPr>
              <a:t> salt</a:t>
            </a:r>
            <a:endParaRPr lang="en-US" i="1" dirty="0">
              <a:solidFill>
                <a:srgbClr val="000000"/>
              </a:solidFill>
            </a:endParaRPr>
          </a:p>
        </p:txBody>
      </p:sp>
    </p:spTree>
    <p:extLst>
      <p:ext uri="{BB962C8B-B14F-4D97-AF65-F5344CB8AC3E}">
        <p14:creationId xmlns:p14="http://schemas.microsoft.com/office/powerpoint/2010/main" val="21628521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5000"/>
            <a:ext cx="4418729" cy="3822700"/>
          </a:xfrm>
        </p:spPr>
        <p:txBody>
          <a:bodyPr>
            <a:noAutofit/>
          </a:bodyPr>
          <a:lstStyle/>
          <a:p>
            <a:pPr>
              <a:buClr>
                <a:schemeClr val="tx1"/>
              </a:buClr>
            </a:pPr>
            <a:r>
              <a:rPr lang="en-GB" sz="3200" noProof="0" dirty="0" smtClean="0"/>
              <a:t>Breastfeeding and Infant &amp; Young </a:t>
            </a:r>
            <a:r>
              <a:rPr lang="en-GB" sz="3200" noProof="0" dirty="0"/>
              <a:t>C</a:t>
            </a:r>
            <a:r>
              <a:rPr lang="en-GB" sz="3200" noProof="0" dirty="0" smtClean="0"/>
              <a:t>hild Feeding Practices (IYCF)</a:t>
            </a:r>
          </a:p>
          <a:p>
            <a:pPr>
              <a:buClr>
                <a:schemeClr val="tx1"/>
              </a:buClr>
            </a:pPr>
            <a:r>
              <a:rPr lang="en-GB" sz="3200" noProof="0" dirty="0" smtClean="0"/>
              <a:t>Anaemia</a:t>
            </a:r>
          </a:p>
          <a:p>
            <a:pPr>
              <a:buClr>
                <a:schemeClr val="tx1"/>
              </a:buClr>
            </a:pPr>
            <a:r>
              <a:rPr lang="en-GB" sz="3200" noProof="0" dirty="0" smtClean="0"/>
              <a:t>Micronutrient intake</a:t>
            </a:r>
          </a:p>
          <a:p>
            <a:pPr>
              <a:buClr>
                <a:schemeClr val="tx1"/>
              </a:buClr>
            </a:pPr>
            <a:r>
              <a:rPr lang="en-GB" sz="3200" b="1" noProof="0" dirty="0" smtClean="0">
                <a:solidFill>
                  <a:schemeClr val="accent1"/>
                </a:solidFill>
              </a:rPr>
              <a:t>Nutritional status</a:t>
            </a:r>
          </a:p>
        </p:txBody>
      </p:sp>
    </p:spTree>
    <p:extLst>
      <p:ext uri="{BB962C8B-B14F-4D97-AF65-F5344CB8AC3E}">
        <p14:creationId xmlns:p14="http://schemas.microsoft.com/office/powerpoint/2010/main" val="356122610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Nutritional Status of Children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87479552"/>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under 5, based on 2006 WHO Child Growth Standards</a:t>
            </a:r>
            <a:endParaRPr lang="en-US" i="1" dirty="0">
              <a:solidFill>
                <a:srgbClr val="000000"/>
              </a:solidFill>
            </a:endParaRPr>
          </a:p>
        </p:txBody>
      </p:sp>
    </p:spTree>
    <p:extLst>
      <p:ext uri="{BB962C8B-B14F-4D97-AF65-F5344CB8AC3E}">
        <p14:creationId xmlns:p14="http://schemas.microsoft.com/office/powerpoint/2010/main" val="2160126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1446550"/>
          </a:xfrm>
          <a:prstGeom prst="rect">
            <a:avLst/>
          </a:prstGeom>
          <a:noFill/>
        </p:spPr>
        <p:txBody>
          <a:bodyPr wrap="square" rtlCol="0">
            <a:spAutoFit/>
          </a:bodyPr>
          <a:lstStyle/>
          <a:p>
            <a:pPr algn="ctr"/>
            <a:r>
              <a:rPr lang="en-US" sz="4400" b="1" dirty="0" smtClean="0">
                <a:solidFill>
                  <a:schemeClr val="bg1"/>
                </a:solidFill>
              </a:rPr>
              <a:t>Household and Respondent Characteristics</a:t>
            </a:r>
            <a:endParaRPr lang="en-US" sz="4400" b="1" dirty="0">
              <a:solidFill>
                <a:schemeClr val="bg1"/>
              </a:solidFill>
            </a:endParaRPr>
          </a:p>
        </p:txBody>
      </p:sp>
      <p:sp>
        <p:nvSpPr>
          <p:cNvPr id="3" name="TextBox 2"/>
          <p:cNvSpPr txBox="1"/>
          <p:nvPr/>
        </p:nvSpPr>
        <p:spPr>
          <a:xfrm>
            <a:off x="6384516" y="713944"/>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schemeClr val="bg1"/>
                </a:solidFill>
              </a:rPr>
              <a:t>Follow along on Twitter!</a:t>
            </a:r>
            <a:br>
              <a:rPr lang="en-US" i="1" dirty="0" smtClean="0">
                <a:solidFill>
                  <a:schemeClr val="bg1"/>
                </a:solidFill>
              </a:rPr>
            </a:br>
            <a:r>
              <a:rPr lang="en-US" i="1" dirty="0" smtClean="0">
                <a:solidFill>
                  <a:schemeClr val="bg1"/>
                </a:solidFill>
              </a:rPr>
              <a:t>#</a:t>
            </a:r>
            <a:r>
              <a:rPr lang="en-US" i="1" dirty="0" err="1" smtClean="0">
                <a:solidFill>
                  <a:schemeClr val="bg1"/>
                </a:solidFill>
              </a:rPr>
              <a:t>EthiopiaDHS</a:t>
            </a:r>
            <a:endParaRPr lang="en-US"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 Stunting by Mother’s Education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3823113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under 5 stunted, based on 2006 WHO Child Growth Standards</a:t>
            </a:r>
            <a:endParaRPr lang="en-US" i="1" dirty="0">
              <a:solidFill>
                <a:srgbClr val="000000"/>
              </a:solidFill>
            </a:endParaRPr>
          </a:p>
        </p:txBody>
      </p:sp>
    </p:spTree>
    <p:extLst>
      <p:ext uri="{BB962C8B-B14F-4D97-AF65-F5344CB8AC3E}">
        <p14:creationId xmlns:p14="http://schemas.microsoft.com/office/powerpoint/2010/main" val="88054923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 Stunting by Wealth</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5009979"/>
              </p:ext>
            </p:extLst>
          </p:nvPr>
        </p:nvGraphicFramePr>
        <p:xfrm>
          <a:off x="461963" y="1606550"/>
          <a:ext cx="8256587" cy="450882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under 5 stunted, based on 2006 WHO Child Growth Standards</a:t>
            </a:r>
            <a:endParaRPr lang="en-US" i="1" dirty="0">
              <a:solidFill>
                <a:srgbClr val="000000"/>
              </a:solidFill>
            </a:endParaRPr>
          </a:p>
        </p:txBody>
      </p:sp>
      <p:sp>
        <p:nvSpPr>
          <p:cNvPr id="9" name="Right Arrow 8"/>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TextBox 9"/>
          <p:cNvSpPr txBox="1"/>
          <p:nvPr/>
        </p:nvSpPr>
        <p:spPr>
          <a:xfrm>
            <a:off x="461963" y="6206933"/>
            <a:ext cx="1415143" cy="646331"/>
          </a:xfrm>
          <a:prstGeom prst="rect">
            <a:avLst/>
          </a:prstGeom>
          <a:noFill/>
        </p:spPr>
        <p:txBody>
          <a:bodyPr wrap="square" rtlCol="0">
            <a:spAutoFit/>
          </a:bodyPr>
          <a:lstStyle/>
          <a:p>
            <a:pPr algn="ctr"/>
            <a:r>
              <a:rPr lang="en-US" dirty="0" smtClean="0">
                <a:solidFill>
                  <a:srgbClr val="000000"/>
                </a:solidFill>
              </a:rPr>
              <a:t>Poorest</a:t>
            </a:r>
          </a:p>
          <a:p>
            <a:pPr algn="ctr"/>
            <a:r>
              <a:rPr lang="en-US" dirty="0" smtClean="0">
                <a:solidFill>
                  <a:srgbClr val="000000"/>
                </a:solidFill>
              </a:rPr>
              <a:t>households</a:t>
            </a:r>
            <a:endParaRPr lang="en-US" dirty="0">
              <a:solidFill>
                <a:srgbClr val="000000"/>
              </a:solidFill>
            </a:endParaRPr>
          </a:p>
        </p:txBody>
      </p:sp>
      <p:sp>
        <p:nvSpPr>
          <p:cNvPr id="11" name="TextBox 10"/>
          <p:cNvSpPr txBox="1"/>
          <p:nvPr/>
        </p:nvSpPr>
        <p:spPr>
          <a:xfrm>
            <a:off x="7303407" y="6211007"/>
            <a:ext cx="1415143" cy="646331"/>
          </a:xfrm>
          <a:prstGeom prst="rect">
            <a:avLst/>
          </a:prstGeom>
          <a:noFill/>
        </p:spPr>
        <p:txBody>
          <a:bodyPr wrap="square" rtlCol="0">
            <a:spAutoFit/>
          </a:bodyPr>
          <a:lstStyle/>
          <a:p>
            <a:pPr algn="ctr"/>
            <a:r>
              <a:rPr lang="en-US" dirty="0" smtClean="0">
                <a:solidFill>
                  <a:srgbClr val="000000"/>
                </a:solidFill>
              </a:rPr>
              <a:t>Wealthiest</a:t>
            </a:r>
          </a:p>
          <a:p>
            <a:pPr algn="ctr"/>
            <a:r>
              <a:rPr lang="en-US" dirty="0" smtClean="0">
                <a:solidFill>
                  <a:srgbClr val="000000"/>
                </a:solidFill>
              </a:rPr>
              <a:t>households</a:t>
            </a:r>
            <a:endParaRPr lang="en-US" dirty="0">
              <a:solidFill>
                <a:srgbClr val="000000"/>
              </a:solidFill>
            </a:endParaRPr>
          </a:p>
        </p:txBody>
      </p:sp>
    </p:spTree>
    <p:extLst>
      <p:ext uri="{BB962C8B-B14F-4D97-AF65-F5344CB8AC3E}">
        <p14:creationId xmlns:p14="http://schemas.microsoft.com/office/powerpoint/2010/main" val="404138208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 Stunting by </a:t>
            </a:r>
            <a:r>
              <a:rPr lang="en-GB" dirty="0" smtClean="0"/>
              <a:t>Region</a:t>
            </a:r>
            <a:endParaRPr lang="en-GB" noProof="0" dirty="0"/>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under 5 stunted, based on 2006 WHO Child Growth Standards</a:t>
            </a:r>
            <a:endParaRPr lang="en-US" i="1" dirty="0">
              <a:solidFill>
                <a:srgbClr val="000000"/>
              </a:solidFill>
            </a:endParaRPr>
          </a:p>
        </p:txBody>
      </p:sp>
      <p:graphicFrame>
        <p:nvGraphicFramePr>
          <p:cNvPr id="5" name="Chart 4"/>
          <p:cNvGraphicFramePr/>
          <p:nvPr>
            <p:extLst>
              <p:ext uri="{D42A27DB-BD31-4B8C-83A1-F6EECF244321}">
                <p14:modId xmlns:p14="http://schemas.microsoft.com/office/powerpoint/2010/main" val="3906182728"/>
              </p:ext>
            </p:extLst>
          </p:nvPr>
        </p:nvGraphicFramePr>
        <p:xfrm>
          <a:off x="0" y="1613932"/>
          <a:ext cx="9144000" cy="52440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2012802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Nutritional Status of Children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00274843"/>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under 5, based on 2006 WHO Child Growth Standards</a:t>
            </a:r>
            <a:endParaRPr lang="en-US" i="1" dirty="0">
              <a:solidFill>
                <a:srgbClr val="000000"/>
              </a:solidFill>
            </a:endParaRPr>
          </a:p>
        </p:txBody>
      </p:sp>
      <p:sp>
        <p:nvSpPr>
          <p:cNvPr id="9" name="TextBox 8"/>
          <p:cNvSpPr txBox="1"/>
          <p:nvPr/>
        </p:nvSpPr>
        <p:spPr>
          <a:xfrm>
            <a:off x="1568450" y="3053501"/>
            <a:ext cx="2755900" cy="369332"/>
          </a:xfrm>
          <a:prstGeom prst="rect">
            <a:avLst/>
          </a:prstGeom>
          <a:noFill/>
        </p:spPr>
        <p:txBody>
          <a:bodyPr wrap="square" rtlCol="0">
            <a:spAutoFit/>
          </a:bodyPr>
          <a:lstStyle/>
          <a:p>
            <a:r>
              <a:rPr lang="en-US" b="1" dirty="0" smtClean="0">
                <a:solidFill>
                  <a:srgbClr val="AC1F2D"/>
                </a:solidFill>
              </a:rPr>
              <a:t>Stunting</a:t>
            </a:r>
            <a:endParaRPr lang="en-US" b="1" dirty="0">
              <a:solidFill>
                <a:srgbClr val="AC1F2D"/>
              </a:solidFill>
            </a:endParaRPr>
          </a:p>
        </p:txBody>
      </p:sp>
      <p:sp>
        <p:nvSpPr>
          <p:cNvPr id="10" name="TextBox 9"/>
          <p:cNvSpPr txBox="1"/>
          <p:nvPr/>
        </p:nvSpPr>
        <p:spPr>
          <a:xfrm>
            <a:off x="1568450" y="4017099"/>
            <a:ext cx="2755900" cy="369332"/>
          </a:xfrm>
          <a:prstGeom prst="rect">
            <a:avLst/>
          </a:prstGeom>
          <a:noFill/>
        </p:spPr>
        <p:txBody>
          <a:bodyPr wrap="square" rtlCol="0">
            <a:spAutoFit/>
          </a:bodyPr>
          <a:lstStyle/>
          <a:p>
            <a:r>
              <a:rPr lang="en-US" b="1" dirty="0" smtClean="0">
                <a:solidFill>
                  <a:srgbClr val="138A44"/>
                </a:solidFill>
              </a:rPr>
              <a:t>Underweight</a:t>
            </a:r>
            <a:endParaRPr lang="en-US" b="1" dirty="0">
              <a:solidFill>
                <a:srgbClr val="138A44"/>
              </a:solidFill>
            </a:endParaRPr>
          </a:p>
        </p:txBody>
      </p:sp>
      <p:sp>
        <p:nvSpPr>
          <p:cNvPr id="12" name="TextBox 11"/>
          <p:cNvSpPr txBox="1"/>
          <p:nvPr/>
        </p:nvSpPr>
        <p:spPr>
          <a:xfrm>
            <a:off x="1568450" y="5323618"/>
            <a:ext cx="2755900" cy="369332"/>
          </a:xfrm>
          <a:prstGeom prst="rect">
            <a:avLst/>
          </a:prstGeom>
          <a:noFill/>
        </p:spPr>
        <p:txBody>
          <a:bodyPr wrap="square" rtlCol="0">
            <a:spAutoFit/>
          </a:bodyPr>
          <a:lstStyle/>
          <a:p>
            <a:r>
              <a:rPr lang="en-US" b="1" dirty="0" smtClean="0">
                <a:solidFill>
                  <a:srgbClr val="FBDC05">
                    <a:lumMod val="75000"/>
                  </a:srgbClr>
                </a:solidFill>
              </a:rPr>
              <a:t>Wasting</a:t>
            </a:r>
            <a:endParaRPr lang="en-US" b="1" dirty="0">
              <a:solidFill>
                <a:srgbClr val="FBDC05">
                  <a:lumMod val="75000"/>
                </a:srgbClr>
              </a:solidFill>
            </a:endParaRPr>
          </a:p>
        </p:txBody>
      </p:sp>
    </p:spTree>
    <p:extLst>
      <p:ext uri="{BB962C8B-B14F-4D97-AF65-F5344CB8AC3E}">
        <p14:creationId xmlns:p14="http://schemas.microsoft.com/office/powerpoint/2010/main" val="64084268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Child Stunting Country Comparison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71568152"/>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children under 5 who are stunted, based on 2006 WHO Child Growth Standards</a:t>
            </a:r>
            <a:endParaRPr lang="en-US" i="1" dirty="0">
              <a:solidFill>
                <a:srgbClr val="000000"/>
              </a:solidFill>
            </a:endParaRPr>
          </a:p>
        </p:txBody>
      </p:sp>
      <p:sp>
        <p:nvSpPr>
          <p:cNvPr id="5" name="TextBox 4"/>
          <p:cNvSpPr txBox="1"/>
          <p:nvPr/>
        </p:nvSpPr>
        <p:spPr>
          <a:xfrm>
            <a:off x="7181386" y="6488668"/>
            <a:ext cx="1962614" cy="369332"/>
          </a:xfrm>
          <a:prstGeom prst="rect">
            <a:avLst/>
          </a:prstGeom>
          <a:noFill/>
        </p:spPr>
        <p:txBody>
          <a:bodyPr wrap="square" rtlCol="0">
            <a:spAutoFit/>
          </a:bodyPr>
          <a:lstStyle/>
          <a:p>
            <a:r>
              <a:rPr lang="en-US" i="1" dirty="0" smtClean="0">
                <a:solidFill>
                  <a:srgbClr val="000000"/>
                </a:solidFill>
              </a:rPr>
              <a:t>*Preliminary data</a:t>
            </a:r>
            <a:endParaRPr lang="en-US" i="1" dirty="0">
              <a:solidFill>
                <a:srgbClr val="000000"/>
              </a:solidFill>
            </a:endParaRPr>
          </a:p>
        </p:txBody>
      </p:sp>
    </p:spTree>
    <p:extLst>
      <p:ext uri="{BB962C8B-B14F-4D97-AF65-F5344CB8AC3E}">
        <p14:creationId xmlns:p14="http://schemas.microsoft.com/office/powerpoint/2010/main" val="337668313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Women and Men’s Nutritional Status</a:t>
            </a:r>
            <a:endParaRPr lang="en-GB" noProof="0" dirty="0"/>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distribution of women and men age 15-49</a:t>
            </a:r>
            <a:endParaRPr lang="en-US" i="1" dirty="0">
              <a:solidFill>
                <a:srgbClr val="000000"/>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427325049"/>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2398520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Trends in Women’s Nutritional Status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591552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women age 15-49</a:t>
            </a:r>
            <a:endParaRPr lang="en-US" i="1" dirty="0">
              <a:solidFill>
                <a:srgbClr val="000000"/>
              </a:solidFill>
            </a:endParaRPr>
          </a:p>
        </p:txBody>
      </p:sp>
      <p:sp>
        <p:nvSpPr>
          <p:cNvPr id="9" name="TextBox 8"/>
          <p:cNvSpPr txBox="1"/>
          <p:nvPr/>
        </p:nvSpPr>
        <p:spPr>
          <a:xfrm>
            <a:off x="1691060" y="4370337"/>
            <a:ext cx="2755900" cy="369332"/>
          </a:xfrm>
          <a:prstGeom prst="rect">
            <a:avLst/>
          </a:prstGeom>
          <a:noFill/>
        </p:spPr>
        <p:txBody>
          <a:bodyPr wrap="square" rtlCol="0">
            <a:spAutoFit/>
          </a:bodyPr>
          <a:lstStyle/>
          <a:p>
            <a:r>
              <a:rPr lang="en-US" b="1" dirty="0" smtClean="0">
                <a:solidFill>
                  <a:srgbClr val="138A44"/>
                </a:solidFill>
              </a:rPr>
              <a:t>Thin</a:t>
            </a:r>
            <a:endParaRPr lang="en-US" b="1" dirty="0">
              <a:solidFill>
                <a:srgbClr val="138A44"/>
              </a:solidFill>
            </a:endParaRPr>
          </a:p>
        </p:txBody>
      </p:sp>
      <p:sp>
        <p:nvSpPr>
          <p:cNvPr id="10" name="TextBox 9"/>
          <p:cNvSpPr txBox="1"/>
          <p:nvPr/>
        </p:nvSpPr>
        <p:spPr>
          <a:xfrm>
            <a:off x="1449014" y="5515556"/>
            <a:ext cx="2755900" cy="369332"/>
          </a:xfrm>
          <a:prstGeom prst="rect">
            <a:avLst/>
          </a:prstGeom>
          <a:noFill/>
        </p:spPr>
        <p:txBody>
          <a:bodyPr wrap="square" rtlCol="0">
            <a:spAutoFit/>
          </a:bodyPr>
          <a:lstStyle/>
          <a:p>
            <a:r>
              <a:rPr lang="en-US" b="1" dirty="0" smtClean="0">
                <a:solidFill>
                  <a:srgbClr val="AC1F2D"/>
                </a:solidFill>
              </a:rPr>
              <a:t>Overweight/Obese</a:t>
            </a:r>
            <a:endParaRPr lang="en-US" b="1" dirty="0">
              <a:solidFill>
                <a:srgbClr val="AC1F2D"/>
              </a:solidFill>
            </a:endParaRPr>
          </a:p>
        </p:txBody>
      </p:sp>
    </p:spTree>
    <p:extLst>
      <p:ext uri="{BB962C8B-B14F-4D97-AF65-F5344CB8AC3E}">
        <p14:creationId xmlns:p14="http://schemas.microsoft.com/office/powerpoint/2010/main" val="9797250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Trends in Men’s Nutritional Status</a:t>
            </a:r>
            <a:endParaRPr lang="en-GB" noProof="0" dirty="0"/>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smtClean="0">
                <a:solidFill>
                  <a:srgbClr val="000000"/>
                </a:solidFill>
              </a:rPr>
              <a:t>Percent of men age 15-49</a:t>
            </a:r>
            <a:endParaRPr lang="en-US" i="1" dirty="0">
              <a:solidFill>
                <a:srgbClr val="000000"/>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057638854"/>
              </p:ext>
            </p:extLst>
          </p:nvPr>
        </p:nvGraphicFramePr>
        <p:xfrm>
          <a:off x="479425" y="1606550"/>
          <a:ext cx="8239125"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3683079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smtClean="0"/>
              <a:t>Children are breastfed for a median of </a:t>
            </a:r>
            <a:r>
              <a:rPr lang="en-GB" b="1" noProof="0" dirty="0" smtClean="0">
                <a:solidFill>
                  <a:schemeClr val="accent1"/>
                </a:solidFill>
              </a:rPr>
              <a:t>23.9 months </a:t>
            </a:r>
            <a:r>
              <a:rPr lang="en-GB" noProof="0" dirty="0" smtClean="0"/>
              <a:t>and </a:t>
            </a:r>
            <a:r>
              <a:rPr lang="en-GB" b="1" noProof="0" dirty="0" smtClean="0">
                <a:solidFill>
                  <a:schemeClr val="accent1"/>
                </a:solidFill>
              </a:rPr>
              <a:t>exclusively breastfed </a:t>
            </a:r>
            <a:r>
              <a:rPr lang="en-GB" noProof="0" dirty="0" smtClean="0"/>
              <a:t>for </a:t>
            </a:r>
            <a:r>
              <a:rPr lang="en-GB" b="1" noProof="0" dirty="0" smtClean="0">
                <a:solidFill>
                  <a:schemeClr val="accent1"/>
                </a:solidFill>
              </a:rPr>
              <a:t>5.5 months</a:t>
            </a:r>
            <a:r>
              <a:rPr lang="en-GB" noProof="0" dirty="0" smtClean="0"/>
              <a:t>.</a:t>
            </a:r>
          </a:p>
          <a:p>
            <a:pPr>
              <a:spcBef>
                <a:spcPts val="0"/>
              </a:spcBef>
              <a:spcAft>
                <a:spcPts val="1800"/>
              </a:spcAft>
              <a:buClr>
                <a:schemeClr val="tx1"/>
              </a:buClr>
            </a:pPr>
            <a:r>
              <a:rPr lang="en-GB" b="1" noProof="0" dirty="0" smtClean="0">
                <a:solidFill>
                  <a:schemeClr val="accent1"/>
                </a:solidFill>
              </a:rPr>
              <a:t>58%</a:t>
            </a:r>
            <a:r>
              <a:rPr lang="en-GB" b="1" noProof="0" dirty="0" smtClean="0">
                <a:solidFill>
                  <a:schemeClr val="accent5"/>
                </a:solidFill>
              </a:rPr>
              <a:t> </a:t>
            </a:r>
            <a:r>
              <a:rPr lang="en-GB" noProof="0" dirty="0" smtClean="0"/>
              <a:t>of children under 6 months are </a:t>
            </a:r>
            <a:r>
              <a:rPr lang="en-GB" b="1" noProof="0" dirty="0" smtClean="0">
                <a:solidFill>
                  <a:schemeClr val="accent1"/>
                </a:solidFill>
              </a:rPr>
              <a:t>exclusively breastfed</a:t>
            </a:r>
            <a:r>
              <a:rPr lang="en-GB" noProof="0" dirty="0" smtClean="0"/>
              <a:t>.</a:t>
            </a:r>
          </a:p>
          <a:p>
            <a:pPr>
              <a:spcBef>
                <a:spcPts val="0"/>
              </a:spcBef>
              <a:spcAft>
                <a:spcPts val="1800"/>
              </a:spcAft>
              <a:buClr>
                <a:schemeClr val="tx1"/>
              </a:buClr>
            </a:pPr>
            <a:r>
              <a:rPr lang="en-GB" b="1" dirty="0">
                <a:solidFill>
                  <a:schemeClr val="accent1"/>
                </a:solidFill>
              </a:rPr>
              <a:t>5</a:t>
            </a:r>
            <a:r>
              <a:rPr lang="en-GB" b="1" noProof="0" dirty="0" smtClean="0">
                <a:solidFill>
                  <a:schemeClr val="accent1"/>
                </a:solidFill>
              </a:rPr>
              <a:t>% </a:t>
            </a:r>
            <a:r>
              <a:rPr lang="en-GB" noProof="0" dirty="0" smtClean="0"/>
              <a:t>pregnant women took </a:t>
            </a:r>
            <a:r>
              <a:rPr lang="en-GB" b="1" noProof="0" dirty="0" smtClean="0">
                <a:solidFill>
                  <a:schemeClr val="accent1"/>
                </a:solidFill>
              </a:rPr>
              <a:t>iron supplements</a:t>
            </a:r>
            <a:r>
              <a:rPr lang="en-GB" noProof="0" dirty="0" smtClean="0">
                <a:solidFill>
                  <a:schemeClr val="accent1"/>
                </a:solidFill>
              </a:rPr>
              <a:t> </a:t>
            </a:r>
            <a:r>
              <a:rPr lang="en-GB" noProof="0" dirty="0" smtClean="0"/>
              <a:t>for 90+ days as recommended.</a:t>
            </a:r>
          </a:p>
          <a:p>
            <a:pPr>
              <a:spcBef>
                <a:spcPts val="0"/>
              </a:spcBef>
              <a:spcAft>
                <a:spcPts val="1800"/>
              </a:spcAft>
              <a:buClr>
                <a:schemeClr val="tx1"/>
              </a:buClr>
            </a:pPr>
            <a:r>
              <a:rPr lang="en-GB" b="1" noProof="0" dirty="0" smtClean="0">
                <a:solidFill>
                  <a:schemeClr val="accent1"/>
                </a:solidFill>
              </a:rPr>
              <a:t>57% </a:t>
            </a:r>
            <a:r>
              <a:rPr lang="en-GB" noProof="0" dirty="0"/>
              <a:t>of children </a:t>
            </a:r>
            <a:r>
              <a:rPr lang="en-GB" noProof="0" dirty="0" smtClean="0"/>
              <a:t>under 5, </a:t>
            </a:r>
            <a:r>
              <a:rPr lang="en-GB" b="1" dirty="0" smtClean="0">
                <a:solidFill>
                  <a:schemeClr val="accent1"/>
                </a:solidFill>
              </a:rPr>
              <a:t>24</a:t>
            </a:r>
            <a:r>
              <a:rPr lang="en-GB" b="1" noProof="0" dirty="0" smtClean="0">
                <a:solidFill>
                  <a:schemeClr val="accent1"/>
                </a:solidFill>
              </a:rPr>
              <a:t>% </a:t>
            </a:r>
            <a:r>
              <a:rPr lang="en-GB" noProof="0" dirty="0" smtClean="0"/>
              <a:t>of women age 15-49, and </a:t>
            </a:r>
            <a:r>
              <a:rPr lang="en-GB" b="1" noProof="0" dirty="0" smtClean="0">
                <a:solidFill>
                  <a:schemeClr val="accent1"/>
                </a:solidFill>
              </a:rPr>
              <a:t>15%</a:t>
            </a:r>
            <a:r>
              <a:rPr lang="en-GB" noProof="0" dirty="0" smtClean="0"/>
              <a:t> of men age 15-49 are </a:t>
            </a:r>
            <a:r>
              <a:rPr lang="en-GB" b="1" noProof="0" dirty="0" smtClean="0">
                <a:solidFill>
                  <a:schemeClr val="accent1"/>
                </a:solidFill>
              </a:rPr>
              <a:t>anaemic</a:t>
            </a:r>
            <a:r>
              <a:rPr lang="en-GB" noProof="0" dirty="0" smtClean="0"/>
              <a:t>.</a:t>
            </a:r>
            <a:endParaRPr lang="en-GB" noProof="0" dirty="0"/>
          </a:p>
          <a:p>
            <a:pPr>
              <a:spcBef>
                <a:spcPts val="0"/>
              </a:spcBef>
              <a:spcAft>
                <a:spcPts val="1800"/>
              </a:spcAft>
              <a:buClr>
                <a:schemeClr val="tx1"/>
              </a:buClr>
            </a:pPr>
            <a:r>
              <a:rPr lang="en-GB" b="1" noProof="0" dirty="0" smtClean="0">
                <a:solidFill>
                  <a:schemeClr val="accent1"/>
                </a:solidFill>
              </a:rPr>
              <a:t>8% </a:t>
            </a:r>
            <a:r>
              <a:rPr lang="en-GB" noProof="0" dirty="0" smtClean="0"/>
              <a:t>of women and </a:t>
            </a:r>
            <a:r>
              <a:rPr lang="en-GB" b="1" noProof="0" dirty="0" smtClean="0">
                <a:solidFill>
                  <a:schemeClr val="accent1"/>
                </a:solidFill>
              </a:rPr>
              <a:t>3% </a:t>
            </a:r>
            <a:r>
              <a:rPr lang="en-GB" noProof="0" dirty="0" smtClean="0"/>
              <a:t>of men are </a:t>
            </a:r>
            <a:r>
              <a:rPr lang="en-GB" b="1" noProof="0" dirty="0" smtClean="0">
                <a:solidFill>
                  <a:schemeClr val="accent1"/>
                </a:solidFill>
              </a:rPr>
              <a:t>overweight or obese</a:t>
            </a:r>
            <a:r>
              <a:rPr lang="en-GB" noProof="0" dirty="0" smtClean="0"/>
              <a:t>.</a:t>
            </a:r>
          </a:p>
        </p:txBody>
      </p:sp>
    </p:spTree>
    <p:extLst>
      <p:ext uri="{BB962C8B-B14F-4D97-AF65-F5344CB8AC3E}">
        <p14:creationId xmlns:p14="http://schemas.microsoft.com/office/powerpoint/2010/main" val="51978245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1446550"/>
          </a:xfrm>
          <a:prstGeom prst="rect">
            <a:avLst/>
          </a:prstGeom>
          <a:noFill/>
        </p:spPr>
        <p:txBody>
          <a:bodyPr wrap="square" rtlCol="0">
            <a:spAutoFit/>
          </a:bodyPr>
          <a:lstStyle/>
          <a:p>
            <a:pPr algn="ctr"/>
            <a:r>
              <a:rPr lang="en-US" sz="4400" b="1" dirty="0" smtClean="0">
                <a:solidFill>
                  <a:prstClr val="white"/>
                </a:solidFill>
              </a:rPr>
              <a:t>HIV Knowledge, Attitudes, and </a:t>
            </a:r>
            <a:r>
              <a:rPr lang="en-GB" sz="4400" b="1" dirty="0" smtClean="0">
                <a:solidFill>
                  <a:prstClr val="white"/>
                </a:solidFill>
              </a:rPr>
              <a:t>Behaviours</a:t>
            </a:r>
            <a:endParaRPr lang="en-GB" sz="4400" b="1" dirty="0">
              <a:solidFill>
                <a:prstClr val="white"/>
              </a:solidFill>
            </a:endParaRPr>
          </a:p>
        </p:txBody>
      </p:sp>
      <p:sp>
        <p:nvSpPr>
          <p:cNvPr id="3" name="TextBox 2"/>
          <p:cNvSpPr txBox="1"/>
          <p:nvPr/>
        </p:nvSpPr>
        <p:spPr>
          <a:xfrm>
            <a:off x="6381136" y="909887"/>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52294"/>
            <a:ext cx="4418729" cy="4579338"/>
          </a:xfrm>
        </p:spPr>
        <p:txBody>
          <a:bodyPr/>
          <a:lstStyle/>
          <a:p>
            <a:r>
              <a:rPr lang="en-GB" b="1" noProof="0" dirty="0" smtClean="0">
                <a:solidFill>
                  <a:schemeClr val="accent1"/>
                </a:solidFill>
              </a:rPr>
              <a:t>Household Characteristics</a:t>
            </a:r>
          </a:p>
          <a:p>
            <a:pPr lvl="1"/>
            <a:r>
              <a:rPr lang="en-GB" b="1" noProof="0" dirty="0" smtClean="0">
                <a:solidFill>
                  <a:schemeClr val="accent1"/>
                </a:solidFill>
              </a:rPr>
              <a:t>Water and sanitation</a:t>
            </a:r>
          </a:p>
          <a:p>
            <a:pPr lvl="1"/>
            <a:r>
              <a:rPr lang="en-GB" b="1" noProof="0" dirty="0" smtClean="0">
                <a:solidFill>
                  <a:schemeClr val="accent1"/>
                </a:solidFill>
              </a:rPr>
              <a:t>Electricity</a:t>
            </a:r>
          </a:p>
          <a:p>
            <a:pPr lvl="1"/>
            <a:r>
              <a:rPr lang="en-GB" b="1" noProof="0" dirty="0" smtClean="0">
                <a:solidFill>
                  <a:schemeClr val="accent1"/>
                </a:solidFill>
              </a:rPr>
              <a:t>Ownership of goods</a:t>
            </a:r>
          </a:p>
          <a:p>
            <a:pPr lvl="1"/>
            <a:r>
              <a:rPr lang="en-GB" b="1" noProof="0" dirty="0" smtClean="0">
                <a:solidFill>
                  <a:schemeClr val="accent1"/>
                </a:solidFill>
              </a:rPr>
              <a:t>Wealth</a:t>
            </a:r>
          </a:p>
          <a:p>
            <a:r>
              <a:rPr lang="en-GB" noProof="0" dirty="0" smtClean="0"/>
              <a:t>Respondent Characteristics</a:t>
            </a:r>
          </a:p>
          <a:p>
            <a:pPr lvl="1"/>
            <a:r>
              <a:rPr lang="en-GB" noProof="0" dirty="0" smtClean="0"/>
              <a:t>Education</a:t>
            </a:r>
          </a:p>
          <a:p>
            <a:pPr lvl="1"/>
            <a:r>
              <a:rPr lang="en-GB" noProof="0" dirty="0" smtClean="0"/>
              <a:t>Mass media</a:t>
            </a:r>
          </a:p>
          <a:p>
            <a:pPr lvl="1"/>
            <a:r>
              <a:rPr lang="en-GB" noProof="0" dirty="0" smtClean="0"/>
              <a:t>Employment and occupation</a:t>
            </a:r>
          </a:p>
          <a:p>
            <a:pPr lvl="1"/>
            <a:r>
              <a:rPr lang="en-GB" noProof="0" dirty="0" smtClean="0"/>
              <a:t>Adult health issues</a:t>
            </a:r>
            <a:endParaRPr lang="en-GB" noProof="0" dirty="0"/>
          </a:p>
        </p:txBody>
      </p:sp>
    </p:spTree>
    <p:extLst>
      <p:ext uri="{BB962C8B-B14F-4D97-AF65-F5344CB8AC3E}">
        <p14:creationId xmlns:p14="http://schemas.microsoft.com/office/powerpoint/2010/main" val="298519352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GB" sz="3400" b="1" noProof="0" dirty="0" smtClean="0">
                <a:solidFill>
                  <a:schemeClr val="accent1"/>
                </a:solidFill>
              </a:rPr>
              <a:t>HIV knowledge</a:t>
            </a:r>
          </a:p>
          <a:p>
            <a:pPr>
              <a:buClr>
                <a:schemeClr val="tx1"/>
              </a:buClr>
            </a:pPr>
            <a:r>
              <a:rPr lang="en-GB" sz="3400" noProof="0" dirty="0" smtClean="0"/>
              <a:t>HIV-related attitudes and behaviours</a:t>
            </a:r>
          </a:p>
          <a:p>
            <a:pPr>
              <a:buClr>
                <a:schemeClr val="tx1"/>
              </a:buClr>
            </a:pPr>
            <a:r>
              <a:rPr lang="en-GB" sz="3400" noProof="0" dirty="0" smtClean="0"/>
              <a:t>HIV testing</a:t>
            </a:r>
          </a:p>
          <a:p>
            <a:pPr>
              <a:buClr>
                <a:schemeClr val="tx1"/>
              </a:buClr>
            </a:pPr>
            <a:r>
              <a:rPr lang="en-GB" sz="3400" noProof="0" dirty="0" smtClean="0"/>
              <a:t>Male circumcision</a:t>
            </a:r>
          </a:p>
          <a:p>
            <a:pPr>
              <a:buClr>
                <a:schemeClr val="tx1"/>
              </a:buClr>
            </a:pPr>
            <a:r>
              <a:rPr lang="en-GB" sz="3400" noProof="0" dirty="0" smtClean="0"/>
              <a:t>HIV and youth</a:t>
            </a:r>
          </a:p>
        </p:txBody>
      </p:sp>
    </p:spTree>
    <p:extLst>
      <p:ext uri="{BB962C8B-B14F-4D97-AF65-F5344CB8AC3E}">
        <p14:creationId xmlns:p14="http://schemas.microsoft.com/office/powerpoint/2010/main" val="298519352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Knowledge of HIV Prevention Methods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6764890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0527"/>
            <a:ext cx="9144000" cy="369332"/>
          </a:xfrm>
          <a:prstGeom prst="rect">
            <a:avLst/>
          </a:prstGeom>
          <a:noFill/>
        </p:spPr>
        <p:txBody>
          <a:bodyPr wrap="square" rtlCol="0">
            <a:spAutoFit/>
          </a:bodyPr>
          <a:lstStyle/>
          <a:p>
            <a:pPr algn="ctr"/>
            <a:r>
              <a:rPr lang="en-US" i="1" dirty="0" smtClean="0">
                <a:solidFill>
                  <a:srgbClr val="000000"/>
                </a:solidFill>
              </a:rPr>
              <a:t>Percent of women and men age 15-49 who know that HIV can be prevented by:</a:t>
            </a:r>
            <a:endParaRPr lang="en-US" i="1" dirty="0">
              <a:solidFill>
                <a:srgbClr val="000000"/>
              </a:solidFill>
            </a:endParaRPr>
          </a:p>
        </p:txBody>
      </p:sp>
    </p:spTree>
    <p:extLst>
      <p:ext uri="{BB962C8B-B14F-4D97-AF65-F5344CB8AC3E}">
        <p14:creationId xmlns:p14="http://schemas.microsoft.com/office/powerpoint/2010/main" val="64851701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Beliefs about HIV/AIDS</a:t>
            </a:r>
            <a:endParaRPr lang="en-GB" noProof="0" dirty="0"/>
          </a:p>
        </p:txBody>
      </p:sp>
      <p:sp>
        <p:nvSpPr>
          <p:cNvPr id="4" name="TextBox 3"/>
          <p:cNvSpPr txBox="1"/>
          <p:nvPr/>
        </p:nvSpPr>
        <p:spPr>
          <a:xfrm>
            <a:off x="0" y="1001550"/>
            <a:ext cx="9144000" cy="369332"/>
          </a:xfrm>
          <a:prstGeom prst="rect">
            <a:avLst/>
          </a:prstGeom>
          <a:noFill/>
        </p:spPr>
        <p:txBody>
          <a:bodyPr wrap="square" rtlCol="0">
            <a:spAutoFit/>
          </a:bodyPr>
          <a:lstStyle/>
          <a:p>
            <a:pPr algn="ctr"/>
            <a:r>
              <a:rPr lang="en-US" i="1" dirty="0" smtClean="0">
                <a:solidFill>
                  <a:srgbClr val="000000"/>
                </a:solidFill>
              </a:rPr>
              <a:t>Percent of women and men age 15-49 who know that HIV can be prevented by:</a:t>
            </a:r>
            <a:endParaRPr lang="en-US" i="1" dirty="0">
              <a:solidFill>
                <a:srgbClr val="000000"/>
              </a:solidFill>
            </a:endParaRP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520274495"/>
              </p:ext>
            </p:extLst>
          </p:nvPr>
        </p:nvGraphicFramePr>
        <p:xfrm>
          <a:off x="0" y="1606550"/>
          <a:ext cx="9143999" cy="433705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0" y="6119336"/>
            <a:ext cx="9143999" cy="738664"/>
          </a:xfrm>
          <a:prstGeom prst="rect">
            <a:avLst/>
          </a:prstGeom>
          <a:noFill/>
        </p:spPr>
        <p:txBody>
          <a:bodyPr wrap="square" rtlCol="0">
            <a:spAutoFit/>
          </a:bodyPr>
          <a:lstStyle/>
          <a:p>
            <a:r>
              <a:rPr lang="en-US" sz="1400" i="1" dirty="0" smtClean="0">
                <a:solidFill>
                  <a:srgbClr val="000000"/>
                </a:solidFill>
              </a:rPr>
              <a:t>*Comprehensive knowledge means knowing that the risk of getting HIV can be reduced by using condoms and limited sex to one uninfected partner, knowing that a healthy person can have HIV, and rejecting the two most common local misconceptions about HIV prevention and transmission.</a:t>
            </a:r>
            <a:endParaRPr lang="en-US" sz="1400" i="1" dirty="0">
              <a:solidFill>
                <a:srgbClr val="000000"/>
              </a:solidFill>
            </a:endParaRPr>
          </a:p>
        </p:txBody>
      </p:sp>
    </p:spTree>
    <p:extLst>
      <p:ext uri="{BB962C8B-B14F-4D97-AF65-F5344CB8AC3E}">
        <p14:creationId xmlns:p14="http://schemas.microsoft.com/office/powerpoint/2010/main" val="133881971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Knowledge of Mother-to-child Transmission of HIV</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88658356"/>
              </p:ext>
            </p:extLst>
          </p:nvPr>
        </p:nvGraphicFramePr>
        <p:xfrm>
          <a:off x="0" y="2127380"/>
          <a:ext cx="9143999" cy="42827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Percent of women and men age 15-49 who know that:</a:t>
            </a:r>
            <a:endParaRPr lang="en-US" i="1" dirty="0">
              <a:solidFill>
                <a:srgbClr val="000000"/>
              </a:solidFill>
            </a:endParaRPr>
          </a:p>
        </p:txBody>
      </p:sp>
    </p:spTree>
    <p:extLst>
      <p:ext uri="{BB962C8B-B14F-4D97-AF65-F5344CB8AC3E}">
        <p14:creationId xmlns:p14="http://schemas.microsoft.com/office/powerpoint/2010/main" val="429206452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GB" sz="3400" noProof="0" dirty="0" smtClean="0"/>
              <a:t>HIV knowledge</a:t>
            </a:r>
          </a:p>
          <a:p>
            <a:pPr>
              <a:buClr>
                <a:schemeClr val="tx1"/>
              </a:buClr>
            </a:pPr>
            <a:r>
              <a:rPr lang="en-GB" sz="3400" b="1" noProof="0" dirty="0" smtClean="0">
                <a:solidFill>
                  <a:schemeClr val="accent1"/>
                </a:solidFill>
              </a:rPr>
              <a:t>HIV-related attitudes and behaviours</a:t>
            </a:r>
          </a:p>
          <a:p>
            <a:pPr>
              <a:buClr>
                <a:schemeClr val="tx1"/>
              </a:buClr>
            </a:pPr>
            <a:r>
              <a:rPr lang="en-GB" sz="3400" noProof="0" dirty="0" smtClean="0"/>
              <a:t>HIV testing</a:t>
            </a:r>
          </a:p>
          <a:p>
            <a:pPr>
              <a:buClr>
                <a:schemeClr val="tx1"/>
              </a:buClr>
            </a:pPr>
            <a:r>
              <a:rPr lang="en-GB" sz="3400" noProof="0" dirty="0" smtClean="0"/>
              <a:t>Male circumcision</a:t>
            </a:r>
          </a:p>
          <a:p>
            <a:pPr>
              <a:buClr>
                <a:schemeClr val="tx1"/>
              </a:buClr>
            </a:pPr>
            <a:r>
              <a:rPr lang="en-GB" sz="3400" noProof="0" dirty="0" smtClean="0"/>
              <a:t>HIV and youth</a:t>
            </a:r>
          </a:p>
        </p:txBody>
      </p:sp>
    </p:spTree>
    <p:extLst>
      <p:ext uri="{BB962C8B-B14F-4D97-AF65-F5344CB8AC3E}">
        <p14:creationId xmlns:p14="http://schemas.microsoft.com/office/powerpoint/2010/main" val="201606269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Discriminatory Attitudes toward </a:t>
            </a:r>
            <a:br>
              <a:rPr lang="en-GB" noProof="0" dirty="0" smtClean="0"/>
            </a:br>
            <a:r>
              <a:rPr lang="en-GB" noProof="0" dirty="0" smtClean="0"/>
              <a:t>People Living with HIV</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0450994"/>
              </p:ext>
            </p:extLst>
          </p:nvPr>
        </p:nvGraphicFramePr>
        <p:xfrm>
          <a:off x="0" y="1606550"/>
          <a:ext cx="9143999" cy="513837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Among women and men age 15-49 who have heard of HIV or AIDS, percent who:</a:t>
            </a:r>
            <a:endParaRPr lang="en-US" i="1" dirty="0">
              <a:solidFill>
                <a:srgbClr val="000000"/>
              </a:solidFill>
            </a:endParaRPr>
          </a:p>
        </p:txBody>
      </p:sp>
    </p:spTree>
    <p:extLst>
      <p:ext uri="{BB962C8B-B14F-4D97-AF65-F5344CB8AC3E}">
        <p14:creationId xmlns:p14="http://schemas.microsoft.com/office/powerpoint/2010/main" val="92862821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Multiple Sexual Partners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30834021"/>
              </p:ext>
            </p:extLst>
          </p:nvPr>
        </p:nvGraphicFramePr>
        <p:xfrm>
          <a:off x="250371" y="968829"/>
          <a:ext cx="8665029" cy="5889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2017848"/>
            <a:ext cx="2579915" cy="646331"/>
          </a:xfrm>
          <a:prstGeom prst="rect">
            <a:avLst/>
          </a:prstGeom>
          <a:noFill/>
        </p:spPr>
        <p:txBody>
          <a:bodyPr wrap="square" rtlCol="0">
            <a:spAutoFit/>
          </a:bodyPr>
          <a:lstStyle/>
          <a:p>
            <a:pPr algn="ctr"/>
            <a:r>
              <a:rPr lang="en-US" i="1" dirty="0" smtClean="0">
                <a:solidFill>
                  <a:srgbClr val="000000"/>
                </a:solidFill>
              </a:rPr>
              <a:t>Percent of women and men age 15-49 who had:</a:t>
            </a:r>
            <a:endParaRPr lang="en-US" i="1" dirty="0">
              <a:solidFill>
                <a:srgbClr val="000000"/>
              </a:solidFill>
            </a:endParaRPr>
          </a:p>
        </p:txBody>
      </p:sp>
      <p:sp>
        <p:nvSpPr>
          <p:cNvPr id="9" name="TextBox 8"/>
          <p:cNvSpPr txBox="1"/>
          <p:nvPr/>
        </p:nvSpPr>
        <p:spPr>
          <a:xfrm>
            <a:off x="3067048" y="1740849"/>
            <a:ext cx="3031673" cy="923330"/>
          </a:xfrm>
          <a:prstGeom prst="rect">
            <a:avLst/>
          </a:prstGeom>
          <a:noFill/>
        </p:spPr>
        <p:txBody>
          <a:bodyPr wrap="square" rtlCol="0">
            <a:spAutoFit/>
          </a:bodyPr>
          <a:lstStyle/>
          <a:p>
            <a:pPr algn="ctr"/>
            <a:r>
              <a:rPr lang="en-US" i="1" dirty="0" smtClean="0">
                <a:solidFill>
                  <a:srgbClr val="000000"/>
                </a:solidFill>
              </a:rPr>
              <a:t>Among women and men age 15-49 who had 2+ partners in past 12 months, percent who:</a:t>
            </a:r>
            <a:endParaRPr lang="en-US" i="1" dirty="0">
              <a:solidFill>
                <a:srgbClr val="000000"/>
              </a:solidFill>
            </a:endParaRPr>
          </a:p>
        </p:txBody>
      </p:sp>
      <p:sp>
        <p:nvSpPr>
          <p:cNvPr id="10" name="TextBox 9"/>
          <p:cNvSpPr txBox="1"/>
          <p:nvPr/>
        </p:nvSpPr>
        <p:spPr>
          <a:xfrm>
            <a:off x="6422571" y="1740849"/>
            <a:ext cx="2705099" cy="923330"/>
          </a:xfrm>
          <a:prstGeom prst="rect">
            <a:avLst/>
          </a:prstGeom>
          <a:noFill/>
        </p:spPr>
        <p:txBody>
          <a:bodyPr wrap="square" rtlCol="0">
            <a:spAutoFit/>
          </a:bodyPr>
          <a:lstStyle/>
          <a:p>
            <a:pPr algn="ctr"/>
            <a:r>
              <a:rPr lang="en-US" i="1" dirty="0" smtClean="0">
                <a:solidFill>
                  <a:srgbClr val="000000"/>
                </a:solidFill>
              </a:rPr>
              <a:t>Among women and men age 15-49 who have ever had sexual intercourse: </a:t>
            </a:r>
            <a:endParaRPr lang="en-US" i="1" dirty="0">
              <a:solidFill>
                <a:srgbClr val="000000"/>
              </a:solidFill>
            </a:endParaRPr>
          </a:p>
        </p:txBody>
      </p:sp>
      <p:cxnSp>
        <p:nvCxnSpPr>
          <p:cNvPr id="13" name="Straight Connector 12"/>
          <p:cNvCxnSpPr/>
          <p:nvPr/>
        </p:nvCxnSpPr>
        <p:spPr>
          <a:xfrm>
            <a:off x="3056163" y="2664179"/>
            <a:ext cx="30316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08857" y="2664179"/>
            <a:ext cx="2351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53200" y="266417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16367" y="5346550"/>
            <a:ext cx="2248348" cy="369332"/>
          </a:xfrm>
          <a:prstGeom prst="rect">
            <a:avLst/>
          </a:prstGeom>
          <a:noFill/>
        </p:spPr>
        <p:txBody>
          <a:bodyPr wrap="square" rtlCol="0">
            <a:spAutoFit/>
          </a:bodyPr>
          <a:lstStyle/>
          <a:p>
            <a:r>
              <a:rPr lang="en-US" b="1" dirty="0" smtClean="0">
                <a:solidFill>
                  <a:srgbClr val="000000"/>
                </a:solidFill>
              </a:rPr>
              <a:t>&lt;</a:t>
            </a:r>
            <a:endParaRPr lang="en-US" b="1" dirty="0">
              <a:solidFill>
                <a:srgbClr val="000000"/>
              </a:solidFill>
            </a:endParaRPr>
          </a:p>
        </p:txBody>
      </p:sp>
    </p:spTree>
    <p:extLst>
      <p:ext uri="{BB962C8B-B14F-4D97-AF65-F5344CB8AC3E}">
        <p14:creationId xmlns:p14="http://schemas.microsoft.com/office/powerpoint/2010/main" val="78993528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GB" sz="3400" noProof="0" dirty="0" smtClean="0"/>
              <a:t>HIV knowledge</a:t>
            </a:r>
          </a:p>
          <a:p>
            <a:pPr>
              <a:buClr>
                <a:schemeClr val="tx1"/>
              </a:buClr>
            </a:pPr>
            <a:r>
              <a:rPr lang="en-GB" sz="3400" noProof="0" dirty="0" smtClean="0"/>
              <a:t>HIV-related attitudes and behaviours</a:t>
            </a:r>
          </a:p>
          <a:p>
            <a:pPr>
              <a:buClr>
                <a:schemeClr val="tx1"/>
              </a:buClr>
            </a:pPr>
            <a:r>
              <a:rPr lang="en-GB" sz="3400" b="1" noProof="0" dirty="0" smtClean="0">
                <a:solidFill>
                  <a:schemeClr val="accent1"/>
                </a:solidFill>
              </a:rPr>
              <a:t>HIV testing</a:t>
            </a:r>
          </a:p>
          <a:p>
            <a:pPr>
              <a:buClr>
                <a:schemeClr val="tx1"/>
              </a:buClr>
            </a:pPr>
            <a:r>
              <a:rPr lang="en-GB" sz="3400" noProof="0" dirty="0" smtClean="0"/>
              <a:t>Male circumcision</a:t>
            </a:r>
          </a:p>
          <a:p>
            <a:pPr>
              <a:buClr>
                <a:schemeClr val="tx1"/>
              </a:buClr>
            </a:pPr>
            <a:r>
              <a:rPr lang="en-GB" sz="3400" noProof="0" dirty="0" smtClean="0"/>
              <a:t>HIV and youth</a:t>
            </a:r>
          </a:p>
        </p:txBody>
      </p:sp>
    </p:spTree>
    <p:extLst>
      <p:ext uri="{BB962C8B-B14F-4D97-AF65-F5344CB8AC3E}">
        <p14:creationId xmlns:p14="http://schemas.microsoft.com/office/powerpoint/2010/main" val="397572145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HIV Testing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6241759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9371"/>
            <a:ext cx="9144000" cy="369332"/>
          </a:xfrm>
          <a:prstGeom prst="rect">
            <a:avLst/>
          </a:prstGeom>
          <a:noFill/>
        </p:spPr>
        <p:txBody>
          <a:bodyPr wrap="square" rtlCol="0">
            <a:spAutoFit/>
          </a:bodyPr>
          <a:lstStyle/>
          <a:p>
            <a:pPr algn="ctr"/>
            <a:r>
              <a:rPr lang="en-US" i="1" dirty="0" smtClean="0">
                <a:solidFill>
                  <a:srgbClr val="000000"/>
                </a:solidFill>
              </a:rPr>
              <a:t>Percent of women and men age 15-49</a:t>
            </a:r>
            <a:endParaRPr lang="en-US" i="1" dirty="0">
              <a:solidFill>
                <a:srgbClr val="000000"/>
              </a:solidFill>
            </a:endParaRPr>
          </a:p>
        </p:txBody>
      </p:sp>
    </p:spTree>
    <p:extLst>
      <p:ext uri="{BB962C8B-B14F-4D97-AF65-F5344CB8AC3E}">
        <p14:creationId xmlns:p14="http://schemas.microsoft.com/office/powerpoint/2010/main" val="7352858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HIV Testing during Pregnancy</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2795760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526"/>
            <a:ext cx="9144000" cy="646331"/>
          </a:xfrm>
          <a:prstGeom prst="rect">
            <a:avLst/>
          </a:prstGeom>
          <a:noFill/>
        </p:spPr>
        <p:txBody>
          <a:bodyPr wrap="square" rtlCol="0">
            <a:spAutoFit/>
          </a:bodyPr>
          <a:lstStyle/>
          <a:p>
            <a:pPr algn="ctr"/>
            <a:r>
              <a:rPr lang="en-US" i="1" dirty="0" smtClean="0">
                <a:solidFill>
                  <a:srgbClr val="000000"/>
                </a:solidFill>
              </a:rPr>
              <a:t>Percent of women age 15-49 who gave birth in the 2 years before the survey who received counselling on HIV and an HIV test during ANC and the results</a:t>
            </a:r>
            <a:endParaRPr lang="en-US" i="1" dirty="0">
              <a:solidFill>
                <a:srgbClr val="000000"/>
              </a:solidFill>
            </a:endParaRPr>
          </a:p>
        </p:txBody>
      </p:sp>
    </p:spTree>
    <p:extLst>
      <p:ext uri="{BB962C8B-B14F-4D97-AF65-F5344CB8AC3E}">
        <p14:creationId xmlns:p14="http://schemas.microsoft.com/office/powerpoint/2010/main" val="659835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smtClean="0"/>
              <a:t>Ethiopia’s Households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noProof="0" dirty="0" smtClean="0">
                <a:solidFill>
                  <a:schemeClr val="accent1"/>
                </a:solidFill>
              </a:rPr>
              <a:t>25%</a:t>
            </a:r>
            <a:r>
              <a:rPr lang="en-GB" sz="3600" noProof="0" dirty="0" smtClean="0">
                <a:solidFill>
                  <a:schemeClr val="accent1"/>
                </a:solidFill>
              </a:rPr>
              <a:t> </a:t>
            </a:r>
            <a:r>
              <a:rPr lang="en-GB" sz="3600" noProof="0" dirty="0" smtClean="0"/>
              <a:t>of households are </a:t>
            </a:r>
            <a:r>
              <a:rPr lang="en-GB" sz="3600" b="1" noProof="0" dirty="0" smtClean="0">
                <a:solidFill>
                  <a:schemeClr val="accent1"/>
                </a:solidFill>
              </a:rPr>
              <a:t>headed by women</a:t>
            </a:r>
            <a:r>
              <a:rPr lang="en-GB" sz="3600" noProof="0" dirty="0" smtClean="0"/>
              <a:t>.</a:t>
            </a:r>
          </a:p>
          <a:p>
            <a:pPr>
              <a:spcBef>
                <a:spcPts val="0"/>
              </a:spcBef>
              <a:spcAft>
                <a:spcPts val="1800"/>
              </a:spcAft>
              <a:buClr>
                <a:schemeClr val="tx1"/>
              </a:buClr>
            </a:pPr>
            <a:r>
              <a:rPr lang="en-GB" sz="3600" noProof="0" dirty="0" smtClean="0"/>
              <a:t>Households have an average of </a:t>
            </a:r>
            <a:r>
              <a:rPr lang="en-GB" sz="3600" b="1" noProof="0" dirty="0" smtClean="0">
                <a:solidFill>
                  <a:schemeClr val="accent1"/>
                </a:solidFill>
              </a:rPr>
              <a:t>4.6 members</a:t>
            </a:r>
            <a:r>
              <a:rPr lang="en-GB" sz="3600" noProof="0" dirty="0" smtClean="0"/>
              <a:t>.</a:t>
            </a:r>
          </a:p>
          <a:p>
            <a:pPr>
              <a:spcBef>
                <a:spcPts val="0"/>
              </a:spcBef>
              <a:spcAft>
                <a:spcPts val="1800"/>
              </a:spcAft>
              <a:buClr>
                <a:schemeClr val="tx1"/>
              </a:buClr>
            </a:pPr>
            <a:r>
              <a:rPr lang="en-GB" sz="3600" b="1" noProof="0" dirty="0" smtClean="0">
                <a:solidFill>
                  <a:schemeClr val="accent1"/>
                </a:solidFill>
              </a:rPr>
              <a:t>47% </a:t>
            </a:r>
            <a:r>
              <a:rPr lang="en-GB" sz="3600" noProof="0" dirty="0" smtClean="0"/>
              <a:t>of the population is </a:t>
            </a:r>
            <a:r>
              <a:rPr lang="en-GB" sz="3600" b="1" noProof="0" dirty="0" smtClean="0">
                <a:solidFill>
                  <a:schemeClr val="accent1"/>
                </a:solidFill>
              </a:rPr>
              <a:t>under age 15</a:t>
            </a:r>
            <a:r>
              <a:rPr lang="en-GB" sz="3600" noProof="0" dirty="0" smtClean="0"/>
              <a:t>.</a:t>
            </a:r>
            <a:endParaRPr lang="en-GB" sz="3600" noProof="0" dirty="0"/>
          </a:p>
        </p:txBody>
      </p:sp>
    </p:spTree>
    <p:extLst>
      <p:ext uri="{BB962C8B-B14F-4D97-AF65-F5344CB8AC3E}">
        <p14:creationId xmlns:p14="http://schemas.microsoft.com/office/powerpoint/2010/main" val="1776660266"/>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HIV Testing among Children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7992751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Percent of children under age 15 who were ever tested for HIV</a:t>
            </a:r>
            <a:endParaRPr lang="en-US" i="1" dirty="0">
              <a:solidFill>
                <a:srgbClr val="000000"/>
              </a:solidFill>
            </a:endParaRPr>
          </a:p>
        </p:txBody>
      </p:sp>
    </p:spTree>
    <p:extLst>
      <p:ext uri="{BB962C8B-B14F-4D97-AF65-F5344CB8AC3E}">
        <p14:creationId xmlns:p14="http://schemas.microsoft.com/office/powerpoint/2010/main" val="269787846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GB" sz="3400" noProof="0" dirty="0" smtClean="0"/>
              <a:t>HIV knowledge</a:t>
            </a:r>
          </a:p>
          <a:p>
            <a:pPr>
              <a:buClr>
                <a:schemeClr val="tx1"/>
              </a:buClr>
            </a:pPr>
            <a:r>
              <a:rPr lang="en-GB" sz="3400" noProof="0" dirty="0" smtClean="0"/>
              <a:t>HIV-related attitudes and behaviours</a:t>
            </a:r>
          </a:p>
          <a:p>
            <a:pPr>
              <a:buClr>
                <a:schemeClr val="tx1"/>
              </a:buClr>
            </a:pPr>
            <a:r>
              <a:rPr lang="en-GB" sz="3400" noProof="0" dirty="0" smtClean="0"/>
              <a:t>HIV testing</a:t>
            </a:r>
          </a:p>
          <a:p>
            <a:pPr>
              <a:buClr>
                <a:schemeClr val="tx1"/>
              </a:buClr>
            </a:pPr>
            <a:r>
              <a:rPr lang="en-GB" sz="3400" b="1" noProof="0" dirty="0" smtClean="0">
                <a:solidFill>
                  <a:schemeClr val="accent1"/>
                </a:solidFill>
              </a:rPr>
              <a:t>Male circumcision</a:t>
            </a:r>
          </a:p>
          <a:p>
            <a:pPr>
              <a:buClr>
                <a:schemeClr val="tx1"/>
              </a:buClr>
            </a:pPr>
            <a:r>
              <a:rPr lang="en-GB" sz="3400" noProof="0" dirty="0" smtClean="0"/>
              <a:t>HIV and youth</a:t>
            </a:r>
          </a:p>
        </p:txBody>
      </p:sp>
    </p:spTree>
    <p:extLst>
      <p:ext uri="{BB962C8B-B14F-4D97-AF65-F5344CB8AC3E}">
        <p14:creationId xmlns:p14="http://schemas.microsoft.com/office/powerpoint/2010/main" val="195311282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Male Circumcision </a:t>
            </a:r>
            <a:r>
              <a:rPr lang="en-GB" noProof="0" smtClean="0"/>
              <a:t>by Provider</a:t>
            </a:r>
            <a:endParaRPr lang="en-GB" noProof="0" dirty="0"/>
          </a:p>
        </p:txBody>
      </p:sp>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Percent of men age 15-49 who are circumcised by provider of circumcision</a:t>
            </a:r>
            <a:endParaRPr lang="en-US" i="1" dirty="0">
              <a:solidFill>
                <a:srgbClr val="000000"/>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78576809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982717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GB" sz="3400" noProof="0" dirty="0" smtClean="0"/>
              <a:t>HIV knowledge</a:t>
            </a:r>
          </a:p>
          <a:p>
            <a:pPr>
              <a:buClr>
                <a:schemeClr val="tx1"/>
              </a:buClr>
            </a:pPr>
            <a:r>
              <a:rPr lang="en-GB" sz="3400" noProof="0" dirty="0" smtClean="0"/>
              <a:t>HIV-related attitudes and behaviours</a:t>
            </a:r>
          </a:p>
          <a:p>
            <a:pPr>
              <a:buClr>
                <a:schemeClr val="tx1"/>
              </a:buClr>
            </a:pPr>
            <a:r>
              <a:rPr lang="en-GB" sz="3400" noProof="0" dirty="0" smtClean="0"/>
              <a:t>HIV testing</a:t>
            </a:r>
          </a:p>
          <a:p>
            <a:pPr>
              <a:buClr>
                <a:schemeClr val="tx1"/>
              </a:buClr>
            </a:pPr>
            <a:r>
              <a:rPr lang="en-GB" sz="3400" noProof="0" dirty="0" smtClean="0"/>
              <a:t>Male circumcision</a:t>
            </a:r>
          </a:p>
          <a:p>
            <a:pPr>
              <a:buClr>
                <a:schemeClr val="tx1"/>
              </a:buClr>
            </a:pPr>
            <a:r>
              <a:rPr lang="en-GB" sz="3400" b="1" noProof="0" dirty="0" smtClean="0">
                <a:solidFill>
                  <a:schemeClr val="accent1"/>
                </a:solidFill>
              </a:rPr>
              <a:t>HIV and youth</a:t>
            </a:r>
          </a:p>
        </p:txBody>
      </p:sp>
    </p:spTree>
    <p:extLst>
      <p:ext uri="{BB962C8B-B14F-4D97-AF65-F5344CB8AC3E}">
        <p14:creationId xmlns:p14="http://schemas.microsoft.com/office/powerpoint/2010/main" val="144435202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Comprehensive Knowledge of HIV among Youth by Residence</a:t>
            </a:r>
            <a:endParaRPr lang="en-GB" noProof="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010031905"/>
              </p:ext>
            </p:extLst>
          </p:nvPr>
        </p:nvGraphicFramePr>
        <p:xfrm>
          <a:off x="461963" y="1606550"/>
          <a:ext cx="8256587" cy="44354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solidFill>
                  <a:srgbClr val="000000"/>
                </a:solidFill>
              </a:rPr>
              <a:t>Percent of women and men age 15-24 with comprehensive knowledge of HIV*</a:t>
            </a:r>
            <a:endParaRPr lang="en-US" i="1" dirty="0">
              <a:solidFill>
                <a:srgbClr val="000000"/>
              </a:solidFill>
            </a:endParaRPr>
          </a:p>
        </p:txBody>
      </p:sp>
      <p:sp>
        <p:nvSpPr>
          <p:cNvPr id="5" name="TextBox 4"/>
          <p:cNvSpPr txBox="1"/>
          <p:nvPr/>
        </p:nvSpPr>
        <p:spPr>
          <a:xfrm>
            <a:off x="0" y="6119336"/>
            <a:ext cx="9143999" cy="738664"/>
          </a:xfrm>
          <a:prstGeom prst="rect">
            <a:avLst/>
          </a:prstGeom>
          <a:noFill/>
        </p:spPr>
        <p:txBody>
          <a:bodyPr wrap="square" rtlCol="0">
            <a:spAutoFit/>
          </a:bodyPr>
          <a:lstStyle/>
          <a:p>
            <a:r>
              <a:rPr lang="en-US" sz="1400" i="1" dirty="0" smtClean="0">
                <a:solidFill>
                  <a:srgbClr val="000000"/>
                </a:solidFill>
              </a:rPr>
              <a:t>*Comprehensive knowledge means knowing that the risk of getting HIV can be reduced by using condoms and limited sex to one uninfected partner, knowing that a healthy person can have HIV, and rejecting the two most common local misconceptions about HIV prevention and transmission.</a:t>
            </a:r>
            <a:endParaRPr lang="en-US" sz="1400" i="1" dirty="0">
              <a:solidFill>
                <a:srgbClr val="000000"/>
              </a:solidFill>
            </a:endParaRPr>
          </a:p>
        </p:txBody>
      </p:sp>
    </p:spTree>
    <p:extLst>
      <p:ext uri="{BB962C8B-B14F-4D97-AF65-F5344CB8AC3E}">
        <p14:creationId xmlns:p14="http://schemas.microsoft.com/office/powerpoint/2010/main" val="2582305897"/>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Age at First Sexual Intercourse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94598951"/>
              </p:ext>
            </p:extLst>
          </p:nvPr>
        </p:nvGraphicFramePr>
        <p:xfrm>
          <a:off x="461963" y="1055914"/>
          <a:ext cx="8256587" cy="5802086"/>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Straight Connector 11"/>
          <p:cNvCxnSpPr/>
          <p:nvPr/>
        </p:nvCxnSpPr>
        <p:spPr>
          <a:xfrm>
            <a:off x="740229"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50972"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75219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smtClean="0"/>
              <a:t>Higher-risk Sexual Intercourse among Youth</a:t>
            </a:r>
            <a:endParaRPr lang="en-GB" sz="3600"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66983114"/>
              </p:ext>
            </p:extLst>
          </p:nvPr>
        </p:nvGraphicFramePr>
        <p:xfrm>
          <a:off x="108155" y="914400"/>
          <a:ext cx="8908026" cy="5943600"/>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Straight Connector 11"/>
          <p:cNvCxnSpPr/>
          <p:nvPr/>
        </p:nvCxnSpPr>
        <p:spPr>
          <a:xfrm>
            <a:off x="493059" y="231801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46577" y="231801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009627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Recent HIV Testing among Youth</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27546133"/>
              </p:ext>
            </p:extLst>
          </p:nvPr>
        </p:nvGraphicFramePr>
        <p:xfrm>
          <a:off x="461963" y="1687513"/>
          <a:ext cx="8256587" cy="51704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17897"/>
            <a:ext cx="9144000" cy="646331"/>
          </a:xfrm>
          <a:prstGeom prst="rect">
            <a:avLst/>
          </a:prstGeom>
          <a:noFill/>
        </p:spPr>
        <p:txBody>
          <a:bodyPr wrap="square" rtlCol="0">
            <a:spAutoFit/>
          </a:bodyPr>
          <a:lstStyle/>
          <a:p>
            <a:pPr algn="ctr"/>
            <a:r>
              <a:rPr lang="en-US" i="1" dirty="0" smtClean="0">
                <a:solidFill>
                  <a:srgbClr val="000000"/>
                </a:solidFill>
              </a:rPr>
              <a:t>Among women and men age 15-24 who had sexual intercourse in the past 12 months, percent who tested for HIV in the past 12 months and received the results</a:t>
            </a:r>
            <a:endParaRPr lang="en-US" i="1" dirty="0">
              <a:solidFill>
                <a:srgbClr val="000000"/>
              </a:solidFill>
            </a:endParaRPr>
          </a:p>
        </p:txBody>
      </p:sp>
    </p:spTree>
    <p:extLst>
      <p:ext uri="{BB962C8B-B14F-4D97-AF65-F5344CB8AC3E}">
        <p14:creationId xmlns:p14="http://schemas.microsoft.com/office/powerpoint/2010/main" val="109440287"/>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fontScale="92500" lnSpcReduction="10000"/>
          </a:bodyPr>
          <a:lstStyle/>
          <a:p>
            <a:pPr>
              <a:spcBef>
                <a:spcPts val="0"/>
              </a:spcBef>
              <a:spcAft>
                <a:spcPts val="1800"/>
              </a:spcAft>
              <a:buClr>
                <a:schemeClr val="tx1"/>
              </a:buClr>
            </a:pPr>
            <a:r>
              <a:rPr lang="en-GB" b="1" noProof="0" dirty="0" smtClean="0">
                <a:solidFill>
                  <a:schemeClr val="accent1"/>
                </a:solidFill>
              </a:rPr>
              <a:t>49% </a:t>
            </a:r>
            <a:r>
              <a:rPr lang="en-GB" noProof="0" dirty="0" smtClean="0"/>
              <a:t>of women and </a:t>
            </a:r>
            <a:r>
              <a:rPr lang="en-GB" b="1" noProof="0" dirty="0" smtClean="0">
                <a:solidFill>
                  <a:schemeClr val="accent1"/>
                </a:solidFill>
              </a:rPr>
              <a:t>69% </a:t>
            </a:r>
            <a:r>
              <a:rPr lang="en-GB" noProof="0" dirty="0"/>
              <a:t>of </a:t>
            </a:r>
            <a:r>
              <a:rPr lang="en-GB" noProof="0" dirty="0" smtClean="0"/>
              <a:t>men know that the risk of getting HIV can be reduced by </a:t>
            </a:r>
            <a:r>
              <a:rPr lang="en-GB" b="1" noProof="0" dirty="0" smtClean="0">
                <a:solidFill>
                  <a:schemeClr val="accent1"/>
                </a:solidFill>
              </a:rPr>
              <a:t>using condoms and limited sex to one uninfected partner</a:t>
            </a:r>
            <a:r>
              <a:rPr lang="en-GB" noProof="0" dirty="0" smtClean="0"/>
              <a:t>.</a:t>
            </a:r>
          </a:p>
          <a:p>
            <a:pPr>
              <a:spcBef>
                <a:spcPts val="0"/>
              </a:spcBef>
              <a:spcAft>
                <a:spcPts val="1800"/>
              </a:spcAft>
              <a:buClr>
                <a:schemeClr val="tx1"/>
              </a:buClr>
            </a:pPr>
            <a:r>
              <a:rPr lang="en-GB" b="1" noProof="0" dirty="0" smtClean="0">
                <a:solidFill>
                  <a:schemeClr val="accent1"/>
                </a:solidFill>
              </a:rPr>
              <a:t>20% </a:t>
            </a:r>
            <a:r>
              <a:rPr lang="en-GB" noProof="0" dirty="0"/>
              <a:t>of women and </a:t>
            </a:r>
            <a:r>
              <a:rPr lang="en-GB" b="1" noProof="0" dirty="0" smtClean="0">
                <a:solidFill>
                  <a:schemeClr val="accent1"/>
                </a:solidFill>
              </a:rPr>
              <a:t>19%</a:t>
            </a:r>
            <a:r>
              <a:rPr lang="en-GB" b="1" noProof="0" dirty="0" smtClean="0">
                <a:solidFill>
                  <a:schemeClr val="accent5"/>
                </a:solidFill>
              </a:rPr>
              <a:t> </a:t>
            </a:r>
            <a:r>
              <a:rPr lang="en-GB" noProof="0" dirty="0"/>
              <a:t>of men </a:t>
            </a:r>
            <a:r>
              <a:rPr lang="en-GB" noProof="0" dirty="0" smtClean="0"/>
              <a:t>were </a:t>
            </a:r>
            <a:r>
              <a:rPr lang="en-GB" b="1" noProof="0" dirty="0" smtClean="0">
                <a:solidFill>
                  <a:schemeClr val="accent1"/>
                </a:solidFill>
              </a:rPr>
              <a:t>tested for HIV in the past 12 months and received the results of the test</a:t>
            </a:r>
            <a:r>
              <a:rPr lang="en-GB" noProof="0" dirty="0" smtClean="0"/>
              <a:t>.</a:t>
            </a:r>
          </a:p>
          <a:p>
            <a:pPr>
              <a:spcBef>
                <a:spcPts val="0"/>
              </a:spcBef>
              <a:spcAft>
                <a:spcPts val="1800"/>
              </a:spcAft>
              <a:buClr>
                <a:schemeClr val="tx1"/>
              </a:buClr>
            </a:pPr>
            <a:r>
              <a:rPr lang="en-GB" b="1" noProof="0" dirty="0" smtClean="0">
                <a:solidFill>
                  <a:schemeClr val="accent1"/>
                </a:solidFill>
              </a:rPr>
              <a:t>91% </a:t>
            </a:r>
            <a:r>
              <a:rPr lang="en-GB" noProof="0" dirty="0" smtClean="0"/>
              <a:t>of men are </a:t>
            </a:r>
            <a:r>
              <a:rPr lang="en-GB" b="1" noProof="0" dirty="0" smtClean="0">
                <a:solidFill>
                  <a:schemeClr val="accent1"/>
                </a:solidFill>
              </a:rPr>
              <a:t>circumcised</a:t>
            </a:r>
            <a:r>
              <a:rPr lang="en-GB" noProof="0" dirty="0" smtClean="0"/>
              <a:t>.</a:t>
            </a:r>
          </a:p>
          <a:p>
            <a:pPr>
              <a:spcBef>
                <a:spcPts val="0"/>
              </a:spcBef>
              <a:spcAft>
                <a:spcPts val="1800"/>
              </a:spcAft>
              <a:buClr>
                <a:schemeClr val="tx1"/>
              </a:buClr>
            </a:pPr>
            <a:r>
              <a:rPr lang="en-GB" b="1" noProof="0" dirty="0" smtClean="0">
                <a:solidFill>
                  <a:schemeClr val="accent1"/>
                </a:solidFill>
              </a:rPr>
              <a:t>9% </a:t>
            </a:r>
            <a:r>
              <a:rPr lang="en-GB" noProof="0" dirty="0"/>
              <a:t>of </a:t>
            </a:r>
            <a:r>
              <a:rPr lang="en-GB" noProof="0" dirty="0" smtClean="0"/>
              <a:t>young women </a:t>
            </a:r>
            <a:r>
              <a:rPr lang="en-GB" noProof="0" dirty="0"/>
              <a:t>and </a:t>
            </a:r>
            <a:r>
              <a:rPr lang="en-GB" b="1" noProof="0" dirty="0" smtClean="0">
                <a:solidFill>
                  <a:schemeClr val="accent1"/>
                </a:solidFill>
              </a:rPr>
              <a:t>1%</a:t>
            </a:r>
            <a:r>
              <a:rPr lang="en-GB" b="1" noProof="0" dirty="0" smtClean="0">
                <a:solidFill>
                  <a:schemeClr val="accent5"/>
                </a:solidFill>
              </a:rPr>
              <a:t> </a:t>
            </a:r>
            <a:r>
              <a:rPr lang="en-GB" noProof="0" dirty="0"/>
              <a:t>of </a:t>
            </a:r>
            <a:r>
              <a:rPr lang="en-GB" noProof="0" dirty="0" smtClean="0"/>
              <a:t>young men age 15-24 had sexual intercourse </a:t>
            </a:r>
            <a:r>
              <a:rPr lang="en-GB" b="1" noProof="0" dirty="0" smtClean="0">
                <a:solidFill>
                  <a:schemeClr val="accent1"/>
                </a:solidFill>
              </a:rPr>
              <a:t>before age 15</a:t>
            </a:r>
            <a:r>
              <a:rPr lang="en-GB" noProof="0" dirty="0" smtClean="0"/>
              <a:t>.</a:t>
            </a:r>
            <a:endParaRPr lang="en-GB" b="1" noProof="0" dirty="0" smtClean="0">
              <a:solidFill>
                <a:schemeClr val="accent5"/>
              </a:solidFill>
            </a:endParaRPr>
          </a:p>
          <a:p>
            <a:pPr>
              <a:spcBef>
                <a:spcPts val="0"/>
              </a:spcBef>
              <a:spcAft>
                <a:spcPts val="1800"/>
              </a:spcAft>
              <a:buClr>
                <a:schemeClr val="tx1"/>
              </a:buClr>
            </a:pPr>
            <a:r>
              <a:rPr lang="en-GB" b="1" noProof="0" dirty="0" smtClean="0">
                <a:solidFill>
                  <a:schemeClr val="accent1"/>
                </a:solidFill>
              </a:rPr>
              <a:t>27% </a:t>
            </a:r>
            <a:r>
              <a:rPr lang="en-GB" noProof="0" dirty="0"/>
              <a:t>of </a:t>
            </a:r>
            <a:r>
              <a:rPr lang="en-GB" noProof="0" dirty="0" smtClean="0"/>
              <a:t>young women and </a:t>
            </a:r>
            <a:r>
              <a:rPr lang="en-GB" b="1" smtClean="0">
                <a:solidFill>
                  <a:schemeClr val="accent1"/>
                </a:solidFill>
              </a:rPr>
              <a:t>29</a:t>
            </a:r>
            <a:r>
              <a:rPr lang="en-GB" b="1" noProof="0" smtClean="0">
                <a:solidFill>
                  <a:schemeClr val="accent1"/>
                </a:solidFill>
              </a:rPr>
              <a:t>% </a:t>
            </a:r>
            <a:r>
              <a:rPr lang="en-GB" noProof="0" dirty="0"/>
              <a:t>of </a:t>
            </a:r>
            <a:r>
              <a:rPr lang="en-GB" noProof="0" dirty="0" smtClean="0"/>
              <a:t>young men who had sexual intercourse in the past 12 months were </a:t>
            </a:r>
            <a:r>
              <a:rPr lang="en-GB" b="1" noProof="0" dirty="0">
                <a:solidFill>
                  <a:schemeClr val="accent1"/>
                </a:solidFill>
              </a:rPr>
              <a:t>tested for HIV in the past 12 months and received the results of the test</a:t>
            </a:r>
            <a:r>
              <a:rPr lang="en-GB" noProof="0" dirty="0"/>
              <a:t>.</a:t>
            </a:r>
          </a:p>
        </p:txBody>
      </p:sp>
    </p:spTree>
    <p:extLst>
      <p:ext uri="{BB962C8B-B14F-4D97-AF65-F5344CB8AC3E}">
        <p14:creationId xmlns:p14="http://schemas.microsoft.com/office/powerpoint/2010/main" val="51978245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Women’s Empowerment</a:t>
            </a:r>
            <a:endParaRPr lang="en-US" sz="4400" b="1" dirty="0">
              <a:solidFill>
                <a:prstClr val="white"/>
              </a:solidFill>
            </a:endParaRPr>
          </a:p>
        </p:txBody>
      </p:sp>
      <p:sp>
        <p:nvSpPr>
          <p:cNvPr id="3" name="TextBox 2"/>
          <p:cNvSpPr txBox="1"/>
          <p:nvPr/>
        </p:nvSpPr>
        <p:spPr>
          <a:xfrm>
            <a:off x="6430297" y="805086"/>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smtClean="0"/>
              <a:t>Drinking Water</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6099104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smtClean="0"/>
              <a:t>Percent of households</a:t>
            </a:r>
            <a:endParaRPr lang="en-US" i="1" dirty="0"/>
          </a:p>
        </p:txBody>
      </p:sp>
    </p:spTree>
    <p:extLst>
      <p:ext uri="{BB962C8B-B14F-4D97-AF65-F5344CB8AC3E}">
        <p14:creationId xmlns:p14="http://schemas.microsoft.com/office/powerpoint/2010/main" val="291261442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51050"/>
            <a:ext cx="4418729" cy="2755900"/>
          </a:xfrm>
        </p:spPr>
        <p:txBody>
          <a:bodyPr>
            <a:normAutofit fontScale="92500" lnSpcReduction="10000"/>
          </a:bodyPr>
          <a:lstStyle/>
          <a:p>
            <a:pPr>
              <a:buClr>
                <a:schemeClr val="tx1"/>
              </a:buClr>
            </a:pPr>
            <a:r>
              <a:rPr lang="en-GB" sz="3400" b="1" noProof="0" dirty="0" smtClean="0">
                <a:solidFill>
                  <a:schemeClr val="accent1"/>
                </a:solidFill>
              </a:rPr>
              <a:t>Employment and earnings</a:t>
            </a:r>
          </a:p>
          <a:p>
            <a:pPr>
              <a:buClr>
                <a:schemeClr val="tx1"/>
              </a:buClr>
            </a:pPr>
            <a:r>
              <a:rPr lang="en-GB" sz="3400" noProof="0" dirty="0" smtClean="0"/>
              <a:t>Ownership of assets</a:t>
            </a:r>
          </a:p>
          <a:p>
            <a:pPr>
              <a:buClr>
                <a:schemeClr val="tx1"/>
              </a:buClr>
            </a:pPr>
            <a:r>
              <a:rPr lang="en-GB" sz="3400" noProof="0" dirty="0" smtClean="0"/>
              <a:t>Decision making</a:t>
            </a:r>
          </a:p>
          <a:p>
            <a:pPr>
              <a:buClr>
                <a:schemeClr val="tx1"/>
              </a:buClr>
            </a:pPr>
            <a:r>
              <a:rPr lang="en-GB" sz="3400" noProof="0" dirty="0" smtClean="0"/>
              <a:t>Attitudes toward wife beating</a:t>
            </a:r>
          </a:p>
        </p:txBody>
      </p:sp>
    </p:spTree>
    <p:extLst>
      <p:ext uri="{BB962C8B-B14F-4D97-AF65-F5344CB8AC3E}">
        <p14:creationId xmlns:p14="http://schemas.microsoft.com/office/powerpoint/2010/main" val="298519352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Employment</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88550242"/>
              </p:ext>
            </p:extLst>
          </p:nvPr>
        </p:nvGraphicFramePr>
        <p:xfrm>
          <a:off x="461963" y="1643063"/>
          <a:ext cx="8256587"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Percent of married women and men age 15-49 who</a:t>
            </a:r>
          </a:p>
          <a:p>
            <a:pPr algn="ctr"/>
            <a:r>
              <a:rPr lang="en-US" i="1" dirty="0" smtClean="0">
                <a:solidFill>
                  <a:srgbClr val="000000"/>
                </a:solidFill>
              </a:rPr>
              <a:t>were employed in the 12 months before the survey</a:t>
            </a:r>
            <a:endParaRPr lang="en-US" i="1" dirty="0">
              <a:solidFill>
                <a:srgbClr val="000000"/>
              </a:solidFill>
            </a:endParaRPr>
          </a:p>
        </p:txBody>
      </p:sp>
    </p:spTree>
    <p:extLst>
      <p:ext uri="{BB962C8B-B14F-4D97-AF65-F5344CB8AC3E}">
        <p14:creationId xmlns:p14="http://schemas.microsoft.com/office/powerpoint/2010/main" val="395077170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Type of Payment</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57265533"/>
              </p:ext>
            </p:extLst>
          </p:nvPr>
        </p:nvGraphicFramePr>
        <p:xfrm>
          <a:off x="461963" y="1643063"/>
          <a:ext cx="8256587"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Percent distribution of payment type among married women and men age 15-49</a:t>
            </a:r>
            <a:br>
              <a:rPr lang="en-US" i="1" dirty="0" smtClean="0">
                <a:solidFill>
                  <a:srgbClr val="000000"/>
                </a:solidFill>
              </a:rPr>
            </a:br>
            <a:r>
              <a:rPr lang="en-US" i="1" dirty="0" smtClean="0">
                <a:solidFill>
                  <a:srgbClr val="000000"/>
                </a:solidFill>
              </a:rPr>
              <a:t>who were employed in the 12 months before the survey</a:t>
            </a:r>
            <a:endParaRPr lang="en-US" i="1" dirty="0">
              <a:solidFill>
                <a:srgbClr val="000000"/>
              </a:solidFill>
            </a:endParaRPr>
          </a:p>
        </p:txBody>
      </p:sp>
    </p:spTree>
    <p:extLst>
      <p:ext uri="{BB962C8B-B14F-4D97-AF65-F5344CB8AC3E}">
        <p14:creationId xmlns:p14="http://schemas.microsoft.com/office/powerpoint/2010/main" val="3389949406"/>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Control over Women’s Earnings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71223926"/>
              </p:ext>
            </p:extLst>
          </p:nvPr>
        </p:nvGraphicFramePr>
        <p:xfrm>
          <a:off x="461963" y="1643063"/>
          <a:ext cx="8256587"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Among married women age 15-49 who received cash earning, percent distribution by person who decides how women’s earnings are used</a:t>
            </a:r>
            <a:endParaRPr lang="en-US" i="1" dirty="0">
              <a:solidFill>
                <a:srgbClr val="000000"/>
              </a:solidFill>
            </a:endParaRPr>
          </a:p>
        </p:txBody>
      </p:sp>
    </p:spTree>
    <p:extLst>
      <p:ext uri="{BB962C8B-B14F-4D97-AF65-F5344CB8AC3E}">
        <p14:creationId xmlns:p14="http://schemas.microsoft.com/office/powerpoint/2010/main" val="117093347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Comparing Women’s and </a:t>
            </a:r>
            <a:br>
              <a:rPr lang="en-GB" noProof="0" dirty="0" smtClean="0"/>
            </a:br>
            <a:r>
              <a:rPr lang="en-GB" noProof="0" dirty="0" smtClean="0"/>
              <a:t>their Partners’ Earnings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90856857"/>
              </p:ext>
            </p:extLst>
          </p:nvPr>
        </p:nvGraphicFramePr>
        <p:xfrm>
          <a:off x="461963" y="1749425"/>
          <a:ext cx="8256587"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US" i="1" dirty="0" smtClean="0">
                <a:solidFill>
                  <a:srgbClr val="000000"/>
                </a:solidFill>
              </a:rPr>
              <a:t>Among married women age 15-49 who received cash earning, percent distribution by person who decides how women’s earnings are used</a:t>
            </a:r>
            <a:endParaRPr lang="en-US" i="1" dirty="0">
              <a:solidFill>
                <a:srgbClr val="000000"/>
              </a:solidFill>
            </a:endParaRPr>
          </a:p>
        </p:txBody>
      </p:sp>
    </p:spTree>
    <p:extLst>
      <p:ext uri="{BB962C8B-B14F-4D97-AF65-F5344CB8AC3E}">
        <p14:creationId xmlns:p14="http://schemas.microsoft.com/office/powerpoint/2010/main" val="95578093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51051"/>
            <a:ext cx="4335332" cy="2755900"/>
          </a:xfrm>
        </p:spPr>
        <p:txBody>
          <a:bodyPr>
            <a:normAutofit fontScale="92500" lnSpcReduction="10000"/>
          </a:bodyPr>
          <a:lstStyle/>
          <a:p>
            <a:pPr>
              <a:buClr>
                <a:schemeClr val="tx1"/>
              </a:buClr>
            </a:pPr>
            <a:r>
              <a:rPr lang="en-GB" sz="3400" noProof="0" dirty="0" smtClean="0"/>
              <a:t>Employment and earnings</a:t>
            </a:r>
          </a:p>
          <a:p>
            <a:pPr>
              <a:buClr>
                <a:schemeClr val="tx1"/>
              </a:buClr>
            </a:pPr>
            <a:r>
              <a:rPr lang="en-GB" sz="3400" b="1" noProof="0" dirty="0" smtClean="0">
                <a:solidFill>
                  <a:schemeClr val="accent1"/>
                </a:solidFill>
              </a:rPr>
              <a:t>Ownership of assets</a:t>
            </a:r>
          </a:p>
          <a:p>
            <a:pPr>
              <a:buClr>
                <a:schemeClr val="tx1"/>
              </a:buClr>
            </a:pPr>
            <a:r>
              <a:rPr lang="en-GB" sz="3400" noProof="0" dirty="0" smtClean="0"/>
              <a:t>Decision making</a:t>
            </a:r>
          </a:p>
          <a:p>
            <a:pPr>
              <a:buClr>
                <a:schemeClr val="tx1"/>
              </a:buClr>
            </a:pPr>
            <a:r>
              <a:rPr lang="en-GB" sz="3400" noProof="0" dirty="0" smtClean="0"/>
              <a:t>Attitudes toward wife beating</a:t>
            </a:r>
          </a:p>
        </p:txBody>
      </p:sp>
    </p:spTree>
    <p:extLst>
      <p:ext uri="{BB962C8B-B14F-4D97-AF65-F5344CB8AC3E}">
        <p14:creationId xmlns:p14="http://schemas.microsoft.com/office/powerpoint/2010/main" val="345660992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Ownership of House and Land</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8401904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US" i="1" dirty="0" smtClean="0">
                <a:solidFill>
                  <a:srgbClr val="000000"/>
                </a:solidFill>
              </a:rPr>
              <a:t>Percent of women and men age 15-49 who:</a:t>
            </a:r>
            <a:endParaRPr lang="en-US" i="1" dirty="0">
              <a:solidFill>
                <a:srgbClr val="000000"/>
              </a:solidFill>
            </a:endParaRPr>
          </a:p>
        </p:txBody>
      </p:sp>
    </p:spTree>
    <p:extLst>
      <p:ext uri="{BB962C8B-B14F-4D97-AF65-F5344CB8AC3E}">
        <p14:creationId xmlns:p14="http://schemas.microsoft.com/office/powerpoint/2010/main" val="186890601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Use of Bank Accounts and </a:t>
            </a:r>
            <a:br>
              <a:rPr lang="en-GB" noProof="0" dirty="0" smtClean="0"/>
            </a:br>
            <a:r>
              <a:rPr lang="en-GB" noProof="0" dirty="0" smtClean="0"/>
              <a:t>Ownership of Mobile Phones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49760086"/>
              </p:ext>
            </p:extLst>
          </p:nvPr>
        </p:nvGraphicFramePr>
        <p:xfrm>
          <a:off x="0" y="1244600"/>
          <a:ext cx="9143999" cy="5613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99246" y="1606550"/>
            <a:ext cx="3188233" cy="646331"/>
          </a:xfrm>
          <a:prstGeom prst="rect">
            <a:avLst/>
          </a:prstGeom>
          <a:noFill/>
        </p:spPr>
        <p:txBody>
          <a:bodyPr wrap="square" rtlCol="0">
            <a:spAutoFit/>
          </a:bodyPr>
          <a:lstStyle/>
          <a:p>
            <a:pPr algn="ctr"/>
            <a:r>
              <a:rPr lang="en-US" i="1" dirty="0" smtClean="0">
                <a:solidFill>
                  <a:srgbClr val="000000"/>
                </a:solidFill>
              </a:rPr>
              <a:t>Percent of women and men </a:t>
            </a:r>
            <a:br>
              <a:rPr lang="en-US" i="1" dirty="0" smtClean="0">
                <a:solidFill>
                  <a:srgbClr val="000000"/>
                </a:solidFill>
              </a:rPr>
            </a:br>
            <a:r>
              <a:rPr lang="en-US" i="1" dirty="0" smtClean="0">
                <a:solidFill>
                  <a:srgbClr val="000000"/>
                </a:solidFill>
              </a:rPr>
              <a:t>age 15-49 who:</a:t>
            </a:r>
            <a:endParaRPr lang="en-US" i="1" dirty="0">
              <a:solidFill>
                <a:srgbClr val="000000"/>
              </a:solidFill>
            </a:endParaRPr>
          </a:p>
        </p:txBody>
      </p:sp>
      <p:sp>
        <p:nvSpPr>
          <p:cNvPr id="9" name="TextBox 8"/>
          <p:cNvSpPr txBox="1"/>
          <p:nvPr/>
        </p:nvSpPr>
        <p:spPr>
          <a:xfrm>
            <a:off x="5976257" y="1339765"/>
            <a:ext cx="3080657" cy="923330"/>
          </a:xfrm>
          <a:prstGeom prst="rect">
            <a:avLst/>
          </a:prstGeom>
          <a:noFill/>
        </p:spPr>
        <p:txBody>
          <a:bodyPr wrap="square" rtlCol="0">
            <a:spAutoFit/>
          </a:bodyPr>
          <a:lstStyle/>
          <a:p>
            <a:pPr algn="ctr"/>
            <a:r>
              <a:rPr lang="en-US" i="1" dirty="0" smtClean="0">
                <a:solidFill>
                  <a:srgbClr val="000000"/>
                </a:solidFill>
              </a:rPr>
              <a:t>Among women and men age 15-49 who own a mobile phone, percent who:</a:t>
            </a:r>
            <a:endParaRPr lang="en-US" i="1" dirty="0">
              <a:solidFill>
                <a:srgbClr val="000000"/>
              </a:solidFill>
            </a:endParaRPr>
          </a:p>
        </p:txBody>
      </p:sp>
      <p:cxnSp>
        <p:nvCxnSpPr>
          <p:cNvPr id="11" name="Straight Connector 10"/>
          <p:cNvCxnSpPr/>
          <p:nvPr/>
        </p:nvCxnSpPr>
        <p:spPr>
          <a:xfrm flipV="1">
            <a:off x="699247" y="2252881"/>
            <a:ext cx="3188232" cy="10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76257" y="2222560"/>
            <a:ext cx="30806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52374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51051"/>
            <a:ext cx="4335332" cy="2755900"/>
          </a:xfrm>
        </p:spPr>
        <p:txBody>
          <a:bodyPr>
            <a:normAutofit fontScale="92500" lnSpcReduction="10000"/>
          </a:bodyPr>
          <a:lstStyle/>
          <a:p>
            <a:pPr>
              <a:buClr>
                <a:schemeClr val="tx1"/>
              </a:buClr>
            </a:pPr>
            <a:r>
              <a:rPr lang="en-GB" sz="3400" noProof="0" dirty="0" smtClean="0"/>
              <a:t>Employment and earnings</a:t>
            </a:r>
          </a:p>
          <a:p>
            <a:pPr>
              <a:buClr>
                <a:schemeClr val="tx1"/>
              </a:buClr>
            </a:pPr>
            <a:r>
              <a:rPr lang="en-GB" sz="3400" noProof="0" dirty="0" smtClean="0"/>
              <a:t>Ownership of assets</a:t>
            </a:r>
          </a:p>
          <a:p>
            <a:pPr>
              <a:buClr>
                <a:schemeClr val="tx1"/>
              </a:buClr>
            </a:pPr>
            <a:r>
              <a:rPr lang="en-GB" sz="3400" b="1" noProof="0" dirty="0" smtClean="0">
                <a:solidFill>
                  <a:schemeClr val="accent1"/>
                </a:solidFill>
              </a:rPr>
              <a:t>Decision making</a:t>
            </a:r>
          </a:p>
          <a:p>
            <a:pPr>
              <a:buClr>
                <a:schemeClr val="tx1"/>
              </a:buClr>
            </a:pPr>
            <a:r>
              <a:rPr lang="en-GB" sz="3400" noProof="0" dirty="0" smtClean="0"/>
              <a:t>Attitudes toward wife beating</a:t>
            </a:r>
          </a:p>
        </p:txBody>
      </p:sp>
    </p:spTree>
    <p:extLst>
      <p:ext uri="{BB962C8B-B14F-4D97-AF65-F5344CB8AC3E}">
        <p14:creationId xmlns:p14="http://schemas.microsoft.com/office/powerpoint/2010/main" val="308945506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Women’s Participation in Decision Making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97713145"/>
              </p:ext>
            </p:extLst>
          </p:nvPr>
        </p:nvGraphicFramePr>
        <p:xfrm>
          <a:off x="0" y="1749425"/>
          <a:ext cx="9143999"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smtClean="0">
                <a:solidFill>
                  <a:srgbClr val="000000"/>
                </a:solidFill>
              </a:rPr>
              <a:t>Percent of married women age 15-49 participating in specific decisions </a:t>
            </a:r>
          </a:p>
          <a:p>
            <a:pPr algn="ctr"/>
            <a:r>
              <a:rPr lang="en-US" i="1" dirty="0" smtClean="0">
                <a:solidFill>
                  <a:srgbClr val="000000"/>
                </a:solidFill>
              </a:rPr>
              <a:t>by themselves or jointly with their husband</a:t>
            </a:r>
            <a:endParaRPr lang="en-US" i="1" dirty="0">
              <a:solidFill>
                <a:srgbClr val="000000"/>
              </a:solidFill>
            </a:endParaRPr>
          </a:p>
        </p:txBody>
      </p:sp>
    </p:spTree>
    <p:extLst>
      <p:ext uri="{BB962C8B-B14F-4D97-AF65-F5344CB8AC3E}">
        <p14:creationId xmlns:p14="http://schemas.microsoft.com/office/powerpoint/2010/main" val="28819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smtClean="0"/>
              <a:t>Sanitation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5034037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smtClean="0"/>
              <a:t>Percent of households</a:t>
            </a:r>
            <a:endParaRPr lang="en-US" i="1" dirty="0"/>
          </a:p>
        </p:txBody>
      </p:sp>
    </p:spTree>
    <p:extLst>
      <p:ext uri="{BB962C8B-B14F-4D97-AF65-F5344CB8AC3E}">
        <p14:creationId xmlns:p14="http://schemas.microsoft.com/office/powerpoint/2010/main" val="167644753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Trends in Women’s Participation in Decision Making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97224850"/>
              </p:ext>
            </p:extLst>
          </p:nvPr>
        </p:nvGraphicFramePr>
        <p:xfrm>
          <a:off x="1" y="1749425"/>
          <a:ext cx="9144000"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03094"/>
            <a:ext cx="9144000" cy="646331"/>
          </a:xfrm>
          <a:prstGeom prst="rect">
            <a:avLst/>
          </a:prstGeom>
          <a:noFill/>
        </p:spPr>
        <p:txBody>
          <a:bodyPr wrap="square" rtlCol="0">
            <a:spAutoFit/>
          </a:bodyPr>
          <a:lstStyle/>
          <a:p>
            <a:pPr algn="ctr"/>
            <a:r>
              <a:rPr lang="en-US" i="1" dirty="0" smtClean="0">
                <a:solidFill>
                  <a:srgbClr val="000000"/>
                </a:solidFill>
              </a:rPr>
              <a:t>Percent of married women age 15-49 participating in specific decisions </a:t>
            </a:r>
          </a:p>
          <a:p>
            <a:pPr algn="ctr"/>
            <a:r>
              <a:rPr lang="en-US" i="1" dirty="0" smtClean="0">
                <a:solidFill>
                  <a:srgbClr val="000000"/>
                </a:solidFill>
              </a:rPr>
              <a:t>by themselves or jointly with their husband</a:t>
            </a:r>
            <a:endParaRPr lang="en-US" i="1" dirty="0">
              <a:solidFill>
                <a:srgbClr val="000000"/>
              </a:solidFill>
            </a:endParaRPr>
          </a:p>
        </p:txBody>
      </p:sp>
      <p:sp>
        <p:nvSpPr>
          <p:cNvPr id="3" name="TextBox 2"/>
          <p:cNvSpPr txBox="1"/>
          <p:nvPr/>
        </p:nvSpPr>
        <p:spPr>
          <a:xfrm>
            <a:off x="14344" y="3560830"/>
            <a:ext cx="1913068" cy="646331"/>
          </a:xfrm>
          <a:prstGeom prst="rect">
            <a:avLst/>
          </a:prstGeom>
          <a:noFill/>
        </p:spPr>
        <p:txBody>
          <a:bodyPr wrap="square" rtlCol="0">
            <a:spAutoFit/>
          </a:bodyPr>
          <a:lstStyle/>
          <a:p>
            <a:r>
              <a:rPr lang="en-US" b="1" dirty="0" smtClean="0">
                <a:solidFill>
                  <a:srgbClr val="138A44"/>
                </a:solidFill>
              </a:rPr>
              <a:t>Major household </a:t>
            </a:r>
          </a:p>
          <a:p>
            <a:r>
              <a:rPr lang="en-US" b="1" dirty="0" smtClean="0">
                <a:solidFill>
                  <a:srgbClr val="138A44"/>
                </a:solidFill>
              </a:rPr>
              <a:t>purchases</a:t>
            </a:r>
            <a:endParaRPr lang="en-US" b="1" dirty="0">
              <a:solidFill>
                <a:srgbClr val="138A44"/>
              </a:solidFill>
            </a:endParaRPr>
          </a:p>
        </p:txBody>
      </p:sp>
      <p:sp>
        <p:nvSpPr>
          <p:cNvPr id="6" name="TextBox 5"/>
          <p:cNvSpPr txBox="1"/>
          <p:nvPr/>
        </p:nvSpPr>
        <p:spPr>
          <a:xfrm>
            <a:off x="1927412" y="4527320"/>
            <a:ext cx="2796988" cy="369332"/>
          </a:xfrm>
          <a:prstGeom prst="rect">
            <a:avLst/>
          </a:prstGeom>
          <a:noFill/>
        </p:spPr>
        <p:txBody>
          <a:bodyPr wrap="square" rtlCol="0">
            <a:spAutoFit/>
          </a:bodyPr>
          <a:lstStyle/>
          <a:p>
            <a:r>
              <a:rPr lang="en-US" b="1" dirty="0" smtClean="0">
                <a:solidFill>
                  <a:srgbClr val="AC1F2D"/>
                </a:solidFill>
              </a:rPr>
              <a:t>All 3 decisions</a:t>
            </a:r>
            <a:endParaRPr lang="en-US" b="1" dirty="0">
              <a:solidFill>
                <a:srgbClr val="AC1F2D"/>
              </a:solidFill>
            </a:endParaRPr>
          </a:p>
        </p:txBody>
      </p:sp>
      <p:sp>
        <p:nvSpPr>
          <p:cNvPr id="7" name="TextBox 6"/>
          <p:cNvSpPr txBox="1"/>
          <p:nvPr/>
        </p:nvSpPr>
        <p:spPr>
          <a:xfrm>
            <a:off x="1927412" y="2196640"/>
            <a:ext cx="2796988" cy="369332"/>
          </a:xfrm>
          <a:prstGeom prst="rect">
            <a:avLst/>
          </a:prstGeom>
          <a:noFill/>
        </p:spPr>
        <p:txBody>
          <a:bodyPr wrap="square" rtlCol="0">
            <a:spAutoFit/>
          </a:bodyPr>
          <a:lstStyle/>
          <a:p>
            <a:r>
              <a:rPr lang="en-US" b="1" dirty="0" smtClean="0">
                <a:solidFill>
                  <a:srgbClr val="86502A"/>
                </a:solidFill>
              </a:rPr>
              <a:t>Visits to family or friends</a:t>
            </a:r>
            <a:endParaRPr lang="en-US" b="1" dirty="0">
              <a:solidFill>
                <a:srgbClr val="86502A"/>
              </a:solidFill>
            </a:endParaRPr>
          </a:p>
        </p:txBody>
      </p:sp>
      <p:sp>
        <p:nvSpPr>
          <p:cNvPr id="10" name="TextBox 9"/>
          <p:cNvSpPr txBox="1"/>
          <p:nvPr/>
        </p:nvSpPr>
        <p:spPr>
          <a:xfrm>
            <a:off x="7842325" y="2565972"/>
            <a:ext cx="1484555" cy="646331"/>
          </a:xfrm>
          <a:prstGeom prst="rect">
            <a:avLst/>
          </a:prstGeom>
          <a:noFill/>
        </p:spPr>
        <p:txBody>
          <a:bodyPr wrap="square" rtlCol="0">
            <a:spAutoFit/>
          </a:bodyPr>
          <a:lstStyle/>
          <a:p>
            <a:r>
              <a:rPr lang="en-US" b="1" dirty="0" smtClean="0">
                <a:solidFill>
                  <a:srgbClr val="FBDC05">
                    <a:lumMod val="75000"/>
                  </a:srgbClr>
                </a:solidFill>
              </a:rPr>
              <a:t>Own health care</a:t>
            </a:r>
            <a:endParaRPr lang="en-US" b="1" dirty="0">
              <a:solidFill>
                <a:srgbClr val="FBDC05">
                  <a:lumMod val="75000"/>
                </a:srgbClr>
              </a:solidFill>
            </a:endParaRPr>
          </a:p>
        </p:txBody>
      </p:sp>
    </p:spTree>
    <p:extLst>
      <p:ext uri="{BB962C8B-B14F-4D97-AF65-F5344CB8AC3E}">
        <p14:creationId xmlns:p14="http://schemas.microsoft.com/office/powerpoint/2010/main" val="351750498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Men’s Participation in Decision Making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1241739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smtClean="0">
                <a:solidFill>
                  <a:srgbClr val="000000"/>
                </a:solidFill>
              </a:rPr>
              <a:t>Percent of married men age 15-49 participating in specific decisions </a:t>
            </a:r>
          </a:p>
          <a:p>
            <a:pPr algn="ctr"/>
            <a:r>
              <a:rPr lang="en-US" i="1" dirty="0" smtClean="0">
                <a:solidFill>
                  <a:srgbClr val="000000"/>
                </a:solidFill>
              </a:rPr>
              <a:t>by themselves or jointly with their wife</a:t>
            </a:r>
            <a:endParaRPr lang="en-US" i="1" dirty="0">
              <a:solidFill>
                <a:srgbClr val="000000"/>
              </a:solidFill>
            </a:endParaRPr>
          </a:p>
        </p:txBody>
      </p:sp>
    </p:spTree>
    <p:extLst>
      <p:ext uri="{BB962C8B-B14F-4D97-AF65-F5344CB8AC3E}">
        <p14:creationId xmlns:p14="http://schemas.microsoft.com/office/powerpoint/2010/main" val="281908895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51051"/>
            <a:ext cx="4335332" cy="2755900"/>
          </a:xfrm>
        </p:spPr>
        <p:txBody>
          <a:bodyPr>
            <a:normAutofit fontScale="92500" lnSpcReduction="10000"/>
          </a:bodyPr>
          <a:lstStyle/>
          <a:p>
            <a:pPr>
              <a:buClr>
                <a:schemeClr val="tx1"/>
              </a:buClr>
            </a:pPr>
            <a:r>
              <a:rPr lang="en-GB" sz="3400" noProof="0" dirty="0" smtClean="0"/>
              <a:t>Employment and earnings</a:t>
            </a:r>
          </a:p>
          <a:p>
            <a:pPr>
              <a:buClr>
                <a:schemeClr val="tx1"/>
              </a:buClr>
            </a:pPr>
            <a:r>
              <a:rPr lang="en-GB" sz="3400" noProof="0" dirty="0" smtClean="0"/>
              <a:t>Ownership of assets</a:t>
            </a:r>
          </a:p>
          <a:p>
            <a:pPr>
              <a:buClr>
                <a:schemeClr val="tx1"/>
              </a:buClr>
            </a:pPr>
            <a:r>
              <a:rPr lang="en-GB" sz="3400" noProof="0" dirty="0" smtClean="0"/>
              <a:t>Decision making</a:t>
            </a:r>
          </a:p>
          <a:p>
            <a:pPr>
              <a:buClr>
                <a:schemeClr val="tx1"/>
              </a:buClr>
            </a:pPr>
            <a:r>
              <a:rPr lang="en-GB" sz="3400" b="1" noProof="0" dirty="0" smtClean="0">
                <a:solidFill>
                  <a:schemeClr val="accent1"/>
                </a:solidFill>
              </a:rPr>
              <a:t>Attitudes toward wife beating</a:t>
            </a:r>
          </a:p>
        </p:txBody>
      </p:sp>
    </p:spTree>
    <p:extLst>
      <p:ext uri="{BB962C8B-B14F-4D97-AF65-F5344CB8AC3E}">
        <p14:creationId xmlns:p14="http://schemas.microsoft.com/office/powerpoint/2010/main" val="233629929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Attitudes toward Wife Beating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95991138"/>
              </p:ext>
            </p:extLst>
          </p:nvPr>
        </p:nvGraphicFramePr>
        <p:xfrm>
          <a:off x="0"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smtClean="0">
                <a:solidFill>
                  <a:srgbClr val="000000"/>
                </a:solidFill>
              </a:rPr>
              <a:t>Percent of women and men age 15-49 who agree that a husband is justified </a:t>
            </a:r>
          </a:p>
          <a:p>
            <a:pPr algn="ctr"/>
            <a:r>
              <a:rPr lang="en-US" i="1" dirty="0" smtClean="0">
                <a:solidFill>
                  <a:srgbClr val="000000"/>
                </a:solidFill>
              </a:rPr>
              <a:t>in beating his wife under certain circumstances</a:t>
            </a:r>
            <a:endParaRPr lang="en-US" i="1" dirty="0">
              <a:solidFill>
                <a:srgbClr val="000000"/>
              </a:solidFill>
            </a:endParaRPr>
          </a:p>
        </p:txBody>
      </p:sp>
    </p:spTree>
    <p:extLst>
      <p:ext uri="{BB962C8B-B14F-4D97-AF65-F5344CB8AC3E}">
        <p14:creationId xmlns:p14="http://schemas.microsoft.com/office/powerpoint/2010/main" val="2867975466"/>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noProof="0" smtClean="0">
                <a:solidFill>
                  <a:schemeClr val="accent1"/>
                </a:solidFill>
              </a:rPr>
              <a:t>48% </a:t>
            </a:r>
            <a:r>
              <a:rPr lang="en-GB" noProof="0" dirty="0" smtClean="0"/>
              <a:t>of married women were </a:t>
            </a:r>
            <a:r>
              <a:rPr lang="en-GB" b="1" noProof="0" dirty="0" smtClean="0">
                <a:solidFill>
                  <a:schemeClr val="accent1"/>
                </a:solidFill>
              </a:rPr>
              <a:t>employed </a:t>
            </a:r>
            <a:r>
              <a:rPr lang="en-GB" noProof="0" dirty="0" smtClean="0"/>
              <a:t>in the last year. </a:t>
            </a:r>
          </a:p>
          <a:p>
            <a:pPr>
              <a:spcBef>
                <a:spcPts val="0"/>
              </a:spcBef>
              <a:spcAft>
                <a:spcPts val="1800"/>
              </a:spcAft>
              <a:buClr>
                <a:schemeClr val="tx1"/>
              </a:buClr>
            </a:pPr>
            <a:r>
              <a:rPr lang="en-GB" b="1" noProof="0" dirty="0" smtClean="0">
                <a:solidFill>
                  <a:schemeClr val="accent1"/>
                </a:solidFill>
              </a:rPr>
              <a:t>58%</a:t>
            </a:r>
            <a:r>
              <a:rPr lang="en-GB" noProof="0" dirty="0" smtClean="0">
                <a:solidFill>
                  <a:schemeClr val="accent1"/>
                </a:solidFill>
              </a:rPr>
              <a:t> </a:t>
            </a:r>
            <a:r>
              <a:rPr lang="en-GB" noProof="0" dirty="0" smtClean="0"/>
              <a:t>of married women </a:t>
            </a:r>
            <a:r>
              <a:rPr lang="en-GB" b="1" noProof="0" dirty="0" smtClean="0">
                <a:solidFill>
                  <a:schemeClr val="accent1"/>
                </a:solidFill>
              </a:rPr>
              <a:t>earn less than their husbands</a:t>
            </a:r>
            <a:r>
              <a:rPr lang="en-GB" noProof="0" dirty="0" smtClean="0"/>
              <a:t>. </a:t>
            </a:r>
          </a:p>
          <a:p>
            <a:pPr>
              <a:spcBef>
                <a:spcPts val="0"/>
              </a:spcBef>
              <a:spcAft>
                <a:spcPts val="1800"/>
              </a:spcAft>
              <a:buClr>
                <a:schemeClr val="tx1"/>
              </a:buClr>
            </a:pPr>
            <a:r>
              <a:rPr lang="en-GB" b="1" dirty="0" smtClean="0">
                <a:solidFill>
                  <a:schemeClr val="accent1"/>
                </a:solidFill>
              </a:rPr>
              <a:t>5%</a:t>
            </a:r>
            <a:r>
              <a:rPr lang="en-GB" b="1" dirty="0" smtClean="0">
                <a:solidFill>
                  <a:schemeClr val="accent5"/>
                </a:solidFill>
              </a:rPr>
              <a:t> </a:t>
            </a:r>
            <a:r>
              <a:rPr lang="en-GB" dirty="0"/>
              <a:t>of women and </a:t>
            </a:r>
            <a:r>
              <a:rPr lang="en-GB" b="1" dirty="0" smtClean="0">
                <a:solidFill>
                  <a:schemeClr val="accent1"/>
                </a:solidFill>
              </a:rPr>
              <a:t>9%</a:t>
            </a:r>
            <a:r>
              <a:rPr lang="en-GB" dirty="0" smtClean="0"/>
              <a:t> </a:t>
            </a:r>
            <a:r>
              <a:rPr lang="en-GB" dirty="0"/>
              <a:t>of men </a:t>
            </a:r>
            <a:r>
              <a:rPr lang="en-GB" dirty="0" smtClean="0"/>
              <a:t>use a </a:t>
            </a:r>
            <a:r>
              <a:rPr lang="en-GB" b="1" dirty="0" smtClean="0">
                <a:solidFill>
                  <a:schemeClr val="accent1"/>
                </a:solidFill>
              </a:rPr>
              <a:t>mobile phone for financial transactions</a:t>
            </a:r>
            <a:r>
              <a:rPr lang="en-GB" dirty="0" smtClean="0"/>
              <a:t>.</a:t>
            </a:r>
            <a:endParaRPr lang="en-GB" dirty="0"/>
          </a:p>
          <a:p>
            <a:pPr>
              <a:spcBef>
                <a:spcPts val="0"/>
              </a:spcBef>
              <a:spcAft>
                <a:spcPts val="1800"/>
              </a:spcAft>
              <a:buClr>
                <a:schemeClr val="tx1"/>
              </a:buClr>
            </a:pPr>
            <a:r>
              <a:rPr lang="en-GB" b="1" noProof="0" dirty="0" smtClean="0">
                <a:solidFill>
                  <a:schemeClr val="accent1"/>
                </a:solidFill>
              </a:rPr>
              <a:t>71% </a:t>
            </a:r>
            <a:r>
              <a:rPr lang="en-GB" noProof="0" dirty="0" smtClean="0"/>
              <a:t>of married women participate in all 3 decisions. </a:t>
            </a:r>
          </a:p>
          <a:p>
            <a:pPr>
              <a:spcBef>
                <a:spcPts val="0"/>
              </a:spcBef>
              <a:spcAft>
                <a:spcPts val="1800"/>
              </a:spcAft>
              <a:buClr>
                <a:schemeClr val="tx1"/>
              </a:buClr>
            </a:pPr>
            <a:r>
              <a:rPr lang="en-GB" b="1" noProof="0" dirty="0" smtClean="0">
                <a:solidFill>
                  <a:schemeClr val="accent1"/>
                </a:solidFill>
              </a:rPr>
              <a:t>63% </a:t>
            </a:r>
            <a:r>
              <a:rPr lang="en-GB" noProof="0" dirty="0" smtClean="0"/>
              <a:t>of women and </a:t>
            </a:r>
            <a:r>
              <a:rPr lang="en-GB" b="1" noProof="0" dirty="0" smtClean="0">
                <a:solidFill>
                  <a:schemeClr val="accent1"/>
                </a:solidFill>
              </a:rPr>
              <a:t>28%</a:t>
            </a:r>
            <a:r>
              <a:rPr lang="en-GB" noProof="0" dirty="0" smtClean="0">
                <a:solidFill>
                  <a:schemeClr val="accent1"/>
                </a:solidFill>
              </a:rPr>
              <a:t> </a:t>
            </a:r>
            <a:r>
              <a:rPr lang="en-GB" noProof="0" dirty="0" smtClean="0"/>
              <a:t>of men believe that a </a:t>
            </a:r>
            <a:r>
              <a:rPr lang="en-GB" b="1" noProof="0" dirty="0" smtClean="0">
                <a:solidFill>
                  <a:schemeClr val="accent1"/>
                </a:solidFill>
              </a:rPr>
              <a:t>husband is </a:t>
            </a:r>
            <a:r>
              <a:rPr lang="en-GB" b="1" dirty="0" smtClean="0">
                <a:solidFill>
                  <a:schemeClr val="accent1"/>
                </a:solidFill>
              </a:rPr>
              <a:t>justified in beating his wife </a:t>
            </a:r>
            <a:r>
              <a:rPr lang="en-GB" dirty="0" smtClean="0"/>
              <a:t>under certain circumstances. </a:t>
            </a:r>
          </a:p>
        </p:txBody>
      </p:sp>
    </p:spTree>
    <p:extLst>
      <p:ext uri="{BB962C8B-B14F-4D97-AF65-F5344CB8AC3E}">
        <p14:creationId xmlns:p14="http://schemas.microsoft.com/office/powerpoint/2010/main" val="215554717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Violence Against Women</a:t>
            </a:r>
            <a:endParaRPr lang="en-US" sz="4400" b="1" dirty="0">
              <a:solidFill>
                <a:prstClr val="white"/>
              </a:solidFill>
            </a:endParaRPr>
          </a:p>
        </p:txBody>
      </p:sp>
      <p:sp>
        <p:nvSpPr>
          <p:cNvPr id="3" name="TextBox 2"/>
          <p:cNvSpPr txBox="1"/>
          <p:nvPr/>
        </p:nvSpPr>
        <p:spPr>
          <a:xfrm>
            <a:off x="6341807" y="834582"/>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67605" cy="3429000"/>
          </a:xfrm>
        </p:spPr>
        <p:txBody>
          <a:bodyPr>
            <a:normAutofit/>
          </a:bodyPr>
          <a:lstStyle/>
          <a:p>
            <a:pPr>
              <a:buClr>
                <a:schemeClr val="tx1"/>
              </a:buClr>
            </a:pPr>
            <a:r>
              <a:rPr lang="en-GB" sz="3400" b="1" noProof="0" dirty="0" smtClean="0">
                <a:solidFill>
                  <a:schemeClr val="accent1"/>
                </a:solidFill>
              </a:rPr>
              <a:t>Experience of violence</a:t>
            </a:r>
          </a:p>
          <a:p>
            <a:pPr>
              <a:buClr>
                <a:schemeClr val="tx1"/>
              </a:buClr>
            </a:pPr>
            <a:r>
              <a:rPr lang="en-GB" sz="3400" noProof="0" dirty="0" smtClean="0"/>
              <a:t>Spousal violence</a:t>
            </a:r>
          </a:p>
          <a:p>
            <a:pPr>
              <a:buClr>
                <a:schemeClr val="tx1"/>
              </a:buClr>
            </a:pPr>
            <a:r>
              <a:rPr lang="en-GB" sz="3400" noProof="0" dirty="0" smtClean="0"/>
              <a:t>Help seeking</a:t>
            </a:r>
          </a:p>
        </p:txBody>
      </p:sp>
    </p:spTree>
    <p:extLst>
      <p:ext uri="{BB962C8B-B14F-4D97-AF65-F5344CB8AC3E}">
        <p14:creationId xmlns:p14="http://schemas.microsoft.com/office/powerpoint/2010/main" val="298519352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Experience of Physical Violence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48535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smtClean="0">
                <a:solidFill>
                  <a:srgbClr val="000000"/>
                </a:solidFill>
              </a:rPr>
              <a:t>Percent of women age 15-49 who have ever experienced physical violence</a:t>
            </a:r>
            <a:endParaRPr lang="en-US" i="1" dirty="0">
              <a:solidFill>
                <a:srgbClr val="000000"/>
              </a:solidFill>
            </a:endParaRPr>
          </a:p>
        </p:txBody>
      </p:sp>
    </p:spTree>
    <p:extLst>
      <p:ext uri="{BB962C8B-B14F-4D97-AF65-F5344CB8AC3E}">
        <p14:creationId xmlns:p14="http://schemas.microsoft.com/office/powerpoint/2010/main" val="84326464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Perpetrators of Physical Violence</a:t>
            </a:r>
            <a:endParaRPr lang="en-GB" noProof="0" dirty="0"/>
          </a:p>
        </p:txBody>
      </p:sp>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Among women age 15-49 who have experienced physical violence since age 15, </a:t>
            </a:r>
            <a:br>
              <a:rPr lang="en-US" i="1" dirty="0" smtClean="0">
                <a:solidFill>
                  <a:srgbClr val="000000"/>
                </a:solidFill>
              </a:rPr>
            </a:br>
            <a:r>
              <a:rPr lang="en-US" i="1" dirty="0" smtClean="0">
                <a:solidFill>
                  <a:srgbClr val="000000"/>
                </a:solidFill>
              </a:rPr>
              <a:t>percent who report specific persons who committed the violence</a:t>
            </a:r>
            <a:endParaRPr lang="en-US" i="1" dirty="0">
              <a:solidFill>
                <a:srgbClr val="000000"/>
              </a:solidFill>
            </a:endParaRP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894779508"/>
              </p:ext>
            </p:extLst>
          </p:nvPr>
        </p:nvGraphicFramePr>
        <p:xfrm>
          <a:off x="484095" y="1606550"/>
          <a:ext cx="824035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13186" y="1784822"/>
            <a:ext cx="2969111" cy="646331"/>
          </a:xfrm>
          <a:prstGeom prst="rect">
            <a:avLst/>
          </a:prstGeom>
          <a:noFill/>
        </p:spPr>
        <p:txBody>
          <a:bodyPr wrap="square" rtlCol="0">
            <a:spAutoFit/>
          </a:bodyPr>
          <a:lstStyle/>
          <a:p>
            <a:pPr algn="ctr"/>
            <a:r>
              <a:rPr lang="en-US" dirty="0" smtClean="0">
                <a:solidFill>
                  <a:srgbClr val="000000"/>
                </a:solidFill>
              </a:rPr>
              <a:t>Most common among ever-married women</a:t>
            </a:r>
            <a:endParaRPr lang="en-US" dirty="0">
              <a:solidFill>
                <a:srgbClr val="000000"/>
              </a:solidFill>
            </a:endParaRPr>
          </a:p>
        </p:txBody>
      </p:sp>
      <p:sp>
        <p:nvSpPr>
          <p:cNvPr id="6" name="TextBox 5"/>
          <p:cNvSpPr txBox="1"/>
          <p:nvPr/>
        </p:nvSpPr>
        <p:spPr>
          <a:xfrm>
            <a:off x="5585013" y="1788117"/>
            <a:ext cx="3139440" cy="646331"/>
          </a:xfrm>
          <a:prstGeom prst="rect">
            <a:avLst/>
          </a:prstGeom>
          <a:noFill/>
        </p:spPr>
        <p:txBody>
          <a:bodyPr wrap="square" rtlCol="0">
            <a:spAutoFit/>
          </a:bodyPr>
          <a:lstStyle/>
          <a:p>
            <a:pPr algn="ctr"/>
            <a:r>
              <a:rPr lang="en-US" dirty="0" smtClean="0">
                <a:solidFill>
                  <a:srgbClr val="000000"/>
                </a:solidFill>
              </a:rPr>
              <a:t>Most common among never married women</a:t>
            </a:r>
            <a:endParaRPr lang="en-US" dirty="0">
              <a:solidFill>
                <a:srgbClr val="000000"/>
              </a:solidFill>
            </a:endParaRPr>
          </a:p>
        </p:txBody>
      </p:sp>
      <p:cxnSp>
        <p:nvCxnSpPr>
          <p:cNvPr id="7" name="Straight Connector 6"/>
          <p:cNvCxnSpPr/>
          <p:nvPr/>
        </p:nvCxnSpPr>
        <p:spPr>
          <a:xfrm>
            <a:off x="613186"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670177"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99238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Experience of Sexual Violence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625261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smtClean="0">
                <a:solidFill>
                  <a:srgbClr val="000000"/>
                </a:solidFill>
              </a:rPr>
              <a:t>Percent of women age 15-49 who have ever experienced sexual violence</a:t>
            </a:r>
            <a:endParaRPr lang="en-US" i="1" dirty="0">
              <a:solidFill>
                <a:srgbClr val="000000"/>
              </a:solidFill>
            </a:endParaRPr>
          </a:p>
        </p:txBody>
      </p:sp>
    </p:spTree>
    <p:extLst>
      <p:ext uri="{BB962C8B-B14F-4D97-AF65-F5344CB8AC3E}">
        <p14:creationId xmlns:p14="http://schemas.microsoft.com/office/powerpoint/2010/main" val="1589834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83871"/>
            <a:ext cx="9144000" cy="4154984"/>
          </a:xfrm>
          <a:prstGeom prst="rect">
            <a:avLst/>
          </a:prstGeom>
          <a:noFill/>
        </p:spPr>
        <p:txBody>
          <a:bodyPr wrap="square" rtlCol="0">
            <a:spAutoFit/>
          </a:bodyPr>
          <a:lstStyle/>
          <a:p>
            <a:pPr algn="ctr"/>
            <a:r>
              <a:rPr lang="en-US" sz="2400" dirty="0"/>
              <a:t>The 2016 Ethiopia Demographic and Health Survey (2016 EDHS) was implemented by the Central Statistical Agency (CSA) from January 18, 2016, to June 27, 2016. The funding for the 2016 EDHS was provided by the government of Ethiopia, the United States Agency for International Development (USAID), the government of the Netherlands, the Global Fund, Irish Aid, the World Bank, the United Nations Population Fund (UNFPA), the United Nations Children’s Fund (UNICEF</a:t>
            </a:r>
            <a:r>
              <a:rPr lang="en-US" sz="2400" dirty="0" smtClean="0"/>
              <a:t>), </a:t>
            </a:r>
            <a:r>
              <a:rPr lang="en-US" sz="2400" dirty="0"/>
              <a:t>UN </a:t>
            </a:r>
            <a:r>
              <a:rPr lang="en-US" sz="2400" dirty="0" smtClean="0"/>
              <a:t>Women, and the World Health Organization (WHO). </a:t>
            </a:r>
            <a:r>
              <a:rPr lang="en-US" sz="2400" dirty="0"/>
              <a:t>ICF provided technical assistance through The DHS Program, a USAID-funded project providing support and technical assistance in the implementation of population and health surveys in countries </a:t>
            </a:r>
            <a:r>
              <a:rPr lang="en-US" sz="2400" dirty="0" smtClean="0"/>
              <a:t>worldwide.</a:t>
            </a:r>
            <a:endParaRPr lang="en-US" sz="24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4606" y="123611"/>
            <a:ext cx="734788" cy="734788"/>
          </a:xfrm>
          <a:prstGeom prst="rect">
            <a:avLst/>
          </a:prstGeom>
        </p:spPr>
      </p:pic>
      <p:grpSp>
        <p:nvGrpSpPr>
          <p:cNvPr id="18" name="Group 17"/>
          <p:cNvGrpSpPr/>
          <p:nvPr/>
        </p:nvGrpSpPr>
        <p:grpSpPr>
          <a:xfrm>
            <a:off x="1299808" y="5413562"/>
            <a:ext cx="6200140" cy="1043940"/>
            <a:chOff x="0" y="0"/>
            <a:chExt cx="8945880" cy="150749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240"/>
              <a:ext cx="1757680" cy="683895"/>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1680" y="22860"/>
              <a:ext cx="999490" cy="661035"/>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8980" y="0"/>
              <a:ext cx="746760" cy="712470"/>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0" y="68580"/>
              <a:ext cx="1222375" cy="575310"/>
            </a:xfrm>
            <a:prstGeom prst="rect">
              <a:avLst/>
            </a:prstGeom>
          </p:spPr>
        </p:pic>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5480" y="205740"/>
              <a:ext cx="1349375" cy="290195"/>
            </a:xfrm>
            <a:prstGeom prst="rect">
              <a:avLst/>
            </a:prstGeom>
          </p:spPr>
        </p:pic>
        <p:pic>
          <p:nvPicPr>
            <p:cNvPr id="24" name="Pictur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5680" y="182880"/>
              <a:ext cx="1600200" cy="335280"/>
            </a:xfrm>
            <a:prstGeom prst="rect">
              <a:avLst/>
            </a:prstGeom>
          </p:spPr>
        </p:pic>
        <p:pic>
          <p:nvPicPr>
            <p:cNvPr id="25" name="Picture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4780" y="1089660"/>
              <a:ext cx="1614805" cy="191770"/>
            </a:xfrm>
            <a:prstGeom prst="rect">
              <a:avLst/>
            </a:prstGeom>
          </p:spPr>
        </p:pic>
        <p:pic>
          <p:nvPicPr>
            <p:cNvPr id="26" name="Pictur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41220" y="868680"/>
              <a:ext cx="638810" cy="638810"/>
            </a:xfrm>
            <a:prstGeom prst="rect">
              <a:avLst/>
            </a:prstGeom>
          </p:spPr>
        </p:pic>
        <p:pic>
          <p:nvPicPr>
            <p:cNvPr id="27" name="Picture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62300" y="937260"/>
              <a:ext cx="1090930" cy="500380"/>
            </a:xfrm>
            <a:prstGeom prst="rect">
              <a:avLst/>
            </a:prstGeom>
          </p:spPr>
        </p:pic>
        <p:pic>
          <p:nvPicPr>
            <p:cNvPr id="28" name="Picture 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40580" y="906780"/>
              <a:ext cx="1460500" cy="557530"/>
            </a:xfrm>
            <a:prstGeom prst="rect">
              <a:avLst/>
            </a:prstGeom>
          </p:spPr>
        </p:pic>
        <p:pic>
          <p:nvPicPr>
            <p:cNvPr id="29" name="Picture 2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484620" y="960120"/>
              <a:ext cx="1040765" cy="447675"/>
            </a:xfrm>
            <a:prstGeom prst="rect">
              <a:avLst/>
            </a:prstGeom>
          </p:spPr>
        </p:pic>
        <p:pic>
          <p:nvPicPr>
            <p:cNvPr id="30" name="Picture 2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909560" y="876300"/>
              <a:ext cx="824865" cy="618490"/>
            </a:xfrm>
            <a:prstGeom prst="rect">
              <a:avLst/>
            </a:prstGeom>
          </p:spPr>
        </p:pic>
      </p:grpSp>
    </p:spTree>
    <p:extLst>
      <p:ext uri="{BB962C8B-B14F-4D97-AF65-F5344CB8AC3E}">
        <p14:creationId xmlns:p14="http://schemas.microsoft.com/office/powerpoint/2010/main" val="212925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Electricity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3830060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of households</a:t>
            </a:r>
            <a:endParaRPr lang="en-US" i="1" dirty="0"/>
          </a:p>
        </p:txBody>
      </p:sp>
    </p:spTree>
    <p:extLst>
      <p:ext uri="{BB962C8B-B14F-4D97-AF65-F5344CB8AC3E}">
        <p14:creationId xmlns:p14="http://schemas.microsoft.com/office/powerpoint/2010/main" val="2336684395"/>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Perpetrators of Sexual Violence</a:t>
            </a:r>
            <a:endParaRPr lang="en-GB" noProof="0" dirty="0"/>
          </a:p>
        </p:txBody>
      </p:sp>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Among women age 15-49 who have experienced sexual violence, </a:t>
            </a:r>
            <a:br>
              <a:rPr lang="en-US" i="1" dirty="0" smtClean="0">
                <a:solidFill>
                  <a:srgbClr val="000000"/>
                </a:solidFill>
              </a:rPr>
            </a:br>
            <a:r>
              <a:rPr lang="en-US" i="1" dirty="0" smtClean="0">
                <a:solidFill>
                  <a:srgbClr val="000000"/>
                </a:solidFill>
              </a:rPr>
              <a:t>percent who report specific persons who committed the violence</a:t>
            </a:r>
            <a:endParaRPr lang="en-US" i="1" dirty="0">
              <a:solidFill>
                <a:srgbClr val="000000"/>
              </a:solidFill>
            </a:endParaRP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542129307"/>
              </p:ext>
            </p:extLst>
          </p:nvPr>
        </p:nvGraphicFramePr>
        <p:xfrm>
          <a:off x="484095" y="1606550"/>
          <a:ext cx="8240358" cy="490182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13186" y="1784822"/>
            <a:ext cx="2969111" cy="646331"/>
          </a:xfrm>
          <a:prstGeom prst="rect">
            <a:avLst/>
          </a:prstGeom>
          <a:noFill/>
        </p:spPr>
        <p:txBody>
          <a:bodyPr wrap="square" rtlCol="0">
            <a:spAutoFit/>
          </a:bodyPr>
          <a:lstStyle/>
          <a:p>
            <a:pPr algn="ctr"/>
            <a:r>
              <a:rPr lang="en-US" dirty="0" smtClean="0">
                <a:solidFill>
                  <a:srgbClr val="000000"/>
                </a:solidFill>
              </a:rPr>
              <a:t>Most common among ever-married women</a:t>
            </a:r>
            <a:endParaRPr lang="en-US" dirty="0">
              <a:solidFill>
                <a:srgbClr val="000000"/>
              </a:solidFill>
            </a:endParaRPr>
          </a:p>
        </p:txBody>
      </p:sp>
      <p:sp>
        <p:nvSpPr>
          <p:cNvPr id="6" name="TextBox 5"/>
          <p:cNvSpPr txBox="1"/>
          <p:nvPr/>
        </p:nvSpPr>
        <p:spPr>
          <a:xfrm>
            <a:off x="5585013" y="1788117"/>
            <a:ext cx="3139440" cy="646331"/>
          </a:xfrm>
          <a:prstGeom prst="rect">
            <a:avLst/>
          </a:prstGeom>
          <a:noFill/>
        </p:spPr>
        <p:txBody>
          <a:bodyPr wrap="square" rtlCol="0">
            <a:spAutoFit/>
          </a:bodyPr>
          <a:lstStyle/>
          <a:p>
            <a:pPr algn="ctr"/>
            <a:r>
              <a:rPr lang="en-US" dirty="0" smtClean="0">
                <a:solidFill>
                  <a:srgbClr val="000000"/>
                </a:solidFill>
              </a:rPr>
              <a:t>Most common among never married women</a:t>
            </a:r>
            <a:endParaRPr lang="en-US" dirty="0">
              <a:solidFill>
                <a:srgbClr val="000000"/>
              </a:solidFill>
            </a:endParaRPr>
          </a:p>
        </p:txBody>
      </p:sp>
      <p:cxnSp>
        <p:nvCxnSpPr>
          <p:cNvPr id="7" name="Straight Connector 6"/>
          <p:cNvCxnSpPr/>
          <p:nvPr/>
        </p:nvCxnSpPr>
        <p:spPr>
          <a:xfrm>
            <a:off x="613186"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670177"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48979" y="4454704"/>
            <a:ext cx="2603351" cy="369332"/>
          </a:xfrm>
          <a:prstGeom prst="rect">
            <a:avLst/>
          </a:prstGeom>
          <a:noFill/>
        </p:spPr>
        <p:txBody>
          <a:bodyPr wrap="square" rtlCol="0">
            <a:spAutoFit/>
          </a:bodyPr>
          <a:lstStyle/>
          <a:p>
            <a:r>
              <a:rPr lang="en-US" b="1" dirty="0" smtClean="0">
                <a:solidFill>
                  <a:srgbClr val="000000"/>
                </a:solidFill>
              </a:rPr>
              <a:t>(      )</a:t>
            </a:r>
            <a:endParaRPr lang="en-US" b="1" dirty="0">
              <a:solidFill>
                <a:srgbClr val="000000"/>
              </a:solidFill>
            </a:endParaRPr>
          </a:p>
        </p:txBody>
      </p:sp>
      <p:sp>
        <p:nvSpPr>
          <p:cNvPr id="10" name="TextBox 9"/>
          <p:cNvSpPr txBox="1"/>
          <p:nvPr/>
        </p:nvSpPr>
        <p:spPr>
          <a:xfrm>
            <a:off x="7588963" y="4622990"/>
            <a:ext cx="2603351" cy="369332"/>
          </a:xfrm>
          <a:prstGeom prst="rect">
            <a:avLst/>
          </a:prstGeom>
          <a:noFill/>
        </p:spPr>
        <p:txBody>
          <a:bodyPr wrap="square" rtlCol="0">
            <a:spAutoFit/>
          </a:bodyPr>
          <a:lstStyle/>
          <a:p>
            <a:r>
              <a:rPr lang="en-US" b="1" dirty="0" smtClean="0">
                <a:solidFill>
                  <a:srgbClr val="000000"/>
                </a:solidFill>
              </a:rPr>
              <a:t>(      )</a:t>
            </a:r>
            <a:endParaRPr lang="en-US" b="1" dirty="0">
              <a:solidFill>
                <a:srgbClr val="000000"/>
              </a:solidFill>
            </a:endParaRPr>
          </a:p>
        </p:txBody>
      </p:sp>
      <p:sp>
        <p:nvSpPr>
          <p:cNvPr id="11" name="TextBox 10"/>
          <p:cNvSpPr txBox="1"/>
          <p:nvPr/>
        </p:nvSpPr>
        <p:spPr>
          <a:xfrm>
            <a:off x="4294682" y="6465388"/>
            <a:ext cx="4699416" cy="307777"/>
          </a:xfrm>
          <a:prstGeom prst="rect">
            <a:avLst/>
          </a:prstGeom>
          <a:noFill/>
        </p:spPr>
        <p:txBody>
          <a:bodyPr wrap="square" rtlCol="0">
            <a:spAutoFit/>
          </a:bodyPr>
          <a:lstStyle/>
          <a:p>
            <a:pPr algn="r"/>
            <a:r>
              <a:rPr lang="en-US" sz="1400" i="1" dirty="0" smtClean="0">
                <a:solidFill>
                  <a:srgbClr val="000000"/>
                </a:solidFill>
              </a:rPr>
              <a:t>*Figures in parentheses are based on 25-49 unweighted cases.</a:t>
            </a:r>
            <a:endParaRPr lang="en-US" sz="1400" i="1" dirty="0">
              <a:solidFill>
                <a:srgbClr val="000000"/>
              </a:solidFill>
            </a:endParaRPr>
          </a:p>
        </p:txBody>
      </p:sp>
    </p:spTree>
    <p:extLst>
      <p:ext uri="{BB962C8B-B14F-4D97-AF65-F5344CB8AC3E}">
        <p14:creationId xmlns:p14="http://schemas.microsoft.com/office/powerpoint/2010/main" val="33985431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smtClean="0"/>
              <a:t>Violence during Pregnancy by Marital Status</a:t>
            </a:r>
            <a:endParaRPr lang="en-GB" sz="3600"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59276709"/>
              </p:ext>
            </p:extLst>
          </p:nvPr>
        </p:nvGraphicFramePr>
        <p:xfrm>
          <a:off x="484094" y="1643063"/>
          <a:ext cx="8272631"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Among women age 15-49 who have ever been pregnant, percent who </a:t>
            </a:r>
            <a:br>
              <a:rPr lang="en-US" i="1" dirty="0" smtClean="0">
                <a:solidFill>
                  <a:srgbClr val="000000"/>
                </a:solidFill>
              </a:rPr>
            </a:br>
            <a:r>
              <a:rPr lang="en-US" i="1" dirty="0" smtClean="0">
                <a:solidFill>
                  <a:srgbClr val="000000"/>
                </a:solidFill>
              </a:rPr>
              <a:t>have ever experienced physical violence during pregnancy</a:t>
            </a:r>
            <a:endParaRPr lang="en-US" i="1" dirty="0">
              <a:solidFill>
                <a:srgbClr val="000000"/>
              </a:solidFill>
            </a:endParaRPr>
          </a:p>
        </p:txBody>
      </p:sp>
    </p:spTree>
    <p:extLst>
      <p:ext uri="{BB962C8B-B14F-4D97-AF65-F5344CB8AC3E}">
        <p14:creationId xmlns:p14="http://schemas.microsoft.com/office/powerpoint/2010/main" val="231960963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1"/>
            <a:ext cx="4367605" cy="3429000"/>
          </a:xfrm>
        </p:spPr>
        <p:txBody>
          <a:bodyPr>
            <a:normAutofit/>
          </a:bodyPr>
          <a:lstStyle/>
          <a:p>
            <a:pPr>
              <a:buClr>
                <a:schemeClr val="tx1"/>
              </a:buClr>
            </a:pPr>
            <a:r>
              <a:rPr lang="en-GB" sz="3400" noProof="0" dirty="0" smtClean="0"/>
              <a:t>Experience of violence</a:t>
            </a:r>
          </a:p>
          <a:p>
            <a:pPr>
              <a:buClr>
                <a:schemeClr val="tx1"/>
              </a:buClr>
            </a:pPr>
            <a:r>
              <a:rPr lang="en-GB" sz="3400" b="1" noProof="0" dirty="0" smtClean="0">
                <a:solidFill>
                  <a:schemeClr val="accent1"/>
                </a:solidFill>
              </a:rPr>
              <a:t>Spousal violence</a:t>
            </a:r>
          </a:p>
          <a:p>
            <a:pPr>
              <a:buClr>
                <a:schemeClr val="tx1"/>
              </a:buClr>
            </a:pPr>
            <a:r>
              <a:rPr lang="en-GB" sz="3400" noProof="0" dirty="0" smtClean="0"/>
              <a:t>Help seeking</a:t>
            </a:r>
          </a:p>
        </p:txBody>
      </p:sp>
    </p:spTree>
    <p:extLst>
      <p:ext uri="{BB962C8B-B14F-4D97-AF65-F5344CB8AC3E}">
        <p14:creationId xmlns:p14="http://schemas.microsoft.com/office/powerpoint/2010/main" val="252314496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Degree of Marital Control by Husbands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41709113"/>
              </p:ext>
            </p:extLst>
          </p:nvPr>
        </p:nvGraphicFramePr>
        <p:xfrm>
          <a:off x="1" y="1643063"/>
          <a:ext cx="9144000"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smtClean="0">
                <a:solidFill>
                  <a:srgbClr val="000000"/>
                </a:solidFill>
              </a:rPr>
              <a:t>Percent of ever-married women age 15-49 who report their spouse:</a:t>
            </a:r>
            <a:endParaRPr lang="en-US" i="1" dirty="0">
              <a:solidFill>
                <a:srgbClr val="000000"/>
              </a:solidFill>
            </a:endParaRPr>
          </a:p>
        </p:txBody>
      </p:sp>
    </p:spTree>
    <p:extLst>
      <p:ext uri="{BB962C8B-B14F-4D97-AF65-F5344CB8AC3E}">
        <p14:creationId xmlns:p14="http://schemas.microsoft.com/office/powerpoint/2010/main" val="74106951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Spousal Violence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45721224"/>
              </p:ext>
            </p:extLst>
          </p:nvPr>
        </p:nvGraphicFramePr>
        <p:xfrm>
          <a:off x="0" y="1643063"/>
          <a:ext cx="9143999"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Percent of ever-married women age 15-49 who have experienced </a:t>
            </a:r>
          </a:p>
          <a:p>
            <a:pPr algn="ctr"/>
            <a:r>
              <a:rPr lang="en-US" i="1" dirty="0" smtClean="0">
                <a:solidFill>
                  <a:srgbClr val="000000"/>
                </a:solidFill>
              </a:rPr>
              <a:t>violence committed by their husband/partner</a:t>
            </a:r>
            <a:endParaRPr lang="en-US" i="1" dirty="0">
              <a:solidFill>
                <a:srgbClr val="000000"/>
              </a:solidFill>
            </a:endParaRPr>
          </a:p>
        </p:txBody>
      </p:sp>
    </p:spTree>
    <p:extLst>
      <p:ext uri="{BB962C8B-B14F-4D97-AF65-F5344CB8AC3E}">
        <p14:creationId xmlns:p14="http://schemas.microsoft.com/office/powerpoint/2010/main" val="325538190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Spousal Violence by Marital Status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91491568"/>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smtClean="0">
                <a:solidFill>
                  <a:srgbClr val="000000"/>
                </a:solidFill>
              </a:rPr>
              <a:t>Percent of ever-married women age 15-49 who have experienced </a:t>
            </a:r>
          </a:p>
          <a:p>
            <a:pPr algn="ctr"/>
            <a:r>
              <a:rPr lang="en-US" i="1" dirty="0" smtClean="0">
                <a:solidFill>
                  <a:srgbClr val="000000"/>
                </a:solidFill>
              </a:rPr>
              <a:t>violence committed by their husband/partner</a:t>
            </a:r>
            <a:endParaRPr lang="en-US" i="1" dirty="0">
              <a:solidFill>
                <a:srgbClr val="000000"/>
              </a:solidFill>
            </a:endParaRPr>
          </a:p>
        </p:txBody>
      </p:sp>
    </p:spTree>
    <p:extLst>
      <p:ext uri="{BB962C8B-B14F-4D97-AF65-F5344CB8AC3E}">
        <p14:creationId xmlns:p14="http://schemas.microsoft.com/office/powerpoint/2010/main" val="340252692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1"/>
            <a:ext cx="4335332" cy="3352352"/>
          </a:xfrm>
        </p:spPr>
        <p:txBody>
          <a:bodyPr>
            <a:normAutofit/>
          </a:bodyPr>
          <a:lstStyle/>
          <a:p>
            <a:pPr>
              <a:buClr>
                <a:schemeClr val="tx1"/>
              </a:buClr>
            </a:pPr>
            <a:r>
              <a:rPr lang="en-GB" sz="3400" noProof="0" dirty="0" smtClean="0"/>
              <a:t>Experience of violence</a:t>
            </a:r>
          </a:p>
          <a:p>
            <a:pPr>
              <a:buClr>
                <a:schemeClr val="tx1"/>
              </a:buClr>
            </a:pPr>
            <a:r>
              <a:rPr lang="en-GB" sz="3400" noProof="0" dirty="0" smtClean="0"/>
              <a:t>Spousal violence</a:t>
            </a:r>
          </a:p>
          <a:p>
            <a:pPr>
              <a:buClr>
                <a:schemeClr val="tx1"/>
              </a:buClr>
            </a:pPr>
            <a:r>
              <a:rPr lang="en-GB" sz="3400" b="1" noProof="0" dirty="0" smtClean="0">
                <a:solidFill>
                  <a:schemeClr val="accent1"/>
                </a:solidFill>
              </a:rPr>
              <a:t>Help seeking</a:t>
            </a:r>
          </a:p>
        </p:txBody>
      </p:sp>
    </p:spTree>
    <p:extLst>
      <p:ext uri="{BB962C8B-B14F-4D97-AF65-F5344CB8AC3E}">
        <p14:creationId xmlns:p14="http://schemas.microsoft.com/office/powerpoint/2010/main" val="1356803185"/>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Help Seeking Behaviour</a:t>
            </a:r>
            <a:endParaRPr lang="en-GB" noProof="0" dirty="0"/>
          </a:p>
        </p:txBody>
      </p:sp>
      <p:sp>
        <p:nvSpPr>
          <p:cNvPr id="4" name="TextBox 3"/>
          <p:cNvSpPr txBox="1"/>
          <p:nvPr/>
        </p:nvSpPr>
        <p:spPr>
          <a:xfrm>
            <a:off x="1" y="996813"/>
            <a:ext cx="9144000" cy="369332"/>
          </a:xfrm>
          <a:prstGeom prst="rect">
            <a:avLst/>
          </a:prstGeom>
          <a:noFill/>
        </p:spPr>
        <p:txBody>
          <a:bodyPr wrap="square" rtlCol="0">
            <a:spAutoFit/>
          </a:bodyPr>
          <a:lstStyle/>
          <a:p>
            <a:pPr algn="ctr"/>
            <a:r>
              <a:rPr lang="en-US" i="1" dirty="0" smtClean="0">
                <a:solidFill>
                  <a:srgbClr val="000000"/>
                </a:solidFill>
              </a:rPr>
              <a:t>Percent distribution of women age 15-49 who have experienced physical or sexual violence</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942166484"/>
              </p:ext>
            </p:extLst>
          </p:nvPr>
        </p:nvGraphicFramePr>
        <p:xfrm>
          <a:off x="461963" y="1606550"/>
          <a:ext cx="8256587" cy="51277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733127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noProof="0" dirty="0" smtClean="0">
                <a:solidFill>
                  <a:schemeClr val="accent1"/>
                </a:solidFill>
              </a:rPr>
              <a:t>23% </a:t>
            </a:r>
            <a:r>
              <a:rPr lang="en-GB" noProof="0" dirty="0" smtClean="0"/>
              <a:t>of women have ever experienced </a:t>
            </a:r>
            <a:r>
              <a:rPr lang="en-GB" b="1" noProof="0" dirty="0" smtClean="0">
                <a:solidFill>
                  <a:schemeClr val="accent1"/>
                </a:solidFill>
              </a:rPr>
              <a:t>physical violence</a:t>
            </a:r>
            <a:r>
              <a:rPr lang="en-GB" b="1" noProof="0" dirty="0" smtClean="0">
                <a:solidFill>
                  <a:schemeClr val="accent5"/>
                </a:solidFill>
              </a:rPr>
              <a:t> </a:t>
            </a:r>
            <a:r>
              <a:rPr lang="en-GB" noProof="0" dirty="0" smtClean="0"/>
              <a:t>since age 15. </a:t>
            </a:r>
          </a:p>
          <a:p>
            <a:pPr>
              <a:spcBef>
                <a:spcPts val="0"/>
              </a:spcBef>
              <a:spcAft>
                <a:spcPts val="1800"/>
              </a:spcAft>
              <a:buClr>
                <a:schemeClr val="tx1"/>
              </a:buClr>
            </a:pPr>
            <a:r>
              <a:rPr lang="en-GB" b="1" noProof="0" dirty="0" smtClean="0">
                <a:solidFill>
                  <a:schemeClr val="accent1"/>
                </a:solidFill>
              </a:rPr>
              <a:t>10%</a:t>
            </a:r>
            <a:r>
              <a:rPr lang="en-GB" noProof="0" dirty="0" smtClean="0">
                <a:solidFill>
                  <a:schemeClr val="accent1"/>
                </a:solidFill>
              </a:rPr>
              <a:t> </a:t>
            </a:r>
            <a:r>
              <a:rPr lang="en-GB" noProof="0" dirty="0" smtClean="0"/>
              <a:t>of women have ever experienced </a:t>
            </a:r>
            <a:r>
              <a:rPr lang="en-GB" b="1" noProof="0" dirty="0" smtClean="0">
                <a:solidFill>
                  <a:schemeClr val="accent1"/>
                </a:solidFill>
              </a:rPr>
              <a:t>sexual violence</a:t>
            </a:r>
            <a:r>
              <a:rPr lang="en-GB" noProof="0" dirty="0" smtClean="0"/>
              <a:t>. </a:t>
            </a:r>
          </a:p>
          <a:p>
            <a:pPr>
              <a:spcBef>
                <a:spcPts val="0"/>
              </a:spcBef>
              <a:spcAft>
                <a:spcPts val="1800"/>
              </a:spcAft>
              <a:buClr>
                <a:schemeClr val="tx1"/>
              </a:buClr>
            </a:pPr>
            <a:r>
              <a:rPr lang="en-GB" b="1" noProof="0" dirty="0" smtClean="0">
                <a:solidFill>
                  <a:schemeClr val="accent1"/>
                </a:solidFill>
              </a:rPr>
              <a:t>34% </a:t>
            </a:r>
            <a:r>
              <a:rPr lang="en-GB" noProof="0" dirty="0" smtClean="0"/>
              <a:t>of ever-married women have experienced </a:t>
            </a:r>
            <a:r>
              <a:rPr lang="en-GB" b="1" noProof="0" dirty="0" smtClean="0">
                <a:solidFill>
                  <a:schemeClr val="accent1"/>
                </a:solidFill>
              </a:rPr>
              <a:t>spousal violence</a:t>
            </a:r>
            <a:r>
              <a:rPr lang="en-GB" noProof="0" dirty="0" smtClean="0"/>
              <a:t>, whether physical or sexual or emotional. </a:t>
            </a:r>
          </a:p>
          <a:p>
            <a:pPr>
              <a:spcBef>
                <a:spcPts val="0"/>
              </a:spcBef>
              <a:spcAft>
                <a:spcPts val="1800"/>
              </a:spcAft>
              <a:buClr>
                <a:schemeClr val="tx1"/>
              </a:buClr>
            </a:pPr>
            <a:r>
              <a:rPr lang="en-GB" b="1" noProof="0" smtClean="0">
                <a:solidFill>
                  <a:schemeClr val="accent1"/>
                </a:solidFill>
              </a:rPr>
              <a:t>23% </a:t>
            </a:r>
            <a:r>
              <a:rPr lang="en-GB" noProof="0" dirty="0" smtClean="0"/>
              <a:t>of women who have experienced physical or sexual violence </a:t>
            </a:r>
            <a:r>
              <a:rPr lang="en-GB" b="1" noProof="0" dirty="0" smtClean="0">
                <a:solidFill>
                  <a:schemeClr val="accent1"/>
                </a:solidFill>
              </a:rPr>
              <a:t>have sought help</a:t>
            </a:r>
            <a:r>
              <a:rPr lang="en-GB" noProof="0" dirty="0" smtClean="0"/>
              <a:t>.</a:t>
            </a:r>
          </a:p>
        </p:txBody>
      </p:sp>
    </p:spTree>
    <p:extLst>
      <p:ext uri="{BB962C8B-B14F-4D97-AF65-F5344CB8AC3E}">
        <p14:creationId xmlns:p14="http://schemas.microsoft.com/office/powerpoint/2010/main" val="51978245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66866"/>
            <a:ext cx="9143999" cy="769441"/>
          </a:xfrm>
          <a:prstGeom prst="rect">
            <a:avLst/>
          </a:prstGeom>
          <a:noFill/>
        </p:spPr>
        <p:txBody>
          <a:bodyPr wrap="square" rtlCol="0">
            <a:spAutoFit/>
          </a:bodyPr>
          <a:lstStyle/>
          <a:p>
            <a:pPr algn="ctr"/>
            <a:r>
              <a:rPr lang="en-US" sz="4400" b="1" dirty="0" smtClean="0">
                <a:solidFill>
                  <a:prstClr val="white"/>
                </a:solidFill>
              </a:rPr>
              <a:t>Female </a:t>
            </a:r>
            <a:r>
              <a:rPr lang="en-US" sz="4400" b="1" smtClean="0">
                <a:solidFill>
                  <a:prstClr val="white"/>
                </a:solidFill>
              </a:rPr>
              <a:t>Genital Mutilation/Cutting</a:t>
            </a:r>
            <a:endParaRPr lang="en-US" sz="4400" b="1" dirty="0">
              <a:solidFill>
                <a:prstClr val="white"/>
              </a:solidFill>
            </a:endParaRPr>
          </a:p>
        </p:txBody>
      </p:sp>
      <p:sp>
        <p:nvSpPr>
          <p:cNvPr id="3" name="TextBox 2"/>
          <p:cNvSpPr txBox="1"/>
          <p:nvPr/>
        </p:nvSpPr>
        <p:spPr>
          <a:xfrm>
            <a:off x="6272981" y="867085"/>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Household Durable Goods and Possessions</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292938913"/>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smtClean="0"/>
              <a:t>Percent of households with:</a:t>
            </a:r>
            <a:endParaRPr lang="en-US" i="1" dirty="0"/>
          </a:p>
        </p:txBody>
      </p:sp>
    </p:spTree>
    <p:extLst>
      <p:ext uri="{BB962C8B-B14F-4D97-AF65-F5344CB8AC3E}">
        <p14:creationId xmlns:p14="http://schemas.microsoft.com/office/powerpoint/2010/main" val="178952388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Knowledge of Female Genital Mutilation/Cutting (FGM/C) by Education</a:t>
            </a:r>
            <a:endParaRPr lang="en-US" sz="3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299636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7271657" y="1970314"/>
            <a:ext cx="1328057" cy="369332"/>
          </a:xfrm>
          <a:prstGeom prst="rect">
            <a:avLst/>
          </a:prstGeom>
          <a:noFill/>
        </p:spPr>
        <p:txBody>
          <a:bodyPr wrap="square" rtlCol="0">
            <a:spAutoFit/>
          </a:bodyPr>
          <a:lstStyle/>
          <a:p>
            <a:r>
              <a:rPr lang="en-US" b="1" dirty="0" smtClean="0">
                <a:solidFill>
                  <a:srgbClr val="000000"/>
                </a:solidFill>
              </a:rPr>
              <a:t>&gt;</a:t>
            </a:r>
            <a:endParaRPr lang="en-US" b="1" dirty="0">
              <a:solidFill>
                <a:srgbClr val="000000"/>
              </a:solidFill>
            </a:endParaRPr>
          </a:p>
        </p:txBody>
      </p:sp>
      <p:sp>
        <p:nvSpPr>
          <p:cNvPr id="9" name="TextBox 8"/>
          <p:cNvSpPr txBox="1"/>
          <p:nvPr/>
        </p:nvSpPr>
        <p:spPr>
          <a:xfrm>
            <a:off x="7815943" y="1970314"/>
            <a:ext cx="1328057" cy="369332"/>
          </a:xfrm>
          <a:prstGeom prst="rect">
            <a:avLst/>
          </a:prstGeom>
          <a:noFill/>
        </p:spPr>
        <p:txBody>
          <a:bodyPr wrap="square" rtlCol="0">
            <a:spAutoFit/>
          </a:bodyPr>
          <a:lstStyle/>
          <a:p>
            <a:r>
              <a:rPr lang="en-US" b="1" dirty="0" smtClean="0">
                <a:solidFill>
                  <a:srgbClr val="000000"/>
                </a:solidFill>
              </a:rPr>
              <a:t>&gt;</a:t>
            </a:r>
            <a:endParaRPr lang="en-US" b="1" dirty="0">
              <a:solidFill>
                <a:srgbClr val="000000"/>
              </a:solidFill>
            </a:endParaRPr>
          </a:p>
        </p:txBody>
      </p:sp>
      <p:sp>
        <p:nvSpPr>
          <p:cNvPr id="10" name="TextBox 9"/>
          <p:cNvSpPr txBox="1"/>
          <p:nvPr/>
        </p:nvSpPr>
        <p:spPr>
          <a:xfrm>
            <a:off x="0" y="1255671"/>
            <a:ext cx="9144000" cy="369332"/>
          </a:xfrm>
          <a:prstGeom prst="rect">
            <a:avLst/>
          </a:prstGeom>
          <a:noFill/>
        </p:spPr>
        <p:txBody>
          <a:bodyPr wrap="square" rtlCol="0">
            <a:spAutoFit/>
          </a:bodyPr>
          <a:lstStyle/>
          <a:p>
            <a:pPr algn="ctr"/>
            <a:r>
              <a:rPr lang="en-US" i="1" dirty="0" smtClean="0">
                <a:solidFill>
                  <a:srgbClr val="000000"/>
                </a:solidFill>
              </a:rPr>
              <a:t>Percent of women and men age 15-49 who have heard of FGM/C</a:t>
            </a:r>
            <a:endParaRPr lang="en-US" i="1" dirty="0">
              <a:solidFill>
                <a:srgbClr val="000000"/>
              </a:solidFill>
            </a:endParaRPr>
          </a:p>
        </p:txBody>
      </p:sp>
    </p:spTree>
    <p:extLst>
      <p:ext uri="{BB962C8B-B14F-4D97-AF65-F5344CB8AC3E}">
        <p14:creationId xmlns:p14="http://schemas.microsoft.com/office/powerpoint/2010/main" val="297671129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Prevalence of FGM/C by Residence</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2377685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of women age 15-49 who are circumcised</a:t>
            </a:r>
            <a:endParaRPr lang="en-US" i="1" dirty="0">
              <a:solidFill>
                <a:srgbClr val="000000"/>
              </a:solidFill>
            </a:endParaRPr>
          </a:p>
        </p:txBody>
      </p:sp>
    </p:spTree>
    <p:extLst>
      <p:ext uri="{BB962C8B-B14F-4D97-AF65-F5344CB8AC3E}">
        <p14:creationId xmlns:p14="http://schemas.microsoft.com/office/powerpoint/2010/main" val="167142795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of Circumcision</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0272030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distribution of circumcised women age 15-49 by type of circumcision</a:t>
            </a:r>
            <a:endParaRPr lang="en-US" i="1" dirty="0">
              <a:solidFill>
                <a:srgbClr val="000000"/>
              </a:solidFill>
            </a:endParaRPr>
          </a:p>
        </p:txBody>
      </p:sp>
      <p:sp>
        <p:nvSpPr>
          <p:cNvPr id="9" name="TextBox 8"/>
          <p:cNvSpPr txBox="1"/>
          <p:nvPr/>
        </p:nvSpPr>
        <p:spPr>
          <a:xfrm>
            <a:off x="2394858" y="2469118"/>
            <a:ext cx="2460171" cy="646331"/>
          </a:xfrm>
          <a:prstGeom prst="rect">
            <a:avLst/>
          </a:prstGeom>
          <a:noFill/>
        </p:spPr>
        <p:txBody>
          <a:bodyPr wrap="square" rtlCol="0">
            <a:spAutoFit/>
          </a:bodyPr>
          <a:lstStyle/>
          <a:p>
            <a:pPr algn="ctr"/>
            <a:r>
              <a:rPr lang="en-US" b="1" dirty="0" smtClean="0">
                <a:solidFill>
                  <a:prstClr val="white"/>
                </a:solidFill>
              </a:rPr>
              <a:t>Don’t know</a:t>
            </a:r>
          </a:p>
          <a:p>
            <a:pPr algn="ctr"/>
            <a:r>
              <a:rPr lang="en-US" b="1" dirty="0" smtClean="0">
                <a:solidFill>
                  <a:prstClr val="white"/>
                </a:solidFill>
              </a:rPr>
              <a:t>18%</a:t>
            </a:r>
            <a:endParaRPr lang="en-US" b="1" dirty="0">
              <a:solidFill>
                <a:prstClr val="white"/>
              </a:solidFill>
            </a:endParaRPr>
          </a:p>
        </p:txBody>
      </p:sp>
    </p:spTree>
    <p:extLst>
      <p:ext uri="{BB962C8B-B14F-4D97-AF65-F5344CB8AC3E}">
        <p14:creationId xmlns:p14="http://schemas.microsoft.com/office/powerpoint/2010/main" val="213092142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Prevalence of FGM/C by Age</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2361076"/>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of women age 15-49 who are circumcised</a:t>
            </a:r>
            <a:endParaRPr lang="en-US" i="1" dirty="0">
              <a:solidFill>
                <a:srgbClr val="000000"/>
              </a:solidFill>
            </a:endParaRPr>
          </a:p>
        </p:txBody>
      </p:sp>
    </p:spTree>
    <p:extLst>
      <p:ext uri="{BB962C8B-B14F-4D97-AF65-F5344CB8AC3E}">
        <p14:creationId xmlns:p14="http://schemas.microsoft.com/office/powerpoint/2010/main" val="158431644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Prevalence of FGM/C by Region</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04521636"/>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of women age 15-49 who are circumcised</a:t>
            </a:r>
            <a:endParaRPr lang="en-US" i="1" dirty="0">
              <a:solidFill>
                <a:srgbClr val="000000"/>
              </a:solidFill>
            </a:endParaRPr>
          </a:p>
        </p:txBody>
      </p:sp>
    </p:spTree>
    <p:extLst>
      <p:ext uri="{BB962C8B-B14F-4D97-AF65-F5344CB8AC3E}">
        <p14:creationId xmlns:p14="http://schemas.microsoft.com/office/powerpoint/2010/main" val="172686613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in FGM/C</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3390927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of women age 15-49 who are circumcised</a:t>
            </a:r>
            <a:endParaRPr lang="en-US" i="1" dirty="0">
              <a:solidFill>
                <a:srgbClr val="000000"/>
              </a:solidFill>
            </a:endParaRPr>
          </a:p>
        </p:txBody>
      </p:sp>
    </p:spTree>
    <p:extLst>
      <p:ext uri="{BB962C8B-B14F-4D97-AF65-F5344CB8AC3E}">
        <p14:creationId xmlns:p14="http://schemas.microsoft.com/office/powerpoint/2010/main" val="8148773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at FGC/M</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4789261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distribution of women age 15-49 who are circumcised by age at circumcision</a:t>
            </a:r>
            <a:endParaRPr lang="en-US" i="1" dirty="0">
              <a:solidFill>
                <a:srgbClr val="000000"/>
              </a:solidFill>
            </a:endParaRPr>
          </a:p>
        </p:txBody>
      </p:sp>
      <p:sp>
        <p:nvSpPr>
          <p:cNvPr id="9" name="TextBox 8"/>
          <p:cNvSpPr txBox="1"/>
          <p:nvPr/>
        </p:nvSpPr>
        <p:spPr>
          <a:xfrm>
            <a:off x="3624942" y="1826478"/>
            <a:ext cx="1223963" cy="923330"/>
          </a:xfrm>
          <a:prstGeom prst="rect">
            <a:avLst/>
          </a:prstGeom>
          <a:noFill/>
        </p:spPr>
        <p:txBody>
          <a:bodyPr wrap="square" rtlCol="0">
            <a:spAutoFit/>
          </a:bodyPr>
          <a:lstStyle/>
          <a:p>
            <a:pPr algn="ctr"/>
            <a:r>
              <a:rPr lang="en-US" b="1" dirty="0" smtClean="0">
                <a:solidFill>
                  <a:prstClr val="white"/>
                </a:solidFill>
              </a:rPr>
              <a:t>Don’t know</a:t>
            </a:r>
          </a:p>
          <a:p>
            <a:pPr algn="ctr"/>
            <a:r>
              <a:rPr lang="en-US" b="1" dirty="0" smtClean="0">
                <a:solidFill>
                  <a:prstClr val="white"/>
                </a:solidFill>
              </a:rPr>
              <a:t>6%</a:t>
            </a:r>
            <a:endParaRPr lang="en-US" b="1" dirty="0">
              <a:solidFill>
                <a:prstClr val="white"/>
              </a:solidFill>
            </a:endParaRPr>
          </a:p>
        </p:txBody>
      </p:sp>
    </p:spTree>
    <p:extLst>
      <p:ext uri="{BB962C8B-B14F-4D97-AF65-F5344CB8AC3E}">
        <p14:creationId xmlns:p14="http://schemas.microsoft.com/office/powerpoint/2010/main" val="842793338"/>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FGM/C among Girls by Age</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788642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solidFill>
                  <a:srgbClr val="000000"/>
                </a:solidFill>
              </a:rPr>
              <a:t>Percent distribution of girls age 0-14 by age at circumcision</a:t>
            </a:r>
            <a:endParaRPr lang="en-US" i="1" dirty="0">
              <a:solidFill>
                <a:srgbClr val="000000"/>
              </a:solidFill>
            </a:endParaRPr>
          </a:p>
        </p:txBody>
      </p:sp>
      <p:sp>
        <p:nvSpPr>
          <p:cNvPr id="10" name="TextBox 9"/>
          <p:cNvSpPr txBox="1"/>
          <p:nvPr/>
        </p:nvSpPr>
        <p:spPr>
          <a:xfrm>
            <a:off x="2826770" y="4876800"/>
            <a:ext cx="1763486" cy="646331"/>
          </a:xfrm>
          <a:prstGeom prst="rect">
            <a:avLst/>
          </a:prstGeom>
          <a:noFill/>
        </p:spPr>
        <p:txBody>
          <a:bodyPr wrap="square" rtlCol="0">
            <a:spAutoFit/>
          </a:bodyPr>
          <a:lstStyle/>
          <a:p>
            <a:pPr algn="ctr"/>
            <a:r>
              <a:rPr lang="en-US" b="1" dirty="0" smtClean="0">
                <a:solidFill>
                  <a:srgbClr val="FFFFFF"/>
                </a:solidFill>
              </a:rPr>
              <a:t>Not circumcised</a:t>
            </a:r>
          </a:p>
          <a:p>
            <a:pPr algn="ctr"/>
            <a:r>
              <a:rPr lang="en-US" b="1" dirty="0" smtClean="0">
                <a:solidFill>
                  <a:srgbClr val="FFFFFF"/>
                </a:solidFill>
              </a:rPr>
              <a:t>84%</a:t>
            </a:r>
            <a:endParaRPr lang="en-US" b="1" dirty="0">
              <a:solidFill>
                <a:srgbClr val="FFFFFF"/>
              </a:solidFill>
            </a:endParaRPr>
          </a:p>
        </p:txBody>
      </p:sp>
    </p:spTree>
    <p:extLst>
      <p:ext uri="{BB962C8B-B14F-4D97-AF65-F5344CB8AC3E}">
        <p14:creationId xmlns:p14="http://schemas.microsoft.com/office/powerpoint/2010/main" val="1118304213"/>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FGM/C</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31770753"/>
              </p:ext>
            </p:extLst>
          </p:nvPr>
        </p:nvGraphicFramePr>
        <p:xfrm>
          <a:off x="461963" y="1701800"/>
          <a:ext cx="8256587"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646331"/>
          </a:xfrm>
          <a:prstGeom prst="rect">
            <a:avLst/>
          </a:prstGeom>
          <a:noFill/>
        </p:spPr>
        <p:txBody>
          <a:bodyPr wrap="square" rtlCol="0">
            <a:spAutoFit/>
          </a:bodyPr>
          <a:lstStyle/>
          <a:p>
            <a:pPr algn="ctr"/>
            <a:r>
              <a:rPr lang="en-US" i="1" dirty="0" smtClean="0">
                <a:solidFill>
                  <a:srgbClr val="000000"/>
                </a:solidFill>
              </a:rPr>
              <a:t>Percent distribution of circumcised girls age 0-14 and women age 15-49 </a:t>
            </a:r>
            <a:br>
              <a:rPr lang="en-US" i="1" dirty="0" smtClean="0">
                <a:solidFill>
                  <a:srgbClr val="000000"/>
                </a:solidFill>
              </a:rPr>
            </a:br>
            <a:r>
              <a:rPr lang="en-US" i="1" dirty="0" smtClean="0">
                <a:solidFill>
                  <a:srgbClr val="000000"/>
                </a:solidFill>
              </a:rPr>
              <a:t>by person performing the circumcision </a:t>
            </a:r>
            <a:endParaRPr lang="en-US" i="1" dirty="0">
              <a:solidFill>
                <a:srgbClr val="000000"/>
              </a:solidFill>
            </a:endParaRPr>
          </a:p>
        </p:txBody>
      </p:sp>
    </p:spTree>
    <p:extLst>
      <p:ext uri="{BB962C8B-B14F-4D97-AF65-F5344CB8AC3E}">
        <p14:creationId xmlns:p14="http://schemas.microsoft.com/office/powerpoint/2010/main" val="2427774286"/>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Opinions about Whether FGM/C is </a:t>
            </a:r>
            <a:br>
              <a:rPr lang="en-US" sz="3600" dirty="0" smtClean="0"/>
            </a:br>
            <a:r>
              <a:rPr lang="en-US" sz="3600" dirty="0" smtClean="0"/>
              <a:t>Required by Religion</a:t>
            </a:r>
            <a:endParaRPr lang="en-US" sz="36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46553778"/>
              </p:ext>
            </p:extLst>
          </p:nvPr>
        </p:nvGraphicFramePr>
        <p:xfrm>
          <a:off x="461963" y="1796142"/>
          <a:ext cx="8682037" cy="50618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9811"/>
            <a:ext cx="9144000" cy="646331"/>
          </a:xfrm>
          <a:prstGeom prst="rect">
            <a:avLst/>
          </a:prstGeom>
          <a:noFill/>
        </p:spPr>
        <p:txBody>
          <a:bodyPr wrap="square" rtlCol="0">
            <a:spAutoFit/>
          </a:bodyPr>
          <a:lstStyle/>
          <a:p>
            <a:pPr algn="ctr"/>
            <a:r>
              <a:rPr lang="en-US" i="1" dirty="0" smtClean="0">
                <a:solidFill>
                  <a:srgbClr val="000000"/>
                </a:solidFill>
              </a:rPr>
              <a:t>Percent distribution of women and men age 15-49 who have heard of FGM/C </a:t>
            </a:r>
            <a:br>
              <a:rPr lang="en-US" i="1" dirty="0" smtClean="0">
                <a:solidFill>
                  <a:srgbClr val="000000"/>
                </a:solidFill>
              </a:rPr>
            </a:br>
            <a:r>
              <a:rPr lang="en-US" i="1" dirty="0" smtClean="0">
                <a:solidFill>
                  <a:srgbClr val="000000"/>
                </a:solidFill>
              </a:rPr>
              <a:t>by opinion on whether their religion requires FGM/C </a:t>
            </a:r>
            <a:endParaRPr lang="en-US" i="1" dirty="0">
              <a:solidFill>
                <a:srgbClr val="000000"/>
              </a:solidFill>
            </a:endParaRPr>
          </a:p>
        </p:txBody>
      </p:sp>
    </p:spTree>
    <p:extLst>
      <p:ext uri="{BB962C8B-B14F-4D97-AF65-F5344CB8AC3E}">
        <p14:creationId xmlns:p14="http://schemas.microsoft.com/office/powerpoint/2010/main" val="2564608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3" name="Content Placeholder 2"/>
          <p:cNvSpPr>
            <a:spLocks noGrp="1"/>
          </p:cNvSpPr>
          <p:nvPr>
            <p:ph idx="1"/>
          </p:nvPr>
        </p:nvSpPr>
        <p:spPr/>
        <p:txBody>
          <a:bodyPr/>
          <a:lstStyle/>
          <a:p>
            <a:pPr>
              <a:spcBef>
                <a:spcPts val="0"/>
              </a:spcBef>
              <a:spcAft>
                <a:spcPts val="1800"/>
              </a:spcAft>
            </a:pPr>
            <a:r>
              <a:rPr lang="en-GB" noProof="0" dirty="0" smtClean="0"/>
              <a:t>Wealth is determined by scoring households based on a set of characteristics including access to electricity and ownership of various consumer goods.</a:t>
            </a:r>
          </a:p>
          <a:p>
            <a:pPr>
              <a:spcBef>
                <a:spcPts val="0"/>
              </a:spcBef>
              <a:spcAft>
                <a:spcPts val="1800"/>
              </a:spcAft>
            </a:pPr>
            <a:r>
              <a:rPr lang="en-GB" noProof="0" dirty="0" smtClean="0"/>
              <a:t>Households are then ranked, from lowest to highest score.</a:t>
            </a:r>
          </a:p>
          <a:p>
            <a:pPr>
              <a:spcBef>
                <a:spcPts val="0"/>
              </a:spcBef>
              <a:spcAft>
                <a:spcPts val="1800"/>
              </a:spcAft>
            </a:pPr>
            <a:r>
              <a:rPr lang="en-GB" noProof="0" dirty="0" smtClean="0"/>
              <a:t>This list is then separated into 5 equal pieces (or quintiles) each representing 20% of the population.</a:t>
            </a:r>
          </a:p>
          <a:p>
            <a:pPr>
              <a:spcBef>
                <a:spcPts val="0"/>
              </a:spcBef>
              <a:spcAft>
                <a:spcPts val="1800"/>
              </a:spcAft>
            </a:pPr>
            <a:r>
              <a:rPr lang="en-GB" noProof="0" dirty="0" smtClean="0"/>
              <a:t>Therefore, those in the highest quintile may not be “rich” but they are of higher socioeconomic status than 80% of Ethiopia.</a:t>
            </a:r>
            <a:endParaRPr lang="en-GB" noProof="0" dirty="0"/>
          </a:p>
        </p:txBody>
      </p:sp>
    </p:spTree>
    <p:extLst>
      <p:ext uri="{BB962C8B-B14F-4D97-AF65-F5344CB8AC3E}">
        <p14:creationId xmlns:p14="http://schemas.microsoft.com/office/powerpoint/2010/main" val="160389193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Opinions about Whether </a:t>
            </a:r>
            <a:br>
              <a:rPr lang="en-US" sz="3600" dirty="0" smtClean="0"/>
            </a:br>
            <a:r>
              <a:rPr lang="en-US" sz="3600" dirty="0" smtClean="0"/>
              <a:t>FGM/C Should Continue</a:t>
            </a:r>
            <a:endParaRPr lang="en-US" sz="36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71751772"/>
              </p:ext>
            </p:extLst>
          </p:nvPr>
        </p:nvGraphicFramePr>
        <p:xfrm>
          <a:off x="461963" y="1796142"/>
          <a:ext cx="8682037" cy="506185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9811"/>
            <a:ext cx="9144000" cy="646331"/>
          </a:xfrm>
          <a:prstGeom prst="rect">
            <a:avLst/>
          </a:prstGeom>
          <a:noFill/>
        </p:spPr>
        <p:txBody>
          <a:bodyPr wrap="square" rtlCol="0">
            <a:spAutoFit/>
          </a:bodyPr>
          <a:lstStyle/>
          <a:p>
            <a:pPr algn="ctr"/>
            <a:r>
              <a:rPr lang="en-US" i="1" dirty="0" smtClean="0">
                <a:solidFill>
                  <a:srgbClr val="000000"/>
                </a:solidFill>
              </a:rPr>
              <a:t>Percent distribution women and men age 15-49 who have heard of FGM/C </a:t>
            </a:r>
            <a:br>
              <a:rPr lang="en-US" i="1" dirty="0" smtClean="0">
                <a:solidFill>
                  <a:srgbClr val="000000"/>
                </a:solidFill>
              </a:rPr>
            </a:br>
            <a:r>
              <a:rPr lang="en-US" i="1" dirty="0" smtClean="0">
                <a:solidFill>
                  <a:srgbClr val="000000"/>
                </a:solidFill>
              </a:rPr>
              <a:t>by their opinion on whether the practice should be continued</a:t>
            </a:r>
            <a:endParaRPr lang="en-US" i="1" dirty="0">
              <a:solidFill>
                <a:srgbClr val="000000"/>
              </a:solidFill>
            </a:endParaRPr>
          </a:p>
        </p:txBody>
      </p:sp>
    </p:spTree>
    <p:extLst>
      <p:ext uri="{BB962C8B-B14F-4D97-AF65-F5344CB8AC3E}">
        <p14:creationId xmlns:p14="http://schemas.microsoft.com/office/powerpoint/2010/main" val="364650090"/>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noProof="0" dirty="0" smtClean="0">
                <a:solidFill>
                  <a:schemeClr val="accent1"/>
                </a:solidFill>
              </a:rPr>
              <a:t>65% </a:t>
            </a:r>
            <a:r>
              <a:rPr lang="en-GB" noProof="0" dirty="0" smtClean="0"/>
              <a:t>of women age 15-49 are </a:t>
            </a:r>
            <a:r>
              <a:rPr lang="en-GB" b="1" dirty="0" smtClean="0">
                <a:solidFill>
                  <a:schemeClr val="accent1"/>
                </a:solidFill>
              </a:rPr>
              <a:t>circumcised</a:t>
            </a:r>
            <a:r>
              <a:rPr lang="en-GB" noProof="0" dirty="0" smtClean="0"/>
              <a:t>. </a:t>
            </a:r>
          </a:p>
          <a:p>
            <a:pPr>
              <a:spcBef>
                <a:spcPts val="0"/>
              </a:spcBef>
              <a:spcAft>
                <a:spcPts val="1800"/>
              </a:spcAft>
              <a:buClr>
                <a:schemeClr val="tx1"/>
              </a:buClr>
            </a:pPr>
            <a:r>
              <a:rPr lang="en-GB" b="1" noProof="0" dirty="0" smtClean="0">
                <a:solidFill>
                  <a:schemeClr val="accent1"/>
                </a:solidFill>
              </a:rPr>
              <a:t>16%</a:t>
            </a:r>
            <a:r>
              <a:rPr lang="en-GB" noProof="0" dirty="0" smtClean="0">
                <a:solidFill>
                  <a:schemeClr val="accent1"/>
                </a:solidFill>
              </a:rPr>
              <a:t> </a:t>
            </a:r>
            <a:r>
              <a:rPr lang="en-GB" noProof="0" dirty="0" smtClean="0"/>
              <a:t>of girls under age 15 are </a:t>
            </a:r>
            <a:r>
              <a:rPr lang="en-GB" b="1" dirty="0" smtClean="0">
                <a:solidFill>
                  <a:schemeClr val="accent1"/>
                </a:solidFill>
              </a:rPr>
              <a:t>circumcised</a:t>
            </a:r>
            <a:r>
              <a:rPr lang="en-GB" noProof="0" dirty="0" smtClean="0"/>
              <a:t>. </a:t>
            </a:r>
          </a:p>
          <a:p>
            <a:pPr>
              <a:spcBef>
                <a:spcPts val="0"/>
              </a:spcBef>
              <a:spcAft>
                <a:spcPts val="1800"/>
              </a:spcAft>
              <a:buClr>
                <a:schemeClr val="tx1"/>
              </a:buClr>
            </a:pPr>
            <a:r>
              <a:rPr lang="en-GB" b="1" noProof="0" dirty="0" smtClean="0">
                <a:solidFill>
                  <a:schemeClr val="accent1"/>
                </a:solidFill>
              </a:rPr>
              <a:t>24% </a:t>
            </a:r>
            <a:r>
              <a:rPr lang="en-GB" noProof="0" dirty="0" smtClean="0"/>
              <a:t>of women and </a:t>
            </a:r>
            <a:r>
              <a:rPr lang="en-GB" b="1" noProof="0" dirty="0" smtClean="0">
                <a:solidFill>
                  <a:schemeClr val="accent1"/>
                </a:solidFill>
              </a:rPr>
              <a:t>17%</a:t>
            </a:r>
            <a:r>
              <a:rPr lang="en-GB" noProof="0" dirty="0" smtClean="0"/>
              <a:t> of men believe that FGM/C is </a:t>
            </a:r>
            <a:r>
              <a:rPr lang="en-GB" b="1" noProof="0" dirty="0" smtClean="0">
                <a:solidFill>
                  <a:schemeClr val="accent1"/>
                </a:solidFill>
              </a:rPr>
              <a:t>required by their religion</a:t>
            </a:r>
            <a:r>
              <a:rPr lang="en-GB" noProof="0" dirty="0" smtClean="0"/>
              <a:t>. </a:t>
            </a:r>
          </a:p>
          <a:p>
            <a:pPr>
              <a:spcBef>
                <a:spcPts val="0"/>
              </a:spcBef>
              <a:spcAft>
                <a:spcPts val="1800"/>
              </a:spcAft>
              <a:buClr>
                <a:schemeClr val="tx1"/>
              </a:buClr>
            </a:pPr>
            <a:r>
              <a:rPr lang="en-GB" b="1" dirty="0" smtClean="0">
                <a:solidFill>
                  <a:schemeClr val="accent1"/>
                </a:solidFill>
              </a:rPr>
              <a:t>79% </a:t>
            </a:r>
            <a:r>
              <a:rPr lang="en-GB" dirty="0"/>
              <a:t>of women and </a:t>
            </a:r>
            <a:r>
              <a:rPr lang="en-GB" b="1" dirty="0" smtClean="0">
                <a:solidFill>
                  <a:schemeClr val="accent1"/>
                </a:solidFill>
              </a:rPr>
              <a:t>87</a:t>
            </a:r>
            <a:r>
              <a:rPr lang="en-GB" b="1" dirty="0">
                <a:solidFill>
                  <a:schemeClr val="accent1"/>
                </a:solidFill>
              </a:rPr>
              <a:t>%</a:t>
            </a:r>
            <a:r>
              <a:rPr lang="en-GB" dirty="0"/>
              <a:t> of men believe that </a:t>
            </a:r>
            <a:r>
              <a:rPr lang="en-GB" dirty="0" smtClean="0"/>
              <a:t>the practice of FGM/C </a:t>
            </a:r>
            <a:r>
              <a:rPr lang="en-GB" dirty="0"/>
              <a:t>is </a:t>
            </a:r>
            <a:r>
              <a:rPr lang="en-GB" b="1" dirty="0" smtClean="0">
                <a:solidFill>
                  <a:schemeClr val="accent1"/>
                </a:solidFill>
              </a:rPr>
              <a:t>should not </a:t>
            </a:r>
            <a:r>
              <a:rPr lang="en-GB" b="1" smtClean="0">
                <a:solidFill>
                  <a:schemeClr val="accent1"/>
                </a:solidFill>
              </a:rPr>
              <a:t>be continued</a:t>
            </a:r>
            <a:r>
              <a:rPr lang="en-GB" smtClean="0"/>
              <a:t>. </a:t>
            </a:r>
            <a:endParaRPr lang="en-GB" dirty="0"/>
          </a:p>
        </p:txBody>
      </p:sp>
    </p:spTree>
    <p:extLst>
      <p:ext uri="{BB962C8B-B14F-4D97-AF65-F5344CB8AC3E}">
        <p14:creationId xmlns:p14="http://schemas.microsoft.com/office/powerpoint/2010/main" val="519782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26635"/>
            <a:ext cx="9144000" cy="914400"/>
          </a:xfrm>
        </p:spPr>
        <p:txBody>
          <a:bodyPr/>
          <a:lstStyle/>
          <a:p>
            <a:r>
              <a:rPr lang="en-GB" noProof="0" dirty="0" smtClean="0"/>
              <a:t>Wealth Index</a:t>
            </a:r>
            <a:endParaRPr lang="en-GB" noProof="0" dirty="0"/>
          </a:p>
        </p:txBody>
      </p:sp>
      <p:sp>
        <p:nvSpPr>
          <p:cNvPr id="5" name="Content Placeholder 2"/>
          <p:cNvSpPr>
            <a:spLocks noGrp="1"/>
          </p:cNvSpPr>
          <p:nvPr>
            <p:ph idx="1"/>
          </p:nvPr>
        </p:nvSpPr>
        <p:spPr>
          <a:xfrm>
            <a:off x="674914" y="3944982"/>
            <a:ext cx="7805057" cy="2913017"/>
          </a:xfrm>
        </p:spPr>
        <p:txBody>
          <a:bodyPr>
            <a:normAutofit lnSpcReduction="10000"/>
          </a:bodyPr>
          <a:lstStyle/>
          <a:p>
            <a:pPr marL="0" indent="0" algn="ctr">
              <a:spcBef>
                <a:spcPts val="0"/>
              </a:spcBef>
              <a:spcAft>
                <a:spcPts val="1800"/>
              </a:spcAft>
              <a:buNone/>
            </a:pPr>
            <a:r>
              <a:rPr lang="en-GB" noProof="0" dirty="0" smtClean="0"/>
              <a:t>Very few urban households are in the poorest quintile, while very few rural households are in the wealthiest quintile.</a:t>
            </a:r>
          </a:p>
          <a:p>
            <a:pPr marL="0" indent="0" algn="ctr">
              <a:spcBef>
                <a:spcPts val="0"/>
              </a:spcBef>
              <a:spcAft>
                <a:spcPts val="1800"/>
              </a:spcAft>
              <a:buNone/>
            </a:pPr>
            <a:r>
              <a:rPr lang="en-GB" b="1" noProof="0" dirty="0" err="1" smtClean="0">
                <a:solidFill>
                  <a:schemeClr val="accent1"/>
                </a:solidFill>
              </a:rPr>
              <a:t>Affar</a:t>
            </a:r>
            <a:r>
              <a:rPr lang="en-GB" b="1" noProof="0" smtClean="0">
                <a:solidFill>
                  <a:schemeClr val="accent1"/>
                </a:solidFill>
              </a:rPr>
              <a:t> (74%) </a:t>
            </a:r>
            <a:r>
              <a:rPr lang="en-GB" noProof="0" dirty="0" smtClean="0"/>
              <a:t>has the largest proportion of households in the </a:t>
            </a:r>
            <a:r>
              <a:rPr lang="en-GB" b="1" noProof="0" dirty="0" smtClean="0">
                <a:solidFill>
                  <a:schemeClr val="accent1"/>
                </a:solidFill>
              </a:rPr>
              <a:t>poorest quintile</a:t>
            </a:r>
            <a:r>
              <a:rPr lang="en-GB" noProof="0" dirty="0" smtClean="0"/>
              <a:t>, while </a:t>
            </a:r>
            <a:r>
              <a:rPr lang="en-GB" b="1" noProof="0" dirty="0" smtClean="0">
                <a:solidFill>
                  <a:schemeClr val="accent1"/>
                </a:solidFill>
              </a:rPr>
              <a:t>Addis Ababa (&gt;99%) </a:t>
            </a:r>
            <a:r>
              <a:rPr lang="en-GB" noProof="0" dirty="0" smtClean="0"/>
              <a:t>has the largest proportion of households in the </a:t>
            </a:r>
            <a:r>
              <a:rPr lang="en-GB" b="1" noProof="0" dirty="0" smtClean="0">
                <a:solidFill>
                  <a:schemeClr val="accent1"/>
                </a:solidFill>
              </a:rPr>
              <a:t>wealthiest quintile</a:t>
            </a:r>
            <a:r>
              <a:rPr lang="en-GB" noProof="0" dirty="0" smtClean="0"/>
              <a:t>.</a:t>
            </a:r>
            <a:endParaRPr lang="en-GB" noProof="0" dirty="0"/>
          </a:p>
        </p:txBody>
      </p:sp>
      <p:sp>
        <p:nvSpPr>
          <p:cNvPr id="6" name="TextBox 5"/>
          <p:cNvSpPr txBox="1"/>
          <p:nvPr/>
        </p:nvSpPr>
        <p:spPr>
          <a:xfrm>
            <a:off x="526572" y="914401"/>
            <a:ext cx="8090855" cy="1972492"/>
          </a:xfrm>
          <a:prstGeom prst="rect">
            <a:avLst/>
          </a:prstGeom>
          <a:noFill/>
        </p:spPr>
        <p:txBody>
          <a:bodyPr wrap="square" rtlCol="0">
            <a:spAutoFit/>
          </a:bodyPr>
          <a:lstStyle/>
          <a:p>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96712343"/>
              </p:ext>
            </p:extLst>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gridCol w="1376039"/>
                <a:gridCol w="1376039"/>
                <a:gridCol w="1376039"/>
                <a:gridCol w="1376039"/>
                <a:gridCol w="1376039"/>
              </a:tblGrid>
              <a:tr h="670802">
                <a:tc>
                  <a:txBody>
                    <a:bodyPr/>
                    <a:lstStyle/>
                    <a:p>
                      <a:endParaRPr lang="en-US" dirty="0"/>
                    </a:p>
                  </a:txBody>
                  <a:tcPr/>
                </a:tc>
                <a:tc>
                  <a:txBody>
                    <a:bodyPr/>
                    <a:lstStyle/>
                    <a:p>
                      <a:pPr algn="ctr"/>
                      <a:r>
                        <a:rPr lang="en-US" sz="2400" b="1" dirty="0" smtClean="0"/>
                        <a:t>Lowest</a:t>
                      </a:r>
                      <a:endParaRPr lang="en-US" sz="2400" b="1" dirty="0"/>
                    </a:p>
                  </a:txBody>
                  <a:tcPr/>
                </a:tc>
                <a:tc>
                  <a:txBody>
                    <a:bodyPr/>
                    <a:lstStyle/>
                    <a:p>
                      <a:pPr algn="ctr"/>
                      <a:r>
                        <a:rPr lang="en-US" sz="2400" b="1" dirty="0" smtClean="0"/>
                        <a:t>2</a:t>
                      </a:r>
                      <a:r>
                        <a:rPr lang="en-US" sz="2400" b="1" baseline="30000" dirty="0" smtClean="0"/>
                        <a:t>nd</a:t>
                      </a:r>
                      <a:r>
                        <a:rPr lang="en-US" sz="2400" b="1" dirty="0" smtClean="0"/>
                        <a:t> </a:t>
                      </a:r>
                      <a:endParaRPr lang="en-US" sz="2400" b="1" dirty="0"/>
                    </a:p>
                  </a:txBody>
                  <a:tcPr/>
                </a:tc>
                <a:tc>
                  <a:txBody>
                    <a:bodyPr/>
                    <a:lstStyle/>
                    <a:p>
                      <a:pPr algn="ctr"/>
                      <a:r>
                        <a:rPr lang="en-US" sz="2400" b="1" dirty="0" smtClean="0"/>
                        <a:t>Middle</a:t>
                      </a:r>
                      <a:endParaRPr lang="en-US" sz="2400" b="1" dirty="0"/>
                    </a:p>
                  </a:txBody>
                  <a:tcPr/>
                </a:tc>
                <a:tc>
                  <a:txBody>
                    <a:bodyPr/>
                    <a:lstStyle/>
                    <a:p>
                      <a:pPr algn="ctr"/>
                      <a:r>
                        <a:rPr lang="en-US" sz="2400" b="1" dirty="0" smtClean="0"/>
                        <a:t>4</a:t>
                      </a:r>
                      <a:r>
                        <a:rPr lang="en-US" sz="2400" b="1" baseline="30000" dirty="0" smtClean="0"/>
                        <a:t>th</a:t>
                      </a:r>
                      <a:r>
                        <a:rPr lang="en-US" sz="2400" b="1" dirty="0" smtClean="0"/>
                        <a:t> </a:t>
                      </a:r>
                      <a:endParaRPr lang="en-US" sz="2400" b="1" dirty="0"/>
                    </a:p>
                  </a:txBody>
                  <a:tcPr/>
                </a:tc>
                <a:tc>
                  <a:txBody>
                    <a:bodyPr/>
                    <a:lstStyle/>
                    <a:p>
                      <a:pPr algn="ctr"/>
                      <a:r>
                        <a:rPr lang="en-US" sz="2400" b="1" dirty="0" smtClean="0"/>
                        <a:t>Highest</a:t>
                      </a:r>
                      <a:endParaRPr lang="en-US" sz="2400" b="1" dirty="0"/>
                    </a:p>
                  </a:txBody>
                  <a:tcPr/>
                </a:tc>
              </a:tr>
              <a:tr h="670802">
                <a:tc>
                  <a:txBody>
                    <a:bodyPr/>
                    <a:lstStyle/>
                    <a:p>
                      <a:r>
                        <a:rPr lang="en-US" sz="2400" b="1" dirty="0" smtClean="0">
                          <a:solidFill>
                            <a:schemeClr val="accent2"/>
                          </a:solidFill>
                        </a:rPr>
                        <a:t>Urban</a:t>
                      </a:r>
                      <a:endParaRPr lang="en-US" sz="2400" b="1" dirty="0">
                        <a:solidFill>
                          <a:schemeClr val="accent2"/>
                        </a:solidFill>
                      </a:endParaRPr>
                    </a:p>
                  </a:txBody>
                  <a:tcPr/>
                </a:tc>
                <a:tc>
                  <a:txBody>
                    <a:bodyPr/>
                    <a:lstStyle/>
                    <a:p>
                      <a:pPr algn="ctr"/>
                      <a:r>
                        <a:rPr lang="en-US" sz="2400" b="1" dirty="0" smtClean="0">
                          <a:solidFill>
                            <a:schemeClr val="accent2"/>
                          </a:solidFill>
                        </a:rPr>
                        <a:t>4%</a:t>
                      </a:r>
                      <a:endParaRPr lang="en-US" sz="2400" b="1" dirty="0">
                        <a:solidFill>
                          <a:schemeClr val="accent2"/>
                        </a:solidFill>
                      </a:endParaRPr>
                    </a:p>
                  </a:txBody>
                  <a:tcPr/>
                </a:tc>
                <a:tc>
                  <a:txBody>
                    <a:bodyPr/>
                    <a:lstStyle/>
                    <a:p>
                      <a:pPr algn="ctr"/>
                      <a:r>
                        <a:rPr lang="en-US" sz="2400" b="1" dirty="0" smtClean="0">
                          <a:solidFill>
                            <a:schemeClr val="accent2"/>
                          </a:solidFill>
                        </a:rPr>
                        <a:t>1%</a:t>
                      </a:r>
                      <a:endParaRPr lang="en-US" sz="2400" b="1" dirty="0">
                        <a:solidFill>
                          <a:schemeClr val="accent2"/>
                        </a:solidFill>
                      </a:endParaRPr>
                    </a:p>
                  </a:txBody>
                  <a:tcPr/>
                </a:tc>
                <a:tc>
                  <a:txBody>
                    <a:bodyPr/>
                    <a:lstStyle/>
                    <a:p>
                      <a:pPr algn="ctr"/>
                      <a:r>
                        <a:rPr lang="en-US" sz="2400" b="1" dirty="0" smtClean="0">
                          <a:solidFill>
                            <a:schemeClr val="accent2"/>
                          </a:solidFill>
                        </a:rPr>
                        <a:t>2%</a:t>
                      </a:r>
                      <a:endParaRPr lang="en-US" sz="2400" b="1" dirty="0">
                        <a:solidFill>
                          <a:schemeClr val="accent2"/>
                        </a:solidFill>
                      </a:endParaRPr>
                    </a:p>
                  </a:txBody>
                  <a:tcPr/>
                </a:tc>
                <a:tc>
                  <a:txBody>
                    <a:bodyPr/>
                    <a:lstStyle/>
                    <a:p>
                      <a:pPr algn="ctr"/>
                      <a:r>
                        <a:rPr lang="en-US" sz="2400" b="1" dirty="0" smtClean="0">
                          <a:solidFill>
                            <a:schemeClr val="accent2"/>
                          </a:solidFill>
                        </a:rPr>
                        <a:t>4%</a:t>
                      </a:r>
                      <a:endParaRPr lang="en-US" sz="2400" b="1" dirty="0">
                        <a:solidFill>
                          <a:schemeClr val="accent2"/>
                        </a:solidFill>
                      </a:endParaRPr>
                    </a:p>
                  </a:txBody>
                  <a:tcPr/>
                </a:tc>
                <a:tc>
                  <a:txBody>
                    <a:bodyPr/>
                    <a:lstStyle/>
                    <a:p>
                      <a:pPr algn="ctr"/>
                      <a:r>
                        <a:rPr lang="en-US" sz="2400" b="1" dirty="0" smtClean="0">
                          <a:solidFill>
                            <a:schemeClr val="accent2"/>
                          </a:solidFill>
                        </a:rPr>
                        <a:t>89%</a:t>
                      </a:r>
                      <a:endParaRPr lang="en-US" sz="2400" b="1" dirty="0">
                        <a:solidFill>
                          <a:schemeClr val="accent2"/>
                        </a:solidFill>
                      </a:endParaRPr>
                    </a:p>
                  </a:txBody>
                  <a:tcPr/>
                </a:tc>
              </a:tr>
              <a:tr h="670802">
                <a:tc>
                  <a:txBody>
                    <a:bodyPr/>
                    <a:lstStyle/>
                    <a:p>
                      <a:r>
                        <a:rPr lang="en-US" sz="2400" b="1" dirty="0" smtClean="0">
                          <a:solidFill>
                            <a:schemeClr val="accent3">
                              <a:lumMod val="75000"/>
                            </a:schemeClr>
                          </a:solidFill>
                        </a:rPr>
                        <a:t>Rural</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23%</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23%</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23%</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23%</a:t>
                      </a:r>
                      <a:endParaRPr lang="en-US" sz="2400" b="1" dirty="0">
                        <a:solidFill>
                          <a:schemeClr val="accent3">
                            <a:lumMod val="75000"/>
                          </a:schemeClr>
                        </a:solidFill>
                      </a:endParaRPr>
                    </a:p>
                  </a:txBody>
                  <a:tcPr/>
                </a:tc>
                <a:tc>
                  <a:txBody>
                    <a:bodyPr/>
                    <a:lstStyle/>
                    <a:p>
                      <a:pPr algn="ctr"/>
                      <a:r>
                        <a:rPr lang="en-US" sz="2400" b="1" dirty="0" smtClean="0">
                          <a:solidFill>
                            <a:schemeClr val="accent3">
                              <a:lumMod val="75000"/>
                            </a:schemeClr>
                          </a:solidFill>
                        </a:rPr>
                        <a:t>7%</a:t>
                      </a:r>
                      <a:endParaRPr lang="en-US" sz="2400" b="1" dirty="0">
                        <a:solidFill>
                          <a:schemeClr val="accent3">
                            <a:lumMod val="75000"/>
                          </a:schemeClr>
                        </a:solidFill>
                      </a:endParaRPr>
                    </a:p>
                  </a:txBody>
                  <a:tcPr/>
                </a:tc>
              </a:tr>
            </a:tbl>
          </a:graphicData>
        </a:graphic>
      </p:graphicFrame>
      <p:cxnSp>
        <p:nvCxnSpPr>
          <p:cNvPr id="8" name="Straight Connector 7"/>
          <p:cNvCxnSpPr/>
          <p:nvPr/>
        </p:nvCxnSpPr>
        <p:spPr>
          <a:xfrm>
            <a:off x="1959429" y="1894114"/>
            <a:ext cx="6657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974771" y="3342859"/>
            <a:ext cx="3743101" cy="307778"/>
          </a:xfrm>
          <a:prstGeom prst="rect">
            <a:avLst/>
          </a:prstGeom>
          <a:noFill/>
        </p:spPr>
        <p:txBody>
          <a:bodyPr wrap="square" rtlCol="0">
            <a:spAutoFit/>
          </a:bodyPr>
          <a:lstStyle/>
          <a:p>
            <a:pPr algn="r"/>
            <a:r>
              <a:rPr lang="en-US" sz="1400" i="1" dirty="0" smtClean="0"/>
              <a:t>*Rural does not add up to 100% due to rounding.</a:t>
            </a:r>
            <a:endParaRPr lang="en-US" sz="1400" i="1" dirty="0"/>
          </a:p>
        </p:txBody>
      </p:sp>
    </p:spTree>
    <p:extLst>
      <p:ext uri="{BB962C8B-B14F-4D97-AF65-F5344CB8AC3E}">
        <p14:creationId xmlns:p14="http://schemas.microsoft.com/office/powerpoint/2010/main" val="37001333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Accidents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91311132"/>
              </p:ext>
            </p:extLst>
          </p:nvPr>
        </p:nvGraphicFramePr>
        <p:xfrm>
          <a:off x="0" y="941035"/>
          <a:ext cx="9143999" cy="591696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19793"/>
            <a:ext cx="9144000" cy="369332"/>
          </a:xfrm>
          <a:prstGeom prst="rect">
            <a:avLst/>
          </a:prstGeom>
          <a:noFill/>
        </p:spPr>
        <p:txBody>
          <a:bodyPr wrap="square" rtlCol="0">
            <a:spAutoFit/>
          </a:bodyPr>
          <a:lstStyle/>
          <a:p>
            <a:pPr algn="ctr"/>
            <a:r>
              <a:rPr lang="en-US" i="1" dirty="0" smtClean="0"/>
              <a:t>Percent of households with at least 1 member injured or killed in the last year</a:t>
            </a:r>
            <a:endParaRPr lang="en-US" i="1" dirty="0"/>
          </a:p>
        </p:txBody>
      </p:sp>
      <p:sp>
        <p:nvSpPr>
          <p:cNvPr id="5" name="TextBox 4"/>
          <p:cNvSpPr txBox="1"/>
          <p:nvPr/>
        </p:nvSpPr>
        <p:spPr>
          <a:xfrm>
            <a:off x="3419475" y="1846919"/>
            <a:ext cx="5417964" cy="369332"/>
          </a:xfrm>
          <a:prstGeom prst="rect">
            <a:avLst/>
          </a:prstGeom>
          <a:noFill/>
        </p:spPr>
        <p:txBody>
          <a:bodyPr wrap="square" rtlCol="0">
            <a:spAutoFit/>
          </a:bodyPr>
          <a:lstStyle/>
          <a:p>
            <a:pPr algn="ctr"/>
            <a:r>
              <a:rPr lang="en-US" i="1" dirty="0" smtClean="0"/>
              <a:t>Most common types of accidents</a:t>
            </a:r>
            <a:endParaRPr lang="en-US" i="1" dirty="0"/>
          </a:p>
        </p:txBody>
      </p:sp>
      <p:cxnSp>
        <p:nvCxnSpPr>
          <p:cNvPr id="9" name="Straight Connector 8"/>
          <p:cNvCxnSpPr/>
          <p:nvPr/>
        </p:nvCxnSpPr>
        <p:spPr>
          <a:xfrm>
            <a:off x="3419475" y="2285359"/>
            <a:ext cx="54179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2186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52294"/>
            <a:ext cx="4418729" cy="4579338"/>
          </a:xfrm>
        </p:spPr>
        <p:txBody>
          <a:bodyPr/>
          <a:lstStyle/>
          <a:p>
            <a:r>
              <a:rPr lang="en-GB" noProof="0" dirty="0" smtClean="0"/>
              <a:t>Household Characteristics</a:t>
            </a:r>
          </a:p>
          <a:p>
            <a:pPr lvl="1"/>
            <a:r>
              <a:rPr lang="en-GB" noProof="0" dirty="0" smtClean="0"/>
              <a:t>Water and sanitation</a:t>
            </a:r>
          </a:p>
          <a:p>
            <a:pPr lvl="1"/>
            <a:r>
              <a:rPr lang="en-GB" noProof="0" dirty="0" smtClean="0"/>
              <a:t>Electricity</a:t>
            </a:r>
          </a:p>
          <a:p>
            <a:pPr lvl="1"/>
            <a:r>
              <a:rPr lang="en-GB" noProof="0" dirty="0" smtClean="0"/>
              <a:t>Ownership of goods</a:t>
            </a:r>
          </a:p>
          <a:p>
            <a:pPr lvl="1"/>
            <a:r>
              <a:rPr lang="en-GB" noProof="0" dirty="0" smtClean="0"/>
              <a:t>Wealth</a:t>
            </a:r>
          </a:p>
          <a:p>
            <a:r>
              <a:rPr lang="en-GB" b="1" noProof="0" dirty="0" smtClean="0">
                <a:solidFill>
                  <a:schemeClr val="accent1"/>
                </a:solidFill>
              </a:rPr>
              <a:t>Respondent Characteristics</a:t>
            </a:r>
          </a:p>
          <a:p>
            <a:pPr lvl="1"/>
            <a:r>
              <a:rPr lang="en-GB" b="1" noProof="0" dirty="0" smtClean="0">
                <a:solidFill>
                  <a:schemeClr val="accent1"/>
                </a:solidFill>
              </a:rPr>
              <a:t>Education</a:t>
            </a:r>
          </a:p>
          <a:p>
            <a:pPr lvl="1"/>
            <a:r>
              <a:rPr lang="en-GB" b="1" noProof="0" dirty="0" smtClean="0">
                <a:solidFill>
                  <a:schemeClr val="accent1"/>
                </a:solidFill>
              </a:rPr>
              <a:t>Mass media</a:t>
            </a:r>
          </a:p>
          <a:p>
            <a:pPr lvl="1"/>
            <a:r>
              <a:rPr lang="en-GB" b="1" noProof="0" dirty="0" smtClean="0">
                <a:solidFill>
                  <a:schemeClr val="accent1"/>
                </a:solidFill>
              </a:rPr>
              <a:t>Employment and occupation</a:t>
            </a:r>
          </a:p>
          <a:p>
            <a:pPr lvl="1"/>
            <a:r>
              <a:rPr lang="en-GB" b="1" noProof="0" dirty="0" smtClean="0">
                <a:solidFill>
                  <a:schemeClr val="accent1"/>
                </a:solidFill>
              </a:rPr>
              <a:t>Adult health issues</a:t>
            </a:r>
            <a:endParaRPr lang="en-GB" b="1" noProof="0" dirty="0">
              <a:solidFill>
                <a:schemeClr val="accent1"/>
              </a:solidFill>
            </a:endParaRPr>
          </a:p>
        </p:txBody>
      </p:sp>
    </p:spTree>
    <p:extLst>
      <p:ext uri="{BB962C8B-B14F-4D97-AF65-F5344CB8AC3E}">
        <p14:creationId xmlns:p14="http://schemas.microsoft.com/office/powerpoint/2010/main" val="30256276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9971"/>
            <a:ext cx="9144000" cy="1015837"/>
          </a:xfrm>
        </p:spPr>
        <p:txBody>
          <a:bodyPr>
            <a:normAutofit fontScale="90000"/>
          </a:bodyPr>
          <a:lstStyle/>
          <a:p>
            <a:r>
              <a:rPr lang="en-GB" noProof="0" dirty="0" smtClean="0"/>
              <a:t>Educational Attainment of Respondents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3877776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women and men age 15-49</a:t>
            </a:r>
            <a:endParaRPr lang="en-US" i="1" dirty="0"/>
          </a:p>
        </p:txBody>
      </p:sp>
      <p:sp>
        <p:nvSpPr>
          <p:cNvPr id="5" name="TextBox 4"/>
          <p:cNvSpPr txBox="1"/>
          <p:nvPr/>
        </p:nvSpPr>
        <p:spPr>
          <a:xfrm>
            <a:off x="6738257" y="6334780"/>
            <a:ext cx="2405743" cy="523220"/>
          </a:xfrm>
          <a:prstGeom prst="rect">
            <a:avLst/>
          </a:prstGeom>
          <a:noFill/>
        </p:spPr>
        <p:txBody>
          <a:bodyPr wrap="square" rtlCol="0">
            <a:spAutoFit/>
          </a:bodyPr>
          <a:lstStyle/>
          <a:p>
            <a:pPr algn="r"/>
            <a:r>
              <a:rPr lang="en-US" sz="1400" i="1" dirty="0" smtClean="0"/>
              <a:t>*Men’s figure does not add up to 100% due to rounding.</a:t>
            </a:r>
            <a:endParaRPr lang="en-US" sz="1400" i="1" dirty="0"/>
          </a:p>
        </p:txBody>
      </p:sp>
    </p:spTree>
    <p:extLst>
      <p:ext uri="{BB962C8B-B14F-4D97-AF65-F5344CB8AC3E}">
        <p14:creationId xmlns:p14="http://schemas.microsoft.com/office/powerpoint/2010/main" val="30225799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Literacy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1138940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and men age 15-49 who are literate</a:t>
            </a:r>
            <a:endParaRPr lang="en-US" i="1" dirty="0"/>
          </a:p>
        </p:txBody>
      </p:sp>
    </p:spTree>
    <p:extLst>
      <p:ext uri="{BB962C8B-B14F-4D97-AF65-F5344CB8AC3E}">
        <p14:creationId xmlns:p14="http://schemas.microsoft.com/office/powerpoint/2010/main" val="22976996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Exposure to Mass Media</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653196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and men age 15-49 with access to media at least once a week</a:t>
            </a:r>
            <a:endParaRPr lang="en-US" i="1" dirty="0"/>
          </a:p>
        </p:txBody>
      </p:sp>
    </p:spTree>
    <p:extLst>
      <p:ext uri="{BB962C8B-B14F-4D97-AF65-F5344CB8AC3E}">
        <p14:creationId xmlns:p14="http://schemas.microsoft.com/office/powerpoint/2010/main" val="1709306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Internet Usage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9349426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and men age 15-49 who have used the Internet in the last year</a:t>
            </a:r>
            <a:endParaRPr lang="en-US" i="1" dirty="0"/>
          </a:p>
        </p:txBody>
      </p:sp>
    </p:spTree>
    <p:extLst>
      <p:ext uri="{BB962C8B-B14F-4D97-AF65-F5344CB8AC3E}">
        <p14:creationId xmlns:p14="http://schemas.microsoft.com/office/powerpoint/2010/main" val="3096855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Objective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main objective of the 2016 EDHS is to provide current estimates on fertility levels, marriage, sexual activity, family planning, breastfeeding practices, nutrition, childhood and maternal mortality, maternal and child health, domestic violence, FGC/M, and HIV/AIDS and other STIs.</a:t>
            </a:r>
          </a:p>
          <a:p>
            <a:pPr>
              <a:spcBef>
                <a:spcPts val="0"/>
              </a:spcBef>
              <a:spcAft>
                <a:spcPts val="1800"/>
              </a:spcAft>
            </a:pPr>
            <a:r>
              <a:rPr lang="en-GB" sz="3200" noProof="0" dirty="0" smtClean="0"/>
              <a:t>This information is essential for programme managers and policymakers to evaluate and design programmes and strategies for improving the health of Ethiopia.</a:t>
            </a:r>
            <a:endParaRPr lang="en-GB" sz="3200" noProof="0" dirty="0"/>
          </a:p>
        </p:txBody>
      </p:sp>
    </p:spTree>
    <p:extLst>
      <p:ext uri="{BB962C8B-B14F-4D97-AF65-F5344CB8AC3E}">
        <p14:creationId xmlns:p14="http://schemas.microsoft.com/office/powerpoint/2010/main" val="364172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Employment</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1249997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women and men age 15-49</a:t>
            </a:r>
            <a:endParaRPr lang="en-US" i="1" dirty="0"/>
          </a:p>
        </p:txBody>
      </p:sp>
    </p:spTree>
    <p:extLst>
      <p:ext uri="{BB962C8B-B14F-4D97-AF65-F5344CB8AC3E}">
        <p14:creationId xmlns:p14="http://schemas.microsoft.com/office/powerpoint/2010/main" val="23401290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Occupation</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514597893"/>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smtClean="0"/>
              <a:t>Percent distribution of women and men age 15-49 employed in the 12 months before the survey</a:t>
            </a:r>
            <a:endParaRPr lang="en-US" i="1" dirty="0"/>
          </a:p>
        </p:txBody>
      </p:sp>
      <p:sp>
        <p:nvSpPr>
          <p:cNvPr id="5" name="TextBox 4"/>
          <p:cNvSpPr txBox="1"/>
          <p:nvPr/>
        </p:nvSpPr>
        <p:spPr>
          <a:xfrm>
            <a:off x="5301343" y="6550223"/>
            <a:ext cx="3842657" cy="307777"/>
          </a:xfrm>
          <a:prstGeom prst="rect">
            <a:avLst/>
          </a:prstGeom>
          <a:noFill/>
        </p:spPr>
        <p:txBody>
          <a:bodyPr wrap="square" rtlCol="0">
            <a:spAutoFit/>
          </a:bodyPr>
          <a:lstStyle/>
          <a:p>
            <a:pPr algn="r"/>
            <a:r>
              <a:rPr lang="en-US" sz="1400" i="1" dirty="0" smtClean="0"/>
              <a:t>*Figures do not add up to 100% due to rounding.</a:t>
            </a:r>
            <a:endParaRPr lang="en-US" sz="1400" i="1" dirty="0"/>
          </a:p>
        </p:txBody>
      </p:sp>
    </p:spTree>
    <p:extLst>
      <p:ext uri="{BB962C8B-B14F-4D97-AF65-F5344CB8AC3E}">
        <p14:creationId xmlns:p14="http://schemas.microsoft.com/office/powerpoint/2010/main" val="2843681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Tobacco Use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5562403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and men age 15-49 who smoke:</a:t>
            </a:r>
            <a:endParaRPr lang="en-US" i="1" dirty="0"/>
          </a:p>
        </p:txBody>
      </p:sp>
      <p:sp>
        <p:nvSpPr>
          <p:cNvPr id="3" name="TextBox 2"/>
          <p:cNvSpPr txBox="1"/>
          <p:nvPr/>
        </p:nvSpPr>
        <p:spPr>
          <a:xfrm>
            <a:off x="4589755" y="5932714"/>
            <a:ext cx="413657" cy="369332"/>
          </a:xfrm>
          <a:prstGeom prst="rect">
            <a:avLst/>
          </a:prstGeom>
          <a:noFill/>
        </p:spPr>
        <p:txBody>
          <a:bodyPr wrap="square" rtlCol="0">
            <a:spAutoFit/>
          </a:bodyPr>
          <a:lstStyle/>
          <a:p>
            <a:r>
              <a:rPr lang="en-US" b="1" dirty="0" smtClean="0"/>
              <a:t>&lt;</a:t>
            </a:r>
            <a:endParaRPr lang="en-US" b="1" dirty="0"/>
          </a:p>
        </p:txBody>
      </p:sp>
      <p:sp>
        <p:nvSpPr>
          <p:cNvPr id="6" name="TextBox 5"/>
          <p:cNvSpPr txBox="1"/>
          <p:nvPr/>
        </p:nvSpPr>
        <p:spPr>
          <a:xfrm>
            <a:off x="3951514" y="5932714"/>
            <a:ext cx="413657" cy="369332"/>
          </a:xfrm>
          <a:prstGeom prst="rect">
            <a:avLst/>
          </a:prstGeom>
          <a:noFill/>
        </p:spPr>
        <p:txBody>
          <a:bodyPr wrap="square" rtlCol="0">
            <a:spAutoFit/>
          </a:bodyPr>
          <a:lstStyle/>
          <a:p>
            <a:r>
              <a:rPr lang="en-US" b="1" dirty="0" smtClean="0"/>
              <a:t>&lt;</a:t>
            </a:r>
            <a:endParaRPr lang="en-US" b="1" dirty="0"/>
          </a:p>
        </p:txBody>
      </p:sp>
    </p:spTree>
    <p:extLst>
      <p:ext uri="{BB962C8B-B14F-4D97-AF65-F5344CB8AC3E}">
        <p14:creationId xmlns:p14="http://schemas.microsoft.com/office/powerpoint/2010/main" val="2283901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Chewing Chat</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00194917"/>
              </p:ext>
            </p:extLst>
          </p:nvPr>
        </p:nvGraphicFramePr>
        <p:xfrm>
          <a:off x="0" y="941035"/>
          <a:ext cx="9143999" cy="591696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5822" y="1567937"/>
            <a:ext cx="3265628" cy="646331"/>
          </a:xfrm>
          <a:prstGeom prst="rect">
            <a:avLst/>
          </a:prstGeom>
          <a:noFill/>
        </p:spPr>
        <p:txBody>
          <a:bodyPr wrap="square" rtlCol="0">
            <a:spAutoFit/>
          </a:bodyPr>
          <a:lstStyle/>
          <a:p>
            <a:pPr algn="ctr"/>
            <a:r>
              <a:rPr lang="en-US" i="1" dirty="0" smtClean="0"/>
              <a:t>Percent of women and men age 15-49 who ever chewed chat</a:t>
            </a:r>
            <a:endParaRPr lang="en-US" i="1" dirty="0"/>
          </a:p>
        </p:txBody>
      </p:sp>
      <p:sp>
        <p:nvSpPr>
          <p:cNvPr id="5" name="TextBox 4"/>
          <p:cNvSpPr txBox="1"/>
          <p:nvPr/>
        </p:nvSpPr>
        <p:spPr>
          <a:xfrm>
            <a:off x="3597409" y="1567937"/>
            <a:ext cx="5280210" cy="646331"/>
          </a:xfrm>
          <a:prstGeom prst="rect">
            <a:avLst/>
          </a:prstGeom>
          <a:noFill/>
        </p:spPr>
        <p:txBody>
          <a:bodyPr wrap="square" rtlCol="0">
            <a:spAutoFit/>
          </a:bodyPr>
          <a:lstStyle/>
          <a:p>
            <a:pPr algn="ctr"/>
            <a:r>
              <a:rPr lang="en-US" i="1" dirty="0" smtClean="0"/>
              <a:t>Among women and men who ever chewed chat, percent by number of days they chewed in last 30 days</a:t>
            </a:r>
            <a:endParaRPr lang="en-US" i="1" dirty="0"/>
          </a:p>
        </p:txBody>
      </p:sp>
      <p:cxnSp>
        <p:nvCxnSpPr>
          <p:cNvPr id="9" name="Straight Connector 8"/>
          <p:cNvCxnSpPr/>
          <p:nvPr/>
        </p:nvCxnSpPr>
        <p:spPr>
          <a:xfrm>
            <a:off x="3838175" y="2285359"/>
            <a:ext cx="4637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10597" y="2285359"/>
            <a:ext cx="30560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629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noProof="0" dirty="0" smtClean="0">
                <a:solidFill>
                  <a:schemeClr val="accent1"/>
                </a:solidFill>
              </a:rPr>
              <a:t>65% </a:t>
            </a:r>
            <a:r>
              <a:rPr lang="en-GB" sz="3200" noProof="0" dirty="0" smtClean="0"/>
              <a:t>of households have access to an </a:t>
            </a:r>
            <a:r>
              <a:rPr lang="en-GB" sz="3200" b="1" noProof="0" dirty="0" smtClean="0">
                <a:solidFill>
                  <a:schemeClr val="accent1"/>
                </a:solidFill>
              </a:rPr>
              <a:t>improved source of drinking water</a:t>
            </a:r>
            <a:r>
              <a:rPr lang="en-GB" sz="3200" noProof="0" dirty="0" smtClean="0"/>
              <a:t>.</a:t>
            </a:r>
          </a:p>
          <a:p>
            <a:pPr>
              <a:spcBef>
                <a:spcPts val="0"/>
              </a:spcBef>
              <a:spcAft>
                <a:spcPts val="1800"/>
              </a:spcAft>
              <a:buClr>
                <a:schemeClr val="tx1"/>
              </a:buClr>
            </a:pPr>
            <a:r>
              <a:rPr lang="en-GB" sz="3200" b="1" noProof="0" dirty="0" smtClean="0">
                <a:solidFill>
                  <a:schemeClr val="accent1"/>
                </a:solidFill>
              </a:rPr>
              <a:t>6% </a:t>
            </a:r>
            <a:r>
              <a:rPr lang="en-GB" sz="3200" noProof="0" dirty="0" smtClean="0"/>
              <a:t>of households have </a:t>
            </a:r>
            <a:r>
              <a:rPr lang="en-GB" sz="3200" b="1" noProof="0" dirty="0" smtClean="0">
                <a:solidFill>
                  <a:schemeClr val="accent1"/>
                </a:solidFill>
              </a:rPr>
              <a:t>improved sanitation</a:t>
            </a:r>
            <a:r>
              <a:rPr lang="en-GB" sz="3200" noProof="0" dirty="0" smtClean="0"/>
              <a:t>.</a:t>
            </a:r>
          </a:p>
          <a:p>
            <a:pPr>
              <a:spcBef>
                <a:spcPts val="0"/>
              </a:spcBef>
              <a:spcAft>
                <a:spcPts val="1800"/>
              </a:spcAft>
              <a:buClr>
                <a:schemeClr val="tx1"/>
              </a:buClr>
            </a:pPr>
            <a:r>
              <a:rPr lang="en-GB" sz="3200" b="1" noProof="0" dirty="0" smtClean="0">
                <a:solidFill>
                  <a:schemeClr val="accent1"/>
                </a:solidFill>
              </a:rPr>
              <a:t>26% </a:t>
            </a:r>
            <a:r>
              <a:rPr lang="en-GB" sz="3200" noProof="0" dirty="0" smtClean="0"/>
              <a:t>of households have </a:t>
            </a:r>
            <a:r>
              <a:rPr lang="en-GB" sz="3200" b="1" noProof="0" dirty="0" smtClean="0">
                <a:solidFill>
                  <a:schemeClr val="accent1"/>
                </a:solidFill>
              </a:rPr>
              <a:t>electricity</a:t>
            </a:r>
            <a:r>
              <a:rPr lang="en-GB" sz="3200" noProof="0" dirty="0" smtClean="0"/>
              <a:t>.</a:t>
            </a:r>
          </a:p>
          <a:p>
            <a:pPr>
              <a:spcBef>
                <a:spcPts val="0"/>
              </a:spcBef>
              <a:spcAft>
                <a:spcPts val="1800"/>
              </a:spcAft>
              <a:buClr>
                <a:schemeClr val="tx1"/>
              </a:buClr>
            </a:pPr>
            <a:r>
              <a:rPr lang="en-GB" sz="3200" b="1" noProof="0" dirty="0" smtClean="0">
                <a:solidFill>
                  <a:schemeClr val="accent1"/>
                </a:solidFill>
              </a:rPr>
              <a:t>48% </a:t>
            </a:r>
            <a:r>
              <a:rPr lang="en-GB" sz="3200" noProof="0" dirty="0" smtClean="0"/>
              <a:t>of women and </a:t>
            </a:r>
            <a:r>
              <a:rPr lang="en-GB" sz="3200" b="1" dirty="0" smtClean="0">
                <a:solidFill>
                  <a:schemeClr val="accent1"/>
                </a:solidFill>
              </a:rPr>
              <a:t>28</a:t>
            </a:r>
            <a:r>
              <a:rPr lang="en-GB" sz="3200" b="1" noProof="0" dirty="0" smtClean="0">
                <a:solidFill>
                  <a:schemeClr val="accent1"/>
                </a:solidFill>
              </a:rPr>
              <a:t>%</a:t>
            </a:r>
            <a:r>
              <a:rPr lang="en-GB" sz="3200" noProof="0" dirty="0" smtClean="0"/>
              <a:t> of men have </a:t>
            </a:r>
            <a:r>
              <a:rPr lang="en-GB" sz="3200" b="1" noProof="0" dirty="0" smtClean="0">
                <a:solidFill>
                  <a:schemeClr val="accent1"/>
                </a:solidFill>
              </a:rPr>
              <a:t>never attended school</a:t>
            </a:r>
            <a:r>
              <a:rPr lang="en-GB" sz="3200" noProof="0" dirty="0" smtClean="0"/>
              <a:t>.</a:t>
            </a:r>
          </a:p>
          <a:p>
            <a:pPr>
              <a:spcBef>
                <a:spcPts val="0"/>
              </a:spcBef>
              <a:spcAft>
                <a:spcPts val="1800"/>
              </a:spcAft>
              <a:buClr>
                <a:schemeClr val="tx1"/>
              </a:buClr>
            </a:pPr>
            <a:r>
              <a:rPr lang="en-GB" sz="3200" b="1" noProof="0" dirty="0" smtClean="0">
                <a:solidFill>
                  <a:schemeClr val="accent1"/>
                </a:solidFill>
              </a:rPr>
              <a:t>33% </a:t>
            </a:r>
            <a:r>
              <a:rPr lang="en-GB" sz="3200" noProof="0" dirty="0" smtClean="0"/>
              <a:t>of women and </a:t>
            </a:r>
            <a:r>
              <a:rPr lang="en-GB" sz="3200" b="1" noProof="0" dirty="0" smtClean="0">
                <a:solidFill>
                  <a:schemeClr val="accent1"/>
                </a:solidFill>
              </a:rPr>
              <a:t>88%</a:t>
            </a:r>
            <a:r>
              <a:rPr lang="en-GB" sz="3200" noProof="0" dirty="0" smtClean="0"/>
              <a:t> of men </a:t>
            </a:r>
            <a:r>
              <a:rPr lang="en-GB" sz="3200" b="1" noProof="0" dirty="0" smtClean="0">
                <a:solidFill>
                  <a:schemeClr val="accent1"/>
                </a:solidFill>
              </a:rPr>
              <a:t>worked in the past 7 days</a:t>
            </a:r>
            <a:r>
              <a:rPr lang="en-GB" sz="3200" noProof="0" dirty="0" smtClean="0"/>
              <a:t>.</a:t>
            </a:r>
            <a:endParaRPr lang="en-GB" sz="3200" noProof="0" dirty="0"/>
          </a:p>
        </p:txBody>
      </p:sp>
    </p:spTree>
    <p:extLst>
      <p:ext uri="{BB962C8B-B14F-4D97-AF65-F5344CB8AC3E}">
        <p14:creationId xmlns:p14="http://schemas.microsoft.com/office/powerpoint/2010/main" val="5197824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Fertility</a:t>
            </a:r>
            <a:endParaRPr lang="en-US" sz="4400" b="1" dirty="0">
              <a:solidFill>
                <a:prstClr val="white"/>
              </a:solidFill>
            </a:endParaRPr>
          </a:p>
        </p:txBody>
      </p:sp>
      <p:sp>
        <p:nvSpPr>
          <p:cNvPr id="3" name="TextBox 2"/>
          <p:cNvSpPr txBox="1"/>
          <p:nvPr/>
        </p:nvSpPr>
        <p:spPr>
          <a:xfrm>
            <a:off x="6362012" y="754519"/>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en-GB" sz="3200" b="1" noProof="0" dirty="0" smtClean="0">
                <a:solidFill>
                  <a:schemeClr val="accent1"/>
                </a:solidFill>
              </a:rPr>
              <a:t>Levels, trends, and differentials</a:t>
            </a:r>
          </a:p>
          <a:p>
            <a:r>
              <a:rPr lang="en-GB" sz="3200" noProof="0" dirty="0" smtClean="0"/>
              <a:t>Determinants of fertility</a:t>
            </a:r>
          </a:p>
          <a:p>
            <a:r>
              <a:rPr lang="en-GB" sz="3200" noProof="0" dirty="0" smtClean="0"/>
              <a:t>Fertility preferences and ideal family size</a:t>
            </a:r>
          </a:p>
        </p:txBody>
      </p:sp>
    </p:spTree>
    <p:extLst>
      <p:ext uri="{BB962C8B-B14F-4D97-AF65-F5344CB8AC3E}">
        <p14:creationId xmlns:p14="http://schemas.microsoft.com/office/powerpoint/2010/main" val="2985193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Fertility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907406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Births per woman for the 3-year period before the survey</a:t>
            </a:r>
            <a:endParaRPr lang="en-US" i="1" dirty="0">
              <a:solidFill>
                <a:srgbClr val="000000"/>
              </a:solidFill>
            </a:endParaRPr>
          </a:p>
        </p:txBody>
      </p:sp>
    </p:spTree>
    <p:extLst>
      <p:ext uri="{BB962C8B-B14F-4D97-AF65-F5344CB8AC3E}">
        <p14:creationId xmlns:p14="http://schemas.microsoft.com/office/powerpoint/2010/main" val="23366843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Fertility by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2331496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Births per woman for the 3-year period before the survey</a:t>
            </a:r>
            <a:endParaRPr lang="en-US" i="1" dirty="0">
              <a:solidFill>
                <a:srgbClr val="000000"/>
              </a:solidFill>
            </a:endParaRPr>
          </a:p>
        </p:txBody>
      </p:sp>
    </p:spTree>
    <p:extLst>
      <p:ext uri="{BB962C8B-B14F-4D97-AF65-F5344CB8AC3E}">
        <p14:creationId xmlns:p14="http://schemas.microsoft.com/office/powerpoint/2010/main" val="30463241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Fertility by Wealth</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71371983"/>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Births per woman for the 3-year period before the survey</a:t>
            </a:r>
            <a:endParaRPr lang="en-US" i="1" dirty="0">
              <a:solidFill>
                <a:srgbClr val="000000"/>
              </a:solidFill>
            </a:endParaRPr>
          </a:p>
        </p:txBody>
      </p:sp>
      <p:sp>
        <p:nvSpPr>
          <p:cNvPr id="5" name="Right Arrow 4"/>
          <p:cNvSpPr/>
          <p:nvPr/>
        </p:nvSpPr>
        <p:spPr>
          <a:xfrm>
            <a:off x="1872343" y="6422571"/>
            <a:ext cx="5497286" cy="293915"/>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smtClean="0">
                <a:solidFill>
                  <a:srgbClr val="000000"/>
                </a:solidFill>
              </a:rPr>
              <a:t>Poorest</a:t>
            </a:r>
          </a:p>
          <a:p>
            <a:pPr algn="ctr"/>
            <a:r>
              <a:rPr lang="en-US" dirty="0" smtClean="0">
                <a:solidFill>
                  <a:srgbClr val="000000"/>
                </a:solidFill>
              </a:rPr>
              <a:t>households</a:t>
            </a:r>
            <a:endParaRPr lang="en-US" dirty="0">
              <a:solidFill>
                <a:srgbClr val="000000"/>
              </a:solidFill>
            </a:endParaRP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smtClean="0">
                <a:solidFill>
                  <a:srgbClr val="000000"/>
                </a:solidFill>
              </a:rPr>
              <a:t>Wealthiest</a:t>
            </a:r>
          </a:p>
          <a:p>
            <a:pPr algn="ctr"/>
            <a:r>
              <a:rPr lang="en-US" dirty="0" smtClean="0">
                <a:solidFill>
                  <a:srgbClr val="000000"/>
                </a:solidFill>
              </a:rPr>
              <a:t>households</a:t>
            </a:r>
            <a:endParaRPr lang="en-US" dirty="0">
              <a:solidFill>
                <a:srgbClr val="000000"/>
              </a:solidFill>
            </a:endParaRPr>
          </a:p>
        </p:txBody>
      </p:sp>
    </p:spTree>
    <p:extLst>
      <p:ext uri="{BB962C8B-B14F-4D97-AF65-F5344CB8AC3E}">
        <p14:creationId xmlns:p14="http://schemas.microsoft.com/office/powerpoint/2010/main" val="694025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The Survey</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2016 </a:t>
            </a:r>
            <a:r>
              <a:rPr lang="en-GB" sz="3200" dirty="0"/>
              <a:t>E</a:t>
            </a:r>
            <a:r>
              <a:rPr lang="en-GB" sz="3200" noProof="0" dirty="0" smtClean="0"/>
              <a:t>DHS is the 4</a:t>
            </a:r>
            <a:r>
              <a:rPr lang="en-GB" sz="3200" baseline="30000" noProof="0" dirty="0" smtClean="0"/>
              <a:t>th</a:t>
            </a:r>
            <a:r>
              <a:rPr lang="en-GB" sz="3200" noProof="0" dirty="0" smtClean="0"/>
              <a:t> Demographic and Health Survey conducted in Ethiopia since 2000 as part of The DHS Program.</a:t>
            </a:r>
          </a:p>
          <a:p>
            <a:pPr>
              <a:spcBef>
                <a:spcPts val="0"/>
              </a:spcBef>
              <a:spcAft>
                <a:spcPts val="1800"/>
              </a:spcAft>
            </a:pPr>
            <a:r>
              <a:rPr lang="en-GB" sz="3200" noProof="0" dirty="0" smtClean="0"/>
              <a:t>It is designed to provide estimates at the national level, urban and rural areas, and for each of the 9 regions and 2 administrative cities.</a:t>
            </a:r>
            <a:endParaRPr lang="en-GB" sz="3200" noProof="0" dirty="0"/>
          </a:p>
        </p:txBody>
      </p:sp>
    </p:spTree>
    <p:extLst>
      <p:ext uri="{BB962C8B-B14F-4D97-AF65-F5344CB8AC3E}">
        <p14:creationId xmlns:p14="http://schemas.microsoft.com/office/powerpoint/2010/main" val="144318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Fertility by Region</a:t>
            </a:r>
            <a:endParaRPr lang="en-GB" noProof="0" dirty="0"/>
          </a:p>
        </p:txBody>
      </p:sp>
      <p:sp>
        <p:nvSpPr>
          <p:cNvPr id="4" name="TextBox 3"/>
          <p:cNvSpPr txBox="1"/>
          <p:nvPr/>
        </p:nvSpPr>
        <p:spPr>
          <a:xfrm>
            <a:off x="0" y="941035"/>
            <a:ext cx="9144000" cy="369332"/>
          </a:xfrm>
          <a:prstGeom prst="rect">
            <a:avLst/>
          </a:prstGeom>
          <a:noFill/>
        </p:spPr>
        <p:txBody>
          <a:bodyPr wrap="square" rtlCol="0">
            <a:spAutoFit/>
          </a:bodyPr>
          <a:lstStyle/>
          <a:p>
            <a:pPr algn="ctr"/>
            <a:r>
              <a:rPr lang="en-US" i="1" dirty="0" smtClean="0">
                <a:solidFill>
                  <a:srgbClr val="000000"/>
                </a:solidFill>
              </a:rPr>
              <a:t>Births per woman for the 3-year period before the survey</a:t>
            </a:r>
            <a:endParaRPr lang="en-US" i="1" dirty="0">
              <a:solidFill>
                <a:srgbClr val="000000"/>
              </a:solidFill>
            </a:endParaRPr>
          </a:p>
        </p:txBody>
      </p:sp>
      <p:graphicFrame>
        <p:nvGraphicFramePr>
          <p:cNvPr id="18" name="Chart 17"/>
          <p:cNvGraphicFramePr/>
          <p:nvPr>
            <p:extLst>
              <p:ext uri="{D42A27DB-BD31-4B8C-83A1-F6EECF244321}">
                <p14:modId xmlns:p14="http://schemas.microsoft.com/office/powerpoint/2010/main" val="1700851958"/>
              </p:ext>
            </p:extLst>
          </p:nvPr>
        </p:nvGraphicFramePr>
        <p:xfrm>
          <a:off x="0" y="1397000"/>
          <a:ext cx="9144000" cy="546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2205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Fertility Trends</a:t>
            </a:r>
            <a:endParaRPr lang="en-GB"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Births per woman for the 3-year period before the survey</a:t>
            </a:r>
            <a:endParaRPr lang="en-US" i="1" dirty="0">
              <a:solidFill>
                <a:srgbClr val="000000"/>
              </a:solidFill>
            </a:endParaRPr>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22656003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04155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Fertility Country </a:t>
            </a:r>
            <a:r>
              <a:rPr lang="en-GB" noProof="0" dirty="0" smtClean="0"/>
              <a:t>Comparison</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337342781"/>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Births per woman for the 3-year period before the survey</a:t>
            </a:r>
            <a:endParaRPr lang="en-US" i="1" dirty="0">
              <a:solidFill>
                <a:srgbClr val="000000"/>
              </a:solidFill>
            </a:endParaRPr>
          </a:p>
        </p:txBody>
      </p:sp>
      <p:sp>
        <p:nvSpPr>
          <p:cNvPr id="3" name="TextBox 2"/>
          <p:cNvSpPr txBox="1"/>
          <p:nvPr/>
        </p:nvSpPr>
        <p:spPr>
          <a:xfrm>
            <a:off x="7181386" y="6488668"/>
            <a:ext cx="1962614" cy="369332"/>
          </a:xfrm>
          <a:prstGeom prst="rect">
            <a:avLst/>
          </a:prstGeom>
          <a:noFill/>
        </p:spPr>
        <p:txBody>
          <a:bodyPr wrap="square" rtlCol="0">
            <a:spAutoFit/>
          </a:bodyPr>
          <a:lstStyle/>
          <a:p>
            <a:r>
              <a:rPr lang="en-US" i="1" dirty="0" smtClean="0">
                <a:solidFill>
                  <a:srgbClr val="000000"/>
                </a:solidFill>
              </a:rPr>
              <a:t>*Preliminary data</a:t>
            </a:r>
            <a:endParaRPr lang="en-US" i="1" dirty="0">
              <a:solidFill>
                <a:srgbClr val="000000"/>
              </a:solidFill>
            </a:endParaRPr>
          </a:p>
        </p:txBody>
      </p:sp>
    </p:spTree>
    <p:extLst>
      <p:ext uri="{BB962C8B-B14F-4D97-AF65-F5344CB8AC3E}">
        <p14:creationId xmlns:p14="http://schemas.microsoft.com/office/powerpoint/2010/main" val="2668676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en-GB" sz="3200" noProof="0" dirty="0" smtClean="0"/>
              <a:t>Levels, trends, and differentials</a:t>
            </a:r>
          </a:p>
          <a:p>
            <a:r>
              <a:rPr lang="en-GB" sz="3200" b="1" noProof="0" dirty="0" smtClean="0">
                <a:solidFill>
                  <a:schemeClr val="accent1"/>
                </a:solidFill>
              </a:rPr>
              <a:t>Determinants of fertility</a:t>
            </a:r>
          </a:p>
          <a:p>
            <a:r>
              <a:rPr lang="en-GB" sz="3200" noProof="0" dirty="0" smtClean="0"/>
              <a:t>Fertility preferences and ideal family size</a:t>
            </a:r>
          </a:p>
        </p:txBody>
      </p:sp>
    </p:spTree>
    <p:extLst>
      <p:ext uri="{BB962C8B-B14F-4D97-AF65-F5344CB8AC3E}">
        <p14:creationId xmlns:p14="http://schemas.microsoft.com/office/powerpoint/2010/main" val="5341007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Birth Intervals</a:t>
            </a:r>
            <a:endParaRPr lang="en-GB" noProof="0" dirty="0"/>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en-GB" sz="3200" noProof="0" dirty="0" smtClean="0"/>
              <a:t>In addition to their impact on fertility, birth intervals also affect the health of mothers and their children.</a:t>
            </a:r>
          </a:p>
          <a:p>
            <a:pPr marL="0" indent="0" algn="ctr">
              <a:spcBef>
                <a:spcPts val="0"/>
              </a:spcBef>
              <a:spcAft>
                <a:spcPts val="1800"/>
              </a:spcAft>
              <a:buNone/>
            </a:pPr>
            <a:endParaRPr lang="en-GB" sz="3200" noProof="0" dirty="0" smtClean="0"/>
          </a:p>
          <a:p>
            <a:pPr marL="0" indent="0" algn="ctr">
              <a:spcBef>
                <a:spcPts val="0"/>
              </a:spcBef>
              <a:spcAft>
                <a:spcPts val="1800"/>
              </a:spcAft>
              <a:buNone/>
            </a:pPr>
            <a:r>
              <a:rPr lang="en-GB" sz="3200" noProof="0" dirty="0" smtClean="0"/>
              <a:t>The median birth interval in Ethiopia is </a:t>
            </a:r>
            <a:r>
              <a:rPr lang="en-GB" sz="3200" b="1" noProof="0" dirty="0" smtClean="0">
                <a:solidFill>
                  <a:schemeClr val="accent1"/>
                </a:solidFill>
              </a:rPr>
              <a:t>34.5 months</a:t>
            </a:r>
            <a:r>
              <a:rPr lang="en-GB" sz="3200" noProof="0" dirty="0" smtClean="0"/>
              <a:t>.</a:t>
            </a:r>
            <a:endParaRPr lang="en-GB" sz="3200" noProof="0" dirty="0"/>
          </a:p>
        </p:txBody>
      </p:sp>
    </p:spTree>
    <p:extLst>
      <p:ext uri="{BB962C8B-B14F-4D97-AF65-F5344CB8AC3E}">
        <p14:creationId xmlns:p14="http://schemas.microsoft.com/office/powerpoint/2010/main" val="14273959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Length of Birth Intervals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19389664"/>
              </p:ext>
            </p:extLst>
          </p:nvPr>
        </p:nvGraphicFramePr>
        <p:xfrm>
          <a:off x="461963" y="1868106"/>
          <a:ext cx="8256587" cy="48919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smtClean="0">
                <a:solidFill>
                  <a:srgbClr val="000000"/>
                </a:solidFill>
              </a:rPr>
              <a:t>Percent distribution of non-first births in the 5 years before the survey </a:t>
            </a:r>
          </a:p>
          <a:p>
            <a:pPr algn="ctr"/>
            <a:r>
              <a:rPr lang="en-US" i="1" dirty="0" smtClean="0">
                <a:solidFill>
                  <a:srgbClr val="000000"/>
                </a:solidFill>
              </a:rPr>
              <a:t>by number of months since preceding birth</a:t>
            </a:r>
            <a:endParaRPr lang="en-US" i="1" dirty="0">
              <a:solidFill>
                <a:srgbClr val="000000"/>
              </a:solidFill>
            </a:endParaRPr>
          </a:p>
        </p:txBody>
      </p:sp>
      <p:sp>
        <p:nvSpPr>
          <p:cNvPr id="9" name="TextBox 8"/>
          <p:cNvSpPr txBox="1"/>
          <p:nvPr/>
        </p:nvSpPr>
        <p:spPr>
          <a:xfrm>
            <a:off x="7020378" y="5469737"/>
            <a:ext cx="1982108" cy="1200329"/>
          </a:xfrm>
          <a:prstGeom prst="rect">
            <a:avLst/>
          </a:prstGeom>
          <a:solidFill>
            <a:schemeClr val="accent2"/>
          </a:solidFill>
        </p:spPr>
        <p:txBody>
          <a:bodyPr wrap="square" rtlCol="0">
            <a:spAutoFit/>
          </a:bodyPr>
          <a:lstStyle/>
          <a:p>
            <a:pPr algn="ctr"/>
            <a:r>
              <a:rPr lang="en-US" b="1" dirty="0" smtClean="0">
                <a:solidFill>
                  <a:prstClr val="white"/>
                </a:solidFill>
              </a:rPr>
              <a:t>Doctors recommend a birth interval of at least 36 months.</a:t>
            </a:r>
            <a:endParaRPr lang="en-US" b="1" dirty="0">
              <a:solidFill>
                <a:prstClr val="white"/>
              </a:solidFill>
            </a:endParaRPr>
          </a:p>
        </p:txBody>
      </p:sp>
      <p:sp>
        <p:nvSpPr>
          <p:cNvPr id="3" name="TextBox 2"/>
          <p:cNvSpPr txBox="1"/>
          <p:nvPr/>
        </p:nvSpPr>
        <p:spPr>
          <a:xfrm>
            <a:off x="4404733" y="4939990"/>
            <a:ext cx="1928768" cy="646331"/>
          </a:xfrm>
          <a:prstGeom prst="rect">
            <a:avLst/>
          </a:prstGeom>
          <a:noFill/>
        </p:spPr>
        <p:txBody>
          <a:bodyPr wrap="square" rtlCol="0">
            <a:spAutoFit/>
          </a:bodyPr>
          <a:lstStyle/>
          <a:p>
            <a:pPr algn="ctr"/>
            <a:r>
              <a:rPr lang="en-US" b="1" dirty="0" smtClean="0">
                <a:solidFill>
                  <a:prstClr val="white"/>
                </a:solidFill>
              </a:rPr>
              <a:t>24-35 months</a:t>
            </a:r>
          </a:p>
          <a:p>
            <a:pPr algn="ctr"/>
            <a:r>
              <a:rPr lang="en-US" b="1" dirty="0" smtClean="0">
                <a:solidFill>
                  <a:prstClr val="white"/>
                </a:solidFill>
              </a:rPr>
              <a:t>32%</a:t>
            </a:r>
            <a:endParaRPr lang="en-US" b="1" dirty="0">
              <a:solidFill>
                <a:prstClr val="white"/>
              </a:solidFill>
            </a:endParaRPr>
          </a:p>
        </p:txBody>
      </p:sp>
      <p:sp>
        <p:nvSpPr>
          <p:cNvPr id="7" name="TextBox 6"/>
          <p:cNvSpPr txBox="1"/>
          <p:nvPr/>
        </p:nvSpPr>
        <p:spPr>
          <a:xfrm>
            <a:off x="0" y="6211669"/>
            <a:ext cx="2575932" cy="646331"/>
          </a:xfrm>
          <a:prstGeom prst="rect">
            <a:avLst/>
          </a:prstGeom>
          <a:noFill/>
        </p:spPr>
        <p:txBody>
          <a:bodyPr wrap="square" rtlCol="0">
            <a:spAutoFit/>
          </a:bodyPr>
          <a:lstStyle/>
          <a:p>
            <a:r>
              <a:rPr lang="en-US" i="1" dirty="0" smtClean="0">
                <a:solidFill>
                  <a:srgbClr val="000000"/>
                </a:solidFill>
              </a:rPr>
              <a:t>Figure does not add up to 100% due to rounding.</a:t>
            </a:r>
            <a:endParaRPr lang="en-US" i="1" dirty="0">
              <a:solidFill>
                <a:srgbClr val="000000"/>
              </a:solidFill>
            </a:endParaRPr>
          </a:p>
        </p:txBody>
      </p:sp>
    </p:spTree>
    <p:extLst>
      <p:ext uri="{BB962C8B-B14F-4D97-AF65-F5344CB8AC3E}">
        <p14:creationId xmlns:p14="http://schemas.microsoft.com/office/powerpoint/2010/main" val="4653093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Teenage Childbearing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8895935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young women age 15-19 who are mothers or pregnant with their first child</a:t>
            </a:r>
            <a:endParaRPr lang="en-US" i="1" dirty="0">
              <a:solidFill>
                <a:srgbClr val="000000"/>
              </a:solidFill>
            </a:endParaRPr>
          </a:p>
        </p:txBody>
      </p:sp>
    </p:spTree>
    <p:extLst>
      <p:ext uri="{BB962C8B-B14F-4D97-AF65-F5344CB8AC3E}">
        <p14:creationId xmlns:p14="http://schemas.microsoft.com/office/powerpoint/2010/main" val="41797899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Teenage Childbearing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17243612"/>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young women age 15-19 who are mothers or pregnant with their first child</a:t>
            </a:r>
            <a:endParaRPr lang="en-US" i="1" dirty="0">
              <a:solidFill>
                <a:srgbClr val="000000"/>
              </a:solidFill>
            </a:endParaRPr>
          </a:p>
        </p:txBody>
      </p:sp>
    </p:spTree>
    <p:extLst>
      <p:ext uri="{BB962C8B-B14F-4D97-AF65-F5344CB8AC3E}">
        <p14:creationId xmlns:p14="http://schemas.microsoft.com/office/powerpoint/2010/main" val="2027931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Current Marital Status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2692423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women and men age 15-49 by current marital status</a:t>
            </a:r>
            <a:endParaRPr lang="en-US" i="1" dirty="0">
              <a:solidFill>
                <a:srgbClr val="000000"/>
              </a:solidFill>
            </a:endParaRPr>
          </a:p>
        </p:txBody>
      </p:sp>
    </p:spTree>
    <p:extLst>
      <p:ext uri="{BB962C8B-B14F-4D97-AF65-F5344CB8AC3E}">
        <p14:creationId xmlns:p14="http://schemas.microsoft.com/office/powerpoint/2010/main" val="8338936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Polygyny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6137404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married women and men age 15-49 who are in polygynous unions</a:t>
            </a:r>
            <a:endParaRPr lang="en-US" i="1" dirty="0">
              <a:solidFill>
                <a:srgbClr val="000000"/>
              </a:solidFill>
            </a:endParaRPr>
          </a:p>
        </p:txBody>
      </p:sp>
    </p:spTree>
    <p:extLst>
      <p:ext uri="{BB962C8B-B14F-4D97-AF65-F5344CB8AC3E}">
        <p14:creationId xmlns:p14="http://schemas.microsoft.com/office/powerpoint/2010/main" val="3812691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Sample Design</a:t>
            </a:r>
            <a:endParaRPr lang="en-GB" noProof="0" dirty="0"/>
          </a:p>
        </p:txBody>
      </p:sp>
      <p:sp>
        <p:nvSpPr>
          <p:cNvPr id="3" name="Content Placeholder 2"/>
          <p:cNvSpPr>
            <a:spLocks noGrp="1"/>
          </p:cNvSpPr>
          <p:nvPr>
            <p:ph idx="1"/>
          </p:nvPr>
        </p:nvSpPr>
        <p:spPr/>
        <p:txBody>
          <a:bodyPr>
            <a:normAutofit fontScale="85000" lnSpcReduction="20000"/>
          </a:bodyPr>
          <a:lstStyle/>
          <a:p>
            <a:pPr marL="0" indent="0">
              <a:lnSpc>
                <a:spcPct val="120000"/>
              </a:lnSpc>
              <a:spcBef>
                <a:spcPts val="0"/>
              </a:spcBef>
              <a:spcAft>
                <a:spcPts val="1800"/>
              </a:spcAft>
              <a:buNone/>
            </a:pPr>
            <a:r>
              <a:rPr lang="en-GB" sz="3200" b="1" noProof="0" dirty="0" smtClean="0">
                <a:solidFill>
                  <a:schemeClr val="accent1"/>
                </a:solidFill>
              </a:rPr>
              <a:t>Sampling Frame:</a:t>
            </a:r>
            <a:r>
              <a:rPr lang="en-GB" sz="3200" noProof="0" dirty="0" smtClean="0">
                <a:solidFill>
                  <a:schemeClr val="accent1"/>
                </a:solidFill>
              </a:rPr>
              <a:t>  </a:t>
            </a:r>
            <a:r>
              <a:rPr lang="en-GB" sz="3200" noProof="0" dirty="0" smtClean="0"/>
              <a:t>2007 Ethiopia Population and Housing Census</a:t>
            </a:r>
          </a:p>
          <a:p>
            <a:pPr marL="0" indent="0">
              <a:lnSpc>
                <a:spcPct val="120000"/>
              </a:lnSpc>
              <a:spcBef>
                <a:spcPts val="0"/>
              </a:spcBef>
              <a:spcAft>
                <a:spcPts val="1800"/>
              </a:spcAft>
              <a:buNone/>
            </a:pPr>
            <a:r>
              <a:rPr lang="en-GB" sz="3200" b="1" noProof="0" dirty="0" smtClean="0">
                <a:solidFill>
                  <a:schemeClr val="accent1"/>
                </a:solidFill>
              </a:rPr>
              <a:t>First Stage:  </a:t>
            </a:r>
            <a:r>
              <a:rPr lang="en-GB" sz="3200" noProof="0" dirty="0" smtClean="0"/>
              <a:t>202 urban and 443 rural clusters selected</a:t>
            </a:r>
          </a:p>
          <a:p>
            <a:pPr marL="0" indent="0">
              <a:lnSpc>
                <a:spcPct val="120000"/>
              </a:lnSpc>
              <a:spcBef>
                <a:spcPts val="0"/>
              </a:spcBef>
              <a:spcAft>
                <a:spcPts val="1800"/>
              </a:spcAft>
              <a:buNone/>
            </a:pPr>
            <a:r>
              <a:rPr lang="en-GB" sz="3200" b="1" noProof="0" dirty="0" smtClean="0">
                <a:solidFill>
                  <a:schemeClr val="accent1"/>
                </a:solidFill>
              </a:rPr>
              <a:t>Second Stage: </a:t>
            </a:r>
            <a:r>
              <a:rPr lang="en-GB" sz="3200" noProof="0" dirty="0" smtClean="0"/>
              <a:t>28 households per cluster were selected. Overall, 18,008 households were selected of which 17,067 were occupied.</a:t>
            </a:r>
            <a:endParaRPr lang="en-GB" sz="3200" b="1" noProof="0" dirty="0" smtClean="0">
              <a:solidFill>
                <a:schemeClr val="accent5"/>
              </a:solidFill>
            </a:endParaRPr>
          </a:p>
          <a:p>
            <a:pPr marL="0" indent="0">
              <a:lnSpc>
                <a:spcPct val="120000"/>
              </a:lnSpc>
              <a:spcBef>
                <a:spcPts val="0"/>
              </a:spcBef>
              <a:spcAft>
                <a:spcPts val="1800"/>
              </a:spcAft>
              <a:buNone/>
            </a:pPr>
            <a:r>
              <a:rPr lang="en-GB" sz="3200" noProof="0" dirty="0" smtClean="0"/>
              <a:t>Selected households were visited and interviewed. </a:t>
            </a:r>
            <a:r>
              <a:rPr lang="en-GB" sz="3200" b="1" noProof="0" dirty="0" smtClean="0">
                <a:solidFill>
                  <a:schemeClr val="accent1"/>
                </a:solidFill>
              </a:rPr>
              <a:t>All women age 15-49 </a:t>
            </a:r>
            <a:r>
              <a:rPr lang="en-GB" sz="3200" noProof="0" dirty="0" smtClean="0"/>
              <a:t>and </a:t>
            </a:r>
            <a:r>
              <a:rPr lang="en-GB" sz="3200" b="1" dirty="0" smtClean="0">
                <a:solidFill>
                  <a:schemeClr val="accent1"/>
                </a:solidFill>
              </a:rPr>
              <a:t>all m</a:t>
            </a:r>
            <a:r>
              <a:rPr lang="en-GB" sz="3200" b="1" noProof="0" dirty="0" err="1" smtClean="0">
                <a:solidFill>
                  <a:schemeClr val="accent1"/>
                </a:solidFill>
              </a:rPr>
              <a:t>en</a:t>
            </a:r>
            <a:r>
              <a:rPr lang="en-GB" sz="3200" b="1" noProof="0" dirty="0" smtClean="0">
                <a:solidFill>
                  <a:schemeClr val="accent1"/>
                </a:solidFill>
              </a:rPr>
              <a:t> age 15-59</a:t>
            </a:r>
            <a:r>
              <a:rPr lang="en-GB" sz="3200" noProof="0" dirty="0" smtClean="0"/>
              <a:t> in the selected households were interviewed. Anthropometry and biomarkers were collected in all households.</a:t>
            </a:r>
          </a:p>
        </p:txBody>
      </p:sp>
    </p:spTree>
    <p:extLst>
      <p:ext uri="{BB962C8B-B14F-4D97-AF65-F5344CB8AC3E}">
        <p14:creationId xmlns:p14="http://schemas.microsoft.com/office/powerpoint/2010/main" val="25688934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60920"/>
          </a:xfrm>
        </p:spPr>
        <p:txBody>
          <a:bodyPr>
            <a:normAutofit fontScale="90000"/>
          </a:bodyPr>
          <a:lstStyle/>
          <a:p>
            <a:r>
              <a:rPr lang="en-GB" noProof="0" dirty="0" smtClean="0"/>
              <a:t>Median Age at First Sex, Marriage, </a:t>
            </a:r>
            <a:br>
              <a:rPr lang="en-GB" noProof="0" dirty="0" smtClean="0"/>
            </a:br>
            <a:r>
              <a:rPr lang="en-GB" noProof="0" dirty="0" smtClean="0"/>
              <a:t>and Birth</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032028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60920"/>
            <a:ext cx="9144000" cy="369332"/>
          </a:xfrm>
          <a:prstGeom prst="rect">
            <a:avLst/>
          </a:prstGeom>
          <a:noFill/>
        </p:spPr>
        <p:txBody>
          <a:bodyPr wrap="square" rtlCol="0">
            <a:spAutoFit/>
          </a:bodyPr>
          <a:lstStyle/>
          <a:p>
            <a:pPr algn="ctr"/>
            <a:r>
              <a:rPr lang="en-US" i="1" dirty="0" smtClean="0">
                <a:solidFill>
                  <a:srgbClr val="000000"/>
                </a:solidFill>
              </a:rPr>
              <a:t>Among women and men age 25-49</a:t>
            </a:r>
            <a:endParaRPr lang="en-US" i="1" dirty="0">
              <a:solidFill>
                <a:srgbClr val="000000"/>
              </a:solidFill>
            </a:endParaRPr>
          </a:p>
        </p:txBody>
      </p:sp>
      <p:sp>
        <p:nvSpPr>
          <p:cNvPr id="9" name="TextBox 8"/>
          <p:cNvSpPr txBox="1"/>
          <p:nvPr/>
        </p:nvSpPr>
        <p:spPr>
          <a:xfrm>
            <a:off x="7347857" y="6005945"/>
            <a:ext cx="566057" cy="369332"/>
          </a:xfrm>
          <a:prstGeom prst="rect">
            <a:avLst/>
          </a:prstGeom>
          <a:noFill/>
        </p:spPr>
        <p:txBody>
          <a:bodyPr wrap="square" rtlCol="0">
            <a:spAutoFit/>
          </a:bodyPr>
          <a:lstStyle/>
          <a:p>
            <a:r>
              <a:rPr lang="en-US" b="1" dirty="0" smtClean="0">
                <a:solidFill>
                  <a:srgbClr val="138A44"/>
                </a:solidFill>
              </a:rPr>
              <a:t>NA</a:t>
            </a:r>
            <a:endParaRPr lang="en-US" b="1" dirty="0">
              <a:solidFill>
                <a:srgbClr val="138A44"/>
              </a:solidFill>
            </a:endParaRPr>
          </a:p>
        </p:txBody>
      </p:sp>
    </p:spTree>
    <p:extLst>
      <p:ext uri="{BB962C8B-B14F-4D97-AF65-F5344CB8AC3E}">
        <p14:creationId xmlns:p14="http://schemas.microsoft.com/office/powerpoint/2010/main" val="21107730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Age at First Sexual Intercourse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9606831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women and men age 25-49 who had sexual intercourse by:</a:t>
            </a:r>
            <a:endParaRPr lang="en-US" i="1" dirty="0">
              <a:solidFill>
                <a:srgbClr val="000000"/>
              </a:solidFill>
            </a:endParaRPr>
          </a:p>
        </p:txBody>
      </p:sp>
    </p:spTree>
    <p:extLst>
      <p:ext uri="{BB962C8B-B14F-4D97-AF65-F5344CB8AC3E}">
        <p14:creationId xmlns:p14="http://schemas.microsoft.com/office/powerpoint/2010/main" val="24845617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en-GB" sz="3200" noProof="0" dirty="0" smtClean="0"/>
              <a:t>Levels, trends, and differentials</a:t>
            </a:r>
          </a:p>
          <a:p>
            <a:r>
              <a:rPr lang="en-GB" sz="3200" noProof="0" dirty="0" smtClean="0"/>
              <a:t>Determinants of fertility</a:t>
            </a:r>
          </a:p>
          <a:p>
            <a:r>
              <a:rPr lang="en-GB" sz="3200" b="1" noProof="0" dirty="0" smtClean="0">
                <a:solidFill>
                  <a:schemeClr val="accent1"/>
                </a:solidFill>
              </a:rPr>
              <a:t>Fertility preferences and ideal family size</a:t>
            </a:r>
          </a:p>
        </p:txBody>
      </p:sp>
    </p:spTree>
    <p:extLst>
      <p:ext uri="{BB962C8B-B14F-4D97-AF65-F5344CB8AC3E}">
        <p14:creationId xmlns:p14="http://schemas.microsoft.com/office/powerpoint/2010/main" val="4642579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8887"/>
            <a:ext cx="9144000" cy="1002518"/>
          </a:xfrm>
        </p:spPr>
        <p:txBody>
          <a:bodyPr>
            <a:normAutofit fontScale="90000"/>
          </a:bodyPr>
          <a:lstStyle/>
          <a:p>
            <a:r>
              <a:rPr lang="en-GB" noProof="0" dirty="0" smtClean="0"/>
              <a:t>Fertility Preferences of </a:t>
            </a:r>
            <a:br>
              <a:rPr lang="en-GB" noProof="0" dirty="0" smtClean="0"/>
            </a:br>
            <a:r>
              <a:rPr lang="en-GB" noProof="0" dirty="0" smtClean="0"/>
              <a:t>Married Women and Men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67586530"/>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married women and men age 15-49 by desire for children in the future</a:t>
            </a:r>
            <a:endParaRPr lang="en-US" i="1" dirty="0">
              <a:solidFill>
                <a:srgbClr val="000000"/>
              </a:solidFill>
            </a:endParaRPr>
          </a:p>
        </p:txBody>
      </p:sp>
    </p:spTree>
    <p:extLst>
      <p:ext uri="{BB962C8B-B14F-4D97-AF65-F5344CB8AC3E}">
        <p14:creationId xmlns:p14="http://schemas.microsoft.com/office/powerpoint/2010/main" val="2948465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Ideal Family Size</a:t>
            </a:r>
            <a:endParaRPr lang="en-GB"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8580910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Mean ideal number of children among women and men age 15-49</a:t>
            </a:r>
            <a:endParaRPr lang="en-US" i="1" dirty="0">
              <a:solidFill>
                <a:srgbClr val="000000"/>
              </a:solidFill>
            </a:endParaRPr>
          </a:p>
        </p:txBody>
      </p:sp>
    </p:spTree>
    <p:extLst>
      <p:ext uri="{BB962C8B-B14F-4D97-AF65-F5344CB8AC3E}">
        <p14:creationId xmlns:p14="http://schemas.microsoft.com/office/powerpoint/2010/main" val="17558532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Birth Planning</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1150671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births to women 5 years before the survey by birth planning status</a:t>
            </a:r>
            <a:endParaRPr lang="en-US" i="1" dirty="0">
              <a:solidFill>
                <a:srgbClr val="000000"/>
              </a:solidFill>
            </a:endParaRPr>
          </a:p>
        </p:txBody>
      </p:sp>
    </p:spTree>
    <p:extLst>
      <p:ext uri="{BB962C8B-B14F-4D97-AF65-F5344CB8AC3E}">
        <p14:creationId xmlns:p14="http://schemas.microsoft.com/office/powerpoint/2010/main" val="28821060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6127"/>
          </a:xfrm>
        </p:spPr>
        <p:txBody>
          <a:bodyPr>
            <a:normAutofit fontScale="90000"/>
          </a:bodyPr>
          <a:lstStyle/>
          <a:p>
            <a:r>
              <a:rPr lang="en-GB" noProof="0" dirty="0" smtClean="0"/>
              <a:t>Difference between Wanted and Actual Fertility Rates</a:t>
            </a:r>
            <a:endParaRPr lang="en-GB" noProof="0" dirty="0"/>
          </a:p>
        </p:txBody>
      </p:sp>
      <p:graphicFrame>
        <p:nvGraphicFramePr>
          <p:cNvPr id="15" name="Content Placeholder 14"/>
          <p:cNvGraphicFramePr>
            <a:graphicFrameLocks noGrp="1"/>
          </p:cNvGraphicFramePr>
          <p:nvPr>
            <p:ph idx="1"/>
            <p:extLst>
              <p:ext uri="{D42A27DB-BD31-4B8C-83A1-F6EECF244321}">
                <p14:modId xmlns:p14="http://schemas.microsoft.com/office/powerpoint/2010/main" val="205501502"/>
              </p:ext>
            </p:extLst>
          </p:nvPr>
        </p:nvGraphicFramePr>
        <p:xfrm>
          <a:off x="461963" y="1226127"/>
          <a:ext cx="8682037" cy="56318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713870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394834"/>
          </a:xfrm>
        </p:spPr>
        <p:txBody>
          <a:bodyPr>
            <a:noAutofit/>
          </a:bodyPr>
          <a:lstStyle/>
          <a:p>
            <a:pPr>
              <a:spcBef>
                <a:spcPts val="0"/>
              </a:spcBef>
              <a:spcAft>
                <a:spcPts val="1800"/>
              </a:spcAft>
              <a:buClr>
                <a:schemeClr val="tx1"/>
              </a:buClr>
            </a:pPr>
            <a:r>
              <a:rPr lang="en-GB" sz="3200" noProof="0" dirty="0" smtClean="0"/>
              <a:t>Women have an average of </a:t>
            </a:r>
            <a:r>
              <a:rPr lang="en-GB" sz="3200" b="1" noProof="0" dirty="0" smtClean="0">
                <a:solidFill>
                  <a:schemeClr val="accent1"/>
                </a:solidFill>
              </a:rPr>
              <a:t>4.6</a:t>
            </a:r>
            <a:r>
              <a:rPr lang="en-GB" sz="3200" noProof="0" dirty="0" smtClean="0"/>
              <a:t> children.</a:t>
            </a:r>
          </a:p>
          <a:p>
            <a:pPr>
              <a:spcBef>
                <a:spcPts val="0"/>
              </a:spcBef>
              <a:spcAft>
                <a:spcPts val="1800"/>
              </a:spcAft>
              <a:buClr>
                <a:schemeClr val="tx1"/>
              </a:buClr>
            </a:pPr>
            <a:r>
              <a:rPr lang="en-GB" sz="3200" noProof="0" dirty="0" smtClean="0"/>
              <a:t>Women have first sex at a median age of </a:t>
            </a:r>
            <a:r>
              <a:rPr lang="en-GB" sz="3200" b="1" noProof="0" dirty="0" smtClean="0">
                <a:solidFill>
                  <a:schemeClr val="accent1"/>
                </a:solidFill>
              </a:rPr>
              <a:t>16.6 </a:t>
            </a:r>
            <a:r>
              <a:rPr lang="en-GB" sz="3200" noProof="0" dirty="0" smtClean="0"/>
              <a:t>years, first marriage at</a:t>
            </a:r>
            <a:r>
              <a:rPr lang="en-GB" sz="3200" noProof="0" dirty="0" smtClean="0">
                <a:solidFill>
                  <a:schemeClr val="accent1"/>
                </a:solidFill>
              </a:rPr>
              <a:t> </a:t>
            </a:r>
            <a:r>
              <a:rPr lang="en-GB" sz="3200" b="1" noProof="0" dirty="0" smtClean="0">
                <a:solidFill>
                  <a:schemeClr val="accent1"/>
                </a:solidFill>
              </a:rPr>
              <a:t>17.1 </a:t>
            </a:r>
            <a:r>
              <a:rPr lang="en-GB" sz="3200" noProof="0" dirty="0" smtClean="0"/>
              <a:t>years, and their first birth at </a:t>
            </a:r>
            <a:r>
              <a:rPr lang="en-GB" sz="3200" b="1" noProof="0" dirty="0" smtClean="0">
                <a:solidFill>
                  <a:schemeClr val="accent1"/>
                </a:solidFill>
              </a:rPr>
              <a:t>19.2 </a:t>
            </a:r>
            <a:r>
              <a:rPr lang="en-GB" sz="3200" noProof="0" dirty="0" smtClean="0"/>
              <a:t>years.</a:t>
            </a:r>
          </a:p>
          <a:p>
            <a:pPr>
              <a:spcBef>
                <a:spcPts val="0"/>
              </a:spcBef>
              <a:spcAft>
                <a:spcPts val="1800"/>
              </a:spcAft>
              <a:buClr>
                <a:schemeClr val="tx1"/>
              </a:buClr>
            </a:pPr>
            <a:r>
              <a:rPr lang="en-GB" sz="3200" b="1" noProof="0" dirty="0" smtClean="0">
                <a:solidFill>
                  <a:schemeClr val="accent1"/>
                </a:solidFill>
              </a:rPr>
              <a:t>13% </a:t>
            </a:r>
            <a:r>
              <a:rPr lang="en-GB" sz="3200" noProof="0" dirty="0" smtClean="0"/>
              <a:t>of women age 15-19 are </a:t>
            </a:r>
            <a:r>
              <a:rPr lang="en-GB" sz="3200" b="1" noProof="0" dirty="0" smtClean="0">
                <a:solidFill>
                  <a:schemeClr val="accent1"/>
                </a:solidFill>
              </a:rPr>
              <a:t>pregnant</a:t>
            </a:r>
            <a:r>
              <a:rPr lang="en-GB" sz="3200" noProof="0" dirty="0" smtClean="0">
                <a:solidFill>
                  <a:schemeClr val="accent1"/>
                </a:solidFill>
              </a:rPr>
              <a:t> </a:t>
            </a:r>
            <a:r>
              <a:rPr lang="en-GB" sz="3200" noProof="0" dirty="0" smtClean="0"/>
              <a:t>with the first child or are </a:t>
            </a:r>
            <a:r>
              <a:rPr lang="en-GB" sz="3200" b="1" noProof="0" dirty="0" smtClean="0">
                <a:solidFill>
                  <a:schemeClr val="accent1"/>
                </a:solidFill>
              </a:rPr>
              <a:t>already mothers</a:t>
            </a:r>
            <a:r>
              <a:rPr lang="en-GB" sz="3200" noProof="0" dirty="0" smtClean="0"/>
              <a:t>.</a:t>
            </a:r>
          </a:p>
          <a:p>
            <a:pPr>
              <a:spcBef>
                <a:spcPts val="0"/>
              </a:spcBef>
              <a:spcAft>
                <a:spcPts val="1800"/>
              </a:spcAft>
              <a:buClr>
                <a:schemeClr val="tx1"/>
              </a:buClr>
            </a:pPr>
            <a:r>
              <a:rPr lang="en-GB" sz="3200" b="1" noProof="0" dirty="0" smtClean="0">
                <a:solidFill>
                  <a:schemeClr val="accent1"/>
                </a:solidFill>
              </a:rPr>
              <a:t>37% </a:t>
            </a:r>
            <a:r>
              <a:rPr lang="en-GB" sz="3200" noProof="0" dirty="0" smtClean="0"/>
              <a:t>of married women and </a:t>
            </a:r>
            <a:r>
              <a:rPr lang="en-GB" sz="3200" b="1" noProof="0" dirty="0" smtClean="0">
                <a:solidFill>
                  <a:schemeClr val="accent1"/>
                </a:solidFill>
              </a:rPr>
              <a:t>27%</a:t>
            </a:r>
            <a:r>
              <a:rPr lang="en-GB" sz="3200" noProof="0" dirty="0" smtClean="0"/>
              <a:t> of married men </a:t>
            </a:r>
            <a:r>
              <a:rPr lang="en-GB" sz="3200" b="1" noProof="0" dirty="0" smtClean="0">
                <a:solidFill>
                  <a:schemeClr val="accent1"/>
                </a:solidFill>
              </a:rPr>
              <a:t>want nor more children or are sterilised</a:t>
            </a:r>
            <a:r>
              <a:rPr lang="en-GB" sz="3200" noProof="0" dirty="0" smtClean="0"/>
              <a:t>.</a:t>
            </a:r>
          </a:p>
          <a:p>
            <a:pPr>
              <a:spcBef>
                <a:spcPts val="0"/>
              </a:spcBef>
              <a:spcAft>
                <a:spcPts val="1800"/>
              </a:spcAft>
              <a:buClr>
                <a:schemeClr val="tx1"/>
              </a:buClr>
            </a:pPr>
            <a:r>
              <a:rPr lang="en-GB" sz="3200" noProof="0" dirty="0" smtClean="0"/>
              <a:t>Women and men report their </a:t>
            </a:r>
            <a:r>
              <a:rPr lang="en-GB" sz="3200" b="1" noProof="0" dirty="0" smtClean="0">
                <a:solidFill>
                  <a:schemeClr val="accent1"/>
                </a:solidFill>
              </a:rPr>
              <a:t>ideal family size </a:t>
            </a:r>
            <a:r>
              <a:rPr lang="en-GB" sz="3200" noProof="0" dirty="0" smtClean="0"/>
              <a:t>as </a:t>
            </a:r>
            <a:r>
              <a:rPr lang="en-GB" sz="3200" b="1" noProof="0" dirty="0" smtClean="0">
                <a:solidFill>
                  <a:schemeClr val="accent1"/>
                </a:solidFill>
              </a:rPr>
              <a:t>4.5 </a:t>
            </a:r>
            <a:r>
              <a:rPr lang="en-GB" sz="3200" noProof="0" dirty="0" smtClean="0"/>
              <a:t>and</a:t>
            </a:r>
            <a:r>
              <a:rPr lang="en-GB" sz="3200" b="1" noProof="0" dirty="0" smtClean="0">
                <a:solidFill>
                  <a:schemeClr val="accent1"/>
                </a:solidFill>
              </a:rPr>
              <a:t> 4.6</a:t>
            </a:r>
            <a:r>
              <a:rPr lang="en-GB" sz="3200" noProof="0" dirty="0" smtClean="0"/>
              <a:t> children, respectively.</a:t>
            </a:r>
          </a:p>
          <a:p>
            <a:pPr>
              <a:spcBef>
                <a:spcPts val="0"/>
              </a:spcBef>
              <a:spcAft>
                <a:spcPts val="1800"/>
              </a:spcAft>
              <a:buClr>
                <a:schemeClr val="tx1"/>
              </a:buClr>
            </a:pPr>
            <a:endParaRPr lang="en-GB" sz="3200" noProof="0" dirty="0" smtClean="0"/>
          </a:p>
          <a:p>
            <a:pPr>
              <a:spcBef>
                <a:spcPts val="0"/>
              </a:spcBef>
              <a:spcAft>
                <a:spcPts val="1800"/>
              </a:spcAft>
              <a:buClr>
                <a:schemeClr val="tx1"/>
              </a:buClr>
            </a:pPr>
            <a:endParaRPr lang="en-GB" sz="3200" noProof="0" dirty="0" smtClean="0"/>
          </a:p>
        </p:txBody>
      </p:sp>
    </p:spTree>
    <p:extLst>
      <p:ext uri="{BB962C8B-B14F-4D97-AF65-F5344CB8AC3E}">
        <p14:creationId xmlns:p14="http://schemas.microsoft.com/office/powerpoint/2010/main" val="5197824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Family Planning</a:t>
            </a:r>
            <a:endParaRPr lang="en-US" sz="4400" b="1" dirty="0">
              <a:solidFill>
                <a:prstClr val="white"/>
              </a:solidFill>
            </a:endParaRPr>
          </a:p>
        </p:txBody>
      </p:sp>
      <p:sp>
        <p:nvSpPr>
          <p:cNvPr id="3" name="TextBox 2"/>
          <p:cNvSpPr txBox="1"/>
          <p:nvPr/>
        </p:nvSpPr>
        <p:spPr>
          <a:xfrm>
            <a:off x="6375802" y="839289"/>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6989"/>
            <a:ext cx="4418729" cy="3084712"/>
          </a:xfrm>
        </p:spPr>
        <p:txBody>
          <a:bodyPr>
            <a:normAutofit/>
          </a:bodyPr>
          <a:lstStyle/>
          <a:p>
            <a:pPr>
              <a:buClr>
                <a:schemeClr val="tx1"/>
              </a:buClr>
            </a:pPr>
            <a:r>
              <a:rPr lang="en-GB" sz="3200" b="1" noProof="0" dirty="0" smtClean="0">
                <a:solidFill>
                  <a:schemeClr val="accent1"/>
                </a:solidFill>
              </a:rPr>
              <a:t>Knowledge and use</a:t>
            </a:r>
          </a:p>
          <a:p>
            <a:pPr>
              <a:buClr>
                <a:schemeClr val="tx1"/>
              </a:buClr>
            </a:pPr>
            <a:r>
              <a:rPr lang="en-GB" sz="3200" noProof="0" dirty="0" smtClean="0"/>
              <a:t>Source of methods</a:t>
            </a:r>
          </a:p>
          <a:p>
            <a:pPr>
              <a:buClr>
                <a:schemeClr val="tx1"/>
              </a:buClr>
            </a:pPr>
            <a:r>
              <a:rPr lang="en-GB" sz="3200" noProof="0" dirty="0" smtClean="0"/>
              <a:t>Demand for family planning</a:t>
            </a:r>
          </a:p>
          <a:p>
            <a:pPr>
              <a:buClr>
                <a:schemeClr val="tx1"/>
              </a:buClr>
            </a:pPr>
            <a:r>
              <a:rPr lang="en-GB" sz="3200" noProof="0" dirty="0" smtClean="0"/>
              <a:t>Future use</a:t>
            </a:r>
          </a:p>
        </p:txBody>
      </p:sp>
    </p:spTree>
    <p:extLst>
      <p:ext uri="{BB962C8B-B14F-4D97-AF65-F5344CB8AC3E}">
        <p14:creationId xmlns:p14="http://schemas.microsoft.com/office/powerpoint/2010/main" val="2985193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Questionnaires</a:t>
            </a:r>
            <a:endParaRPr lang="en-GB" noProof="0" dirty="0"/>
          </a:p>
        </p:txBody>
      </p:sp>
      <p:sp>
        <p:nvSpPr>
          <p:cNvPr id="3" name="Content Placeholder 2"/>
          <p:cNvSpPr>
            <a:spLocks noGrp="1"/>
          </p:cNvSpPr>
          <p:nvPr>
            <p:ph idx="1"/>
          </p:nvPr>
        </p:nvSpPr>
        <p:spPr/>
        <p:txBody>
          <a:bodyPr>
            <a:normAutofit/>
          </a:bodyPr>
          <a:lstStyle/>
          <a:p>
            <a:pPr marL="514350" indent="-514350">
              <a:lnSpc>
                <a:spcPct val="100000"/>
              </a:lnSpc>
              <a:spcBef>
                <a:spcPts val="0"/>
              </a:spcBef>
              <a:spcAft>
                <a:spcPts val="1200"/>
              </a:spcAft>
              <a:buFont typeface="+mj-lt"/>
              <a:buAutoNum type="arabicPeriod"/>
            </a:pPr>
            <a:r>
              <a:rPr lang="en-GB" sz="3200" noProof="0" dirty="0" smtClean="0"/>
              <a:t>Household Questionnaire</a:t>
            </a:r>
          </a:p>
          <a:p>
            <a:pPr marL="514350" indent="-514350">
              <a:lnSpc>
                <a:spcPct val="100000"/>
              </a:lnSpc>
              <a:spcBef>
                <a:spcPts val="0"/>
              </a:spcBef>
              <a:spcAft>
                <a:spcPts val="1200"/>
              </a:spcAft>
              <a:buFont typeface="+mj-lt"/>
              <a:buAutoNum type="arabicPeriod"/>
            </a:pPr>
            <a:r>
              <a:rPr lang="en-GB" sz="3200" noProof="0" dirty="0" smtClean="0"/>
              <a:t>Woman’s Questionnaire</a:t>
            </a:r>
          </a:p>
          <a:p>
            <a:pPr marL="514350" indent="-514350">
              <a:lnSpc>
                <a:spcPct val="100000"/>
              </a:lnSpc>
              <a:spcBef>
                <a:spcPts val="0"/>
              </a:spcBef>
              <a:spcAft>
                <a:spcPts val="1200"/>
              </a:spcAft>
              <a:buFont typeface="+mj-lt"/>
              <a:buAutoNum type="arabicPeriod"/>
            </a:pPr>
            <a:r>
              <a:rPr lang="en-GB" sz="3200" noProof="0" dirty="0" smtClean="0"/>
              <a:t>Man’s Questionnaire</a:t>
            </a:r>
          </a:p>
          <a:p>
            <a:pPr marL="514350" indent="-514350">
              <a:lnSpc>
                <a:spcPct val="100000"/>
              </a:lnSpc>
              <a:spcBef>
                <a:spcPts val="0"/>
              </a:spcBef>
              <a:spcAft>
                <a:spcPts val="1200"/>
              </a:spcAft>
              <a:buFont typeface="+mj-lt"/>
              <a:buAutoNum type="arabicPeriod"/>
            </a:pPr>
            <a:r>
              <a:rPr lang="en-GB" sz="3200" noProof="0" dirty="0" smtClean="0"/>
              <a:t>Biomarker Questionnaire</a:t>
            </a:r>
          </a:p>
          <a:p>
            <a:pPr marL="514350" indent="-514350">
              <a:lnSpc>
                <a:spcPct val="100000"/>
              </a:lnSpc>
              <a:spcBef>
                <a:spcPts val="0"/>
              </a:spcBef>
              <a:spcAft>
                <a:spcPts val="1200"/>
              </a:spcAft>
              <a:buFont typeface="+mj-lt"/>
              <a:buAutoNum type="arabicPeriod"/>
            </a:pPr>
            <a:r>
              <a:rPr lang="en-GB" sz="3200" dirty="0" smtClean="0"/>
              <a:t>Health Facility Questionnaire</a:t>
            </a:r>
            <a:endParaRPr lang="en-GB" sz="3200" noProof="0" dirty="0" smtClean="0"/>
          </a:p>
          <a:p>
            <a:pPr marL="0" indent="0">
              <a:spcBef>
                <a:spcPts val="0"/>
              </a:spcBef>
              <a:spcAft>
                <a:spcPts val="1800"/>
              </a:spcAft>
              <a:buNone/>
            </a:pPr>
            <a:r>
              <a:rPr lang="en-GB" sz="3200" noProof="0" dirty="0" smtClean="0"/>
              <a:t>Questionnaires were translated from English to </a:t>
            </a:r>
            <a:r>
              <a:rPr lang="en-GB" sz="3200" b="1" noProof="0" dirty="0" err="1" smtClean="0">
                <a:solidFill>
                  <a:schemeClr val="accent1"/>
                </a:solidFill>
              </a:rPr>
              <a:t>Amarigna</a:t>
            </a:r>
            <a:r>
              <a:rPr lang="en-GB" sz="3200" b="1" noProof="0" dirty="0" smtClean="0">
                <a:solidFill>
                  <a:schemeClr val="accent1"/>
                </a:solidFill>
              </a:rPr>
              <a:t>, Tigrigna, and </a:t>
            </a:r>
            <a:r>
              <a:rPr lang="en-GB" sz="3200" b="1" noProof="0" dirty="0" err="1" smtClean="0">
                <a:solidFill>
                  <a:schemeClr val="accent1"/>
                </a:solidFill>
              </a:rPr>
              <a:t>Oromiffa</a:t>
            </a:r>
            <a:r>
              <a:rPr lang="en-GB" sz="3200" noProof="0" dirty="0" smtClean="0"/>
              <a:t>.</a:t>
            </a:r>
            <a:endParaRPr lang="en-GB" sz="3200" noProof="0" dirty="0"/>
          </a:p>
        </p:txBody>
      </p:sp>
    </p:spTree>
    <p:extLst>
      <p:ext uri="{BB962C8B-B14F-4D97-AF65-F5344CB8AC3E}">
        <p14:creationId xmlns:p14="http://schemas.microsoft.com/office/powerpoint/2010/main" val="38516415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Gap between Knowledge and Use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8180434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of married women age 15-49</a:t>
            </a:r>
            <a:endParaRPr lang="en-US" i="1" dirty="0">
              <a:solidFill>
                <a:srgbClr val="000000"/>
              </a:solidFill>
            </a:endParaRPr>
          </a:p>
        </p:txBody>
      </p:sp>
    </p:spTree>
    <p:extLst>
      <p:ext uri="{BB962C8B-B14F-4D97-AF65-F5344CB8AC3E}">
        <p14:creationId xmlns:p14="http://schemas.microsoft.com/office/powerpoint/2010/main" val="5669859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Current Use of Family Planning</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228968585"/>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smtClean="0">
                <a:solidFill>
                  <a:srgbClr val="000000"/>
                </a:solidFill>
              </a:rPr>
              <a:t>Percent of women age 15-49</a:t>
            </a:r>
            <a:endParaRPr lang="en-US" i="1" dirty="0">
              <a:solidFill>
                <a:srgbClr val="000000"/>
              </a:solidFill>
            </a:endParaRPr>
          </a:p>
        </p:txBody>
      </p:sp>
    </p:spTree>
    <p:extLst>
      <p:ext uri="{BB962C8B-B14F-4D97-AF65-F5344CB8AC3E}">
        <p14:creationId xmlns:p14="http://schemas.microsoft.com/office/powerpoint/2010/main" val="24543315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00"/>
            <a:ext cx="9144000" cy="1133549"/>
          </a:xfrm>
        </p:spPr>
        <p:txBody>
          <a:bodyPr>
            <a:normAutofit fontScale="90000"/>
          </a:bodyPr>
          <a:lstStyle/>
          <a:p>
            <a:r>
              <a:rPr lang="en-GB" noProof="0" dirty="0" smtClean="0"/>
              <a:t>Current Use of Modern Methods</a:t>
            </a:r>
            <a:br>
              <a:rPr lang="en-GB" noProof="0" dirty="0" smtClean="0"/>
            </a:br>
            <a:r>
              <a:rPr lang="en-GB" noProof="0" dirty="0" smtClean="0"/>
              <a:t>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21350185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98083"/>
            <a:ext cx="9144000" cy="369332"/>
          </a:xfrm>
          <a:prstGeom prst="rect">
            <a:avLst/>
          </a:prstGeom>
          <a:noFill/>
        </p:spPr>
        <p:txBody>
          <a:bodyPr wrap="square" rtlCol="0">
            <a:spAutoFit/>
          </a:bodyPr>
          <a:lstStyle/>
          <a:p>
            <a:pPr algn="ctr"/>
            <a:r>
              <a:rPr lang="en-US" i="1" dirty="0" smtClean="0">
                <a:solidFill>
                  <a:srgbClr val="000000"/>
                </a:solidFill>
              </a:rPr>
              <a:t>Percent of married women age 15-49 using any modern method of family planning</a:t>
            </a:r>
            <a:endParaRPr lang="en-US" i="1" dirty="0">
              <a:solidFill>
                <a:srgbClr val="000000"/>
              </a:solidFill>
            </a:endParaRPr>
          </a:p>
        </p:txBody>
      </p:sp>
    </p:spTree>
    <p:extLst>
      <p:ext uri="{BB962C8B-B14F-4D97-AF65-F5344CB8AC3E}">
        <p14:creationId xmlns:p14="http://schemas.microsoft.com/office/powerpoint/2010/main" val="23366843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93180"/>
          </a:xfrm>
        </p:spPr>
        <p:txBody>
          <a:bodyPr>
            <a:normAutofit fontScale="90000"/>
          </a:bodyPr>
          <a:lstStyle/>
          <a:p>
            <a:r>
              <a:rPr lang="en-GB" noProof="0" dirty="0" smtClean="0"/>
              <a:t>Current Use of Modern Methods </a:t>
            </a:r>
            <a:br>
              <a:rPr lang="en-GB" noProof="0" dirty="0" smtClean="0"/>
            </a:br>
            <a:r>
              <a:rPr lang="en-GB" noProof="0" dirty="0" smtClean="0"/>
              <a:t>by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3326969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srgbClr val="000000"/>
                </a:solidFill>
              </a:rPr>
              <a:t>Percent of married women age 15-49 using any modern method of family planning</a:t>
            </a:r>
          </a:p>
        </p:txBody>
      </p:sp>
    </p:spTree>
    <p:extLst>
      <p:ext uri="{BB962C8B-B14F-4D97-AF65-F5344CB8AC3E}">
        <p14:creationId xmlns:p14="http://schemas.microsoft.com/office/powerpoint/2010/main" val="30463241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54134"/>
          </a:xfrm>
        </p:spPr>
        <p:txBody>
          <a:bodyPr>
            <a:normAutofit fontScale="90000"/>
          </a:bodyPr>
          <a:lstStyle/>
          <a:p>
            <a:r>
              <a:rPr lang="en-GB" noProof="0" dirty="0" smtClean="0"/>
              <a:t>Current Use of Modern Methods</a:t>
            </a:r>
            <a:br>
              <a:rPr lang="en-GB" noProof="0" dirty="0" smtClean="0"/>
            </a:br>
            <a:r>
              <a:rPr lang="en-GB" noProof="0" dirty="0" smtClean="0"/>
              <a:t> by Wealth</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17904209"/>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srgbClr val="000000"/>
                </a:solidFill>
              </a:rPr>
              <a:t>Percent of married women age 15-49 using any modern method of family planning</a:t>
            </a:r>
          </a:p>
        </p:txBody>
      </p:sp>
      <p:sp>
        <p:nvSpPr>
          <p:cNvPr id="5" name="Right Arrow 4"/>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smtClean="0">
                <a:solidFill>
                  <a:srgbClr val="000000"/>
                </a:solidFill>
              </a:rPr>
              <a:t>Poorest</a:t>
            </a:r>
          </a:p>
          <a:p>
            <a:pPr algn="ctr"/>
            <a:r>
              <a:rPr lang="en-US" dirty="0" smtClean="0">
                <a:solidFill>
                  <a:srgbClr val="000000"/>
                </a:solidFill>
              </a:rPr>
              <a:t>households</a:t>
            </a:r>
            <a:endParaRPr lang="en-US" dirty="0">
              <a:solidFill>
                <a:srgbClr val="000000"/>
              </a:solidFill>
            </a:endParaRP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smtClean="0">
                <a:solidFill>
                  <a:srgbClr val="000000"/>
                </a:solidFill>
              </a:rPr>
              <a:t>Wealthiest</a:t>
            </a:r>
          </a:p>
          <a:p>
            <a:pPr algn="ctr"/>
            <a:r>
              <a:rPr lang="en-US" dirty="0" smtClean="0">
                <a:solidFill>
                  <a:srgbClr val="000000"/>
                </a:solidFill>
              </a:rPr>
              <a:t>households</a:t>
            </a:r>
            <a:endParaRPr lang="en-US" dirty="0">
              <a:solidFill>
                <a:srgbClr val="000000"/>
              </a:solidFill>
            </a:endParaRPr>
          </a:p>
        </p:txBody>
      </p:sp>
    </p:spTree>
    <p:extLst>
      <p:ext uri="{BB962C8B-B14F-4D97-AF65-F5344CB8AC3E}">
        <p14:creationId xmlns:p14="http://schemas.microsoft.com/office/powerpoint/2010/main" val="6940252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Current Use of Modern Methods</a:t>
            </a:r>
            <a:br>
              <a:rPr lang="en-GB" noProof="0" dirty="0" smtClean="0"/>
            </a:br>
            <a:r>
              <a:rPr lang="en-GB" noProof="0" dirty="0" smtClean="0"/>
              <a:t>by Region</a:t>
            </a:r>
            <a:endParaRPr lang="en-GB" noProof="0" dirty="0"/>
          </a:p>
        </p:txBody>
      </p:sp>
      <p:sp>
        <p:nvSpPr>
          <p:cNvPr id="4" name="TextBox 3"/>
          <p:cNvSpPr txBox="1"/>
          <p:nvPr/>
        </p:nvSpPr>
        <p:spPr>
          <a:xfrm>
            <a:off x="0" y="1168400"/>
            <a:ext cx="9144000" cy="369332"/>
          </a:xfrm>
          <a:prstGeom prst="rect">
            <a:avLst/>
          </a:prstGeom>
          <a:noFill/>
        </p:spPr>
        <p:txBody>
          <a:bodyPr wrap="square" rtlCol="0">
            <a:spAutoFit/>
          </a:bodyPr>
          <a:lstStyle/>
          <a:p>
            <a:pPr algn="ctr"/>
            <a:r>
              <a:rPr lang="en-US" i="1" dirty="0">
                <a:solidFill>
                  <a:srgbClr val="000000"/>
                </a:solidFill>
              </a:rPr>
              <a:t>Percent of married women age 15-49 using any modern method of family planning</a:t>
            </a:r>
          </a:p>
        </p:txBody>
      </p:sp>
      <p:graphicFrame>
        <p:nvGraphicFramePr>
          <p:cNvPr id="5" name="Chart 4"/>
          <p:cNvGraphicFramePr/>
          <p:nvPr>
            <p:extLst>
              <p:ext uri="{D42A27DB-BD31-4B8C-83A1-F6EECF244321}">
                <p14:modId xmlns:p14="http://schemas.microsoft.com/office/powerpoint/2010/main" val="3475419497"/>
              </p:ext>
            </p:extLst>
          </p:nvPr>
        </p:nvGraphicFramePr>
        <p:xfrm>
          <a:off x="0" y="1613932"/>
          <a:ext cx="9144000" cy="52440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2205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Use of Family Planning</a:t>
            </a:r>
            <a:endParaRPr lang="en-GB"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srgbClr val="000000"/>
                </a:solidFill>
              </a:rPr>
              <a:t>Percent of married women age </a:t>
            </a:r>
            <a:r>
              <a:rPr lang="en-US" i="1" dirty="0" smtClean="0">
                <a:solidFill>
                  <a:srgbClr val="000000"/>
                </a:solidFill>
              </a:rPr>
              <a:t>15-49</a:t>
            </a:r>
            <a:endParaRPr lang="en-US" i="1" dirty="0">
              <a:solidFill>
                <a:srgbClr val="000000"/>
              </a:solidFill>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73316633"/>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942237" y="2578933"/>
            <a:ext cx="2447925" cy="369332"/>
          </a:xfrm>
          <a:prstGeom prst="rect">
            <a:avLst/>
          </a:prstGeom>
          <a:noFill/>
        </p:spPr>
        <p:txBody>
          <a:bodyPr wrap="square" rtlCol="0">
            <a:spAutoFit/>
          </a:bodyPr>
          <a:lstStyle/>
          <a:p>
            <a:r>
              <a:rPr lang="en-US" b="1" dirty="0" smtClean="0">
                <a:solidFill>
                  <a:srgbClr val="138A44"/>
                </a:solidFill>
              </a:rPr>
              <a:t>Any method</a:t>
            </a:r>
            <a:endParaRPr lang="en-US" b="1" dirty="0">
              <a:solidFill>
                <a:srgbClr val="138A44"/>
              </a:solidFill>
            </a:endParaRPr>
          </a:p>
        </p:txBody>
      </p:sp>
      <p:sp>
        <p:nvSpPr>
          <p:cNvPr id="11" name="TextBox 10"/>
          <p:cNvSpPr txBox="1"/>
          <p:nvPr/>
        </p:nvSpPr>
        <p:spPr>
          <a:xfrm>
            <a:off x="5942238" y="3862943"/>
            <a:ext cx="2447925" cy="369332"/>
          </a:xfrm>
          <a:prstGeom prst="rect">
            <a:avLst/>
          </a:prstGeom>
          <a:noFill/>
        </p:spPr>
        <p:txBody>
          <a:bodyPr wrap="square" rtlCol="0">
            <a:spAutoFit/>
          </a:bodyPr>
          <a:lstStyle/>
          <a:p>
            <a:r>
              <a:rPr lang="en-US" b="1" dirty="0" smtClean="0">
                <a:solidFill>
                  <a:srgbClr val="AC1F2D"/>
                </a:solidFill>
              </a:rPr>
              <a:t>Any modern method</a:t>
            </a:r>
            <a:endParaRPr lang="en-US" b="1" dirty="0">
              <a:solidFill>
                <a:srgbClr val="AC1F2D"/>
              </a:solidFill>
            </a:endParaRPr>
          </a:p>
        </p:txBody>
      </p:sp>
    </p:spTree>
    <p:extLst>
      <p:ext uri="{BB962C8B-B14F-4D97-AF65-F5344CB8AC3E}">
        <p14:creationId xmlns:p14="http://schemas.microsoft.com/office/powerpoint/2010/main" val="21204155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Use of Modern Methods </a:t>
            </a:r>
            <a:br>
              <a:rPr lang="en-GB" noProof="0" dirty="0" smtClean="0"/>
            </a:br>
            <a:r>
              <a:rPr lang="en-GB" dirty="0" smtClean="0"/>
              <a:t>Country</a:t>
            </a:r>
            <a:r>
              <a:rPr lang="en-GB" noProof="0" dirty="0" smtClean="0"/>
              <a:t> Comparison</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297864442"/>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0" y="1237218"/>
            <a:ext cx="9144000" cy="369332"/>
          </a:xfrm>
          <a:prstGeom prst="rect">
            <a:avLst/>
          </a:prstGeom>
          <a:noFill/>
        </p:spPr>
        <p:txBody>
          <a:bodyPr wrap="square" rtlCol="0">
            <a:spAutoFit/>
          </a:bodyPr>
          <a:lstStyle/>
          <a:p>
            <a:pPr algn="ctr"/>
            <a:r>
              <a:rPr lang="en-US" i="1" dirty="0">
                <a:solidFill>
                  <a:srgbClr val="000000"/>
                </a:solidFill>
              </a:rPr>
              <a:t>Percent of married women age 15-49 using any modern method of family planning</a:t>
            </a:r>
          </a:p>
        </p:txBody>
      </p:sp>
      <p:sp>
        <p:nvSpPr>
          <p:cNvPr id="5" name="TextBox 4"/>
          <p:cNvSpPr txBox="1"/>
          <p:nvPr/>
        </p:nvSpPr>
        <p:spPr>
          <a:xfrm>
            <a:off x="7181386" y="6488668"/>
            <a:ext cx="1962614" cy="369332"/>
          </a:xfrm>
          <a:prstGeom prst="rect">
            <a:avLst/>
          </a:prstGeom>
          <a:noFill/>
        </p:spPr>
        <p:txBody>
          <a:bodyPr wrap="square" rtlCol="0">
            <a:spAutoFit/>
          </a:bodyPr>
          <a:lstStyle/>
          <a:p>
            <a:r>
              <a:rPr lang="en-US" i="1" dirty="0" smtClean="0">
                <a:solidFill>
                  <a:srgbClr val="000000"/>
                </a:solidFill>
              </a:rPr>
              <a:t>*Preliminary data</a:t>
            </a:r>
            <a:endParaRPr lang="en-US" i="1" dirty="0">
              <a:solidFill>
                <a:srgbClr val="000000"/>
              </a:solidFill>
            </a:endParaRPr>
          </a:p>
        </p:txBody>
      </p:sp>
    </p:spTree>
    <p:extLst>
      <p:ext uri="{BB962C8B-B14F-4D97-AF65-F5344CB8AC3E}">
        <p14:creationId xmlns:p14="http://schemas.microsoft.com/office/powerpoint/2010/main" val="26686764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6990"/>
            <a:ext cx="4418729" cy="3047999"/>
          </a:xfrm>
        </p:spPr>
        <p:txBody>
          <a:bodyPr>
            <a:normAutofit/>
          </a:bodyPr>
          <a:lstStyle/>
          <a:p>
            <a:pPr>
              <a:buClr>
                <a:schemeClr val="tx1"/>
              </a:buClr>
            </a:pPr>
            <a:r>
              <a:rPr lang="en-GB" sz="3200" noProof="0" dirty="0" smtClean="0"/>
              <a:t>Knowledge and use</a:t>
            </a:r>
          </a:p>
          <a:p>
            <a:pPr>
              <a:buClr>
                <a:schemeClr val="tx1"/>
              </a:buClr>
            </a:pPr>
            <a:r>
              <a:rPr lang="en-GB" sz="3200" b="1" noProof="0" dirty="0" smtClean="0">
                <a:solidFill>
                  <a:schemeClr val="accent1"/>
                </a:solidFill>
              </a:rPr>
              <a:t>Source of methods</a:t>
            </a:r>
          </a:p>
          <a:p>
            <a:pPr>
              <a:buClr>
                <a:schemeClr val="tx1"/>
              </a:buClr>
            </a:pPr>
            <a:r>
              <a:rPr lang="en-GB" sz="3200" noProof="0" dirty="0" smtClean="0"/>
              <a:t>Demand for family planning</a:t>
            </a:r>
          </a:p>
          <a:p>
            <a:pPr>
              <a:buClr>
                <a:schemeClr val="tx1"/>
              </a:buClr>
            </a:pPr>
            <a:r>
              <a:rPr lang="en-GB" sz="3200" noProof="0" dirty="0" smtClean="0"/>
              <a:t>Future use</a:t>
            </a:r>
          </a:p>
        </p:txBody>
      </p:sp>
    </p:spTree>
    <p:extLst>
      <p:ext uri="{BB962C8B-B14F-4D97-AF65-F5344CB8AC3E}">
        <p14:creationId xmlns:p14="http://schemas.microsoft.com/office/powerpoint/2010/main" val="35339422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Source of Modern Methods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80171041"/>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smtClean="0">
                <a:solidFill>
                  <a:srgbClr val="000000"/>
                </a:solidFill>
              </a:rPr>
              <a:t>Percent distribution of women age 15-49</a:t>
            </a:r>
            <a:endParaRPr lang="en-US" i="1" dirty="0">
              <a:solidFill>
                <a:srgbClr val="000000"/>
              </a:solidFill>
            </a:endParaRPr>
          </a:p>
        </p:txBody>
      </p:sp>
    </p:spTree>
    <p:extLst>
      <p:ext uri="{BB962C8B-B14F-4D97-AF65-F5344CB8AC3E}">
        <p14:creationId xmlns:p14="http://schemas.microsoft.com/office/powerpoint/2010/main" val="2358802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Household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Lists usual members and visitor to identify eligible individuals</a:t>
            </a:r>
          </a:p>
          <a:p>
            <a:pPr>
              <a:spcBef>
                <a:spcPts val="0"/>
              </a:spcBef>
              <a:spcAft>
                <a:spcPts val="1800"/>
              </a:spcAft>
            </a:pPr>
            <a:r>
              <a:rPr lang="en-GB" sz="3200" noProof="0" dirty="0" smtClean="0"/>
              <a:t>Basic characteristics of each person in the household (age, sex, education, etc.)</a:t>
            </a:r>
          </a:p>
          <a:p>
            <a:pPr>
              <a:spcBef>
                <a:spcPts val="0"/>
              </a:spcBef>
              <a:spcAft>
                <a:spcPts val="1800"/>
              </a:spcAft>
            </a:pPr>
            <a:r>
              <a:rPr lang="en-GB" sz="3200" noProof="0" dirty="0" smtClean="0"/>
              <a:t>Housing characteristics (access to drinking water, sanitation facilities, etc.)</a:t>
            </a:r>
          </a:p>
          <a:p>
            <a:pPr>
              <a:spcBef>
                <a:spcPts val="0"/>
              </a:spcBef>
              <a:spcAft>
                <a:spcPts val="1800"/>
              </a:spcAft>
            </a:pPr>
            <a:r>
              <a:rPr lang="en-GB" sz="3200" noProof="0" dirty="0" smtClean="0"/>
              <a:t>Injuries and accidents among household members</a:t>
            </a:r>
          </a:p>
        </p:txBody>
      </p:sp>
    </p:spTree>
    <p:extLst>
      <p:ext uri="{BB962C8B-B14F-4D97-AF65-F5344CB8AC3E}">
        <p14:creationId xmlns:p14="http://schemas.microsoft.com/office/powerpoint/2010/main" val="166713358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Informed Choice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12705274"/>
              </p:ext>
            </p:extLst>
          </p:nvPr>
        </p:nvGraphicFramePr>
        <p:xfrm>
          <a:off x="461963" y="1735138"/>
          <a:ext cx="8256587" cy="512286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9126"/>
            <a:ext cx="9144000" cy="646331"/>
          </a:xfrm>
          <a:prstGeom prst="rect">
            <a:avLst/>
          </a:prstGeom>
          <a:noFill/>
        </p:spPr>
        <p:txBody>
          <a:bodyPr wrap="square" rtlCol="0">
            <a:spAutoFit/>
          </a:bodyPr>
          <a:lstStyle/>
          <a:p>
            <a:pPr algn="ctr"/>
            <a:r>
              <a:rPr lang="en-US" i="1" dirty="0" smtClean="0">
                <a:solidFill>
                  <a:srgbClr val="000000"/>
                </a:solidFill>
              </a:rPr>
              <a:t>Among women who started last episode of modern contraceptive method within 5 years </a:t>
            </a:r>
          </a:p>
          <a:p>
            <a:pPr algn="ctr"/>
            <a:r>
              <a:rPr lang="en-US" i="1" dirty="0" smtClean="0">
                <a:solidFill>
                  <a:srgbClr val="000000"/>
                </a:solidFill>
              </a:rPr>
              <a:t>before the survey, percent who were informed of:</a:t>
            </a:r>
            <a:endParaRPr lang="en-US" i="1" dirty="0">
              <a:solidFill>
                <a:srgbClr val="000000"/>
              </a:solidFill>
            </a:endParaRPr>
          </a:p>
        </p:txBody>
      </p:sp>
    </p:spTree>
    <p:extLst>
      <p:ext uri="{BB962C8B-B14F-4D97-AF65-F5344CB8AC3E}">
        <p14:creationId xmlns:p14="http://schemas.microsoft.com/office/powerpoint/2010/main" val="3422274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6990"/>
            <a:ext cx="4418729" cy="3084711"/>
          </a:xfrm>
        </p:spPr>
        <p:txBody>
          <a:bodyPr>
            <a:normAutofit/>
          </a:bodyPr>
          <a:lstStyle/>
          <a:p>
            <a:pPr>
              <a:buClr>
                <a:schemeClr val="tx1"/>
              </a:buClr>
            </a:pPr>
            <a:r>
              <a:rPr lang="en-GB" sz="3200" noProof="0" dirty="0" smtClean="0"/>
              <a:t>Knowledge and use</a:t>
            </a:r>
          </a:p>
          <a:p>
            <a:pPr>
              <a:buClr>
                <a:schemeClr val="tx1"/>
              </a:buClr>
            </a:pPr>
            <a:r>
              <a:rPr lang="en-GB" sz="3200" noProof="0" dirty="0" smtClean="0"/>
              <a:t>Source of methods</a:t>
            </a:r>
          </a:p>
          <a:p>
            <a:pPr>
              <a:buClr>
                <a:schemeClr val="tx1"/>
              </a:buClr>
            </a:pPr>
            <a:r>
              <a:rPr lang="en-GB" sz="3200" b="1" noProof="0" dirty="0" smtClean="0">
                <a:solidFill>
                  <a:schemeClr val="accent1"/>
                </a:solidFill>
              </a:rPr>
              <a:t>Demand for family planning</a:t>
            </a:r>
          </a:p>
          <a:p>
            <a:pPr>
              <a:buClr>
                <a:schemeClr val="tx1"/>
              </a:buClr>
            </a:pPr>
            <a:r>
              <a:rPr lang="en-GB" sz="3200" noProof="0" dirty="0" smtClean="0"/>
              <a:t>Future use</a:t>
            </a:r>
          </a:p>
        </p:txBody>
      </p:sp>
    </p:spTree>
    <p:extLst>
      <p:ext uri="{BB962C8B-B14F-4D97-AF65-F5344CB8AC3E}">
        <p14:creationId xmlns:p14="http://schemas.microsoft.com/office/powerpoint/2010/main" val="14886108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Demand for Family Planning</a:t>
            </a:r>
            <a:endParaRPr lang="en-GB" noProof="0" dirty="0"/>
          </a:p>
        </p:txBody>
      </p:sp>
      <p:graphicFrame>
        <p:nvGraphicFramePr>
          <p:cNvPr id="51" name="Content Placeholder 50"/>
          <p:cNvGraphicFramePr>
            <a:graphicFrameLocks noGrp="1"/>
          </p:cNvGraphicFramePr>
          <p:nvPr>
            <p:ph idx="1"/>
            <p:extLst>
              <p:ext uri="{D42A27DB-BD31-4B8C-83A1-F6EECF244321}">
                <p14:modId xmlns:p14="http://schemas.microsoft.com/office/powerpoint/2010/main" val="3600973741"/>
              </p:ext>
            </p:extLst>
          </p:nvPr>
        </p:nvGraphicFramePr>
        <p:xfrm>
          <a:off x="203200" y="1606550"/>
          <a:ext cx="88265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51"/>
          <p:cNvSpPr txBox="1"/>
          <p:nvPr/>
        </p:nvSpPr>
        <p:spPr>
          <a:xfrm>
            <a:off x="0" y="1081405"/>
            <a:ext cx="9144000" cy="369332"/>
          </a:xfrm>
          <a:prstGeom prst="rect">
            <a:avLst/>
          </a:prstGeom>
          <a:noFill/>
        </p:spPr>
        <p:txBody>
          <a:bodyPr wrap="square" rtlCol="0">
            <a:spAutoFit/>
          </a:bodyPr>
          <a:lstStyle/>
          <a:p>
            <a:pPr algn="ctr"/>
            <a:r>
              <a:rPr lang="en-US" i="1" dirty="0">
                <a:solidFill>
                  <a:srgbClr val="000000"/>
                </a:solidFill>
              </a:rPr>
              <a:t>Percent of married women age </a:t>
            </a:r>
            <a:r>
              <a:rPr lang="en-US" i="1" dirty="0" smtClean="0">
                <a:solidFill>
                  <a:srgbClr val="000000"/>
                </a:solidFill>
              </a:rPr>
              <a:t>15-49</a:t>
            </a:r>
            <a:endParaRPr lang="en-US" i="1" dirty="0">
              <a:solidFill>
                <a:srgbClr val="000000"/>
              </a:solidFill>
            </a:endParaRPr>
          </a:p>
        </p:txBody>
      </p:sp>
    </p:spTree>
    <p:extLst>
      <p:ext uri="{BB962C8B-B14F-4D97-AF65-F5344CB8AC3E}">
        <p14:creationId xmlns:p14="http://schemas.microsoft.com/office/powerpoint/2010/main" val="321311969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Demand for Family Planning</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3061230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solidFill>
                  <a:srgbClr val="000000"/>
                </a:solidFill>
              </a:rPr>
              <a:t>Percent of married women age </a:t>
            </a:r>
            <a:r>
              <a:rPr lang="en-US" i="1" dirty="0" smtClean="0">
                <a:solidFill>
                  <a:srgbClr val="000000"/>
                </a:solidFill>
              </a:rPr>
              <a:t>15-49</a:t>
            </a:r>
            <a:endParaRPr lang="en-US" i="1" dirty="0">
              <a:solidFill>
                <a:srgbClr val="000000"/>
              </a:solidFill>
            </a:endParaRPr>
          </a:p>
        </p:txBody>
      </p:sp>
      <p:sp>
        <p:nvSpPr>
          <p:cNvPr id="9" name="TextBox 8"/>
          <p:cNvSpPr txBox="1"/>
          <p:nvPr/>
        </p:nvSpPr>
        <p:spPr>
          <a:xfrm>
            <a:off x="4505324" y="5203110"/>
            <a:ext cx="4498975" cy="369332"/>
          </a:xfrm>
          <a:prstGeom prst="rect">
            <a:avLst/>
          </a:prstGeom>
          <a:noFill/>
        </p:spPr>
        <p:txBody>
          <a:bodyPr wrap="square" rtlCol="0">
            <a:spAutoFit/>
          </a:bodyPr>
          <a:lstStyle/>
          <a:p>
            <a:r>
              <a:rPr lang="en-US" b="1" dirty="0" smtClean="0">
                <a:solidFill>
                  <a:srgbClr val="AC1F2D"/>
                </a:solidFill>
              </a:rPr>
              <a:t>Demand satisfied by modern methods</a:t>
            </a:r>
            <a:endParaRPr lang="en-US" b="1" dirty="0">
              <a:solidFill>
                <a:srgbClr val="AC1F2D"/>
              </a:solidFill>
            </a:endParaRPr>
          </a:p>
        </p:txBody>
      </p:sp>
      <p:sp>
        <p:nvSpPr>
          <p:cNvPr id="10" name="TextBox 9"/>
          <p:cNvSpPr txBox="1"/>
          <p:nvPr/>
        </p:nvSpPr>
        <p:spPr>
          <a:xfrm>
            <a:off x="4505324" y="2850832"/>
            <a:ext cx="2447925" cy="369332"/>
          </a:xfrm>
          <a:prstGeom prst="rect">
            <a:avLst/>
          </a:prstGeom>
          <a:noFill/>
        </p:spPr>
        <p:txBody>
          <a:bodyPr wrap="square" rtlCol="0">
            <a:spAutoFit/>
          </a:bodyPr>
          <a:lstStyle/>
          <a:p>
            <a:r>
              <a:rPr lang="en-US" b="1" dirty="0" smtClean="0">
                <a:solidFill>
                  <a:srgbClr val="138A44"/>
                </a:solidFill>
              </a:rPr>
              <a:t>Total demand</a:t>
            </a:r>
            <a:endParaRPr lang="en-US" b="1" dirty="0">
              <a:solidFill>
                <a:srgbClr val="138A44"/>
              </a:solidFill>
            </a:endParaRPr>
          </a:p>
        </p:txBody>
      </p:sp>
    </p:spTree>
    <p:extLst>
      <p:ext uri="{BB962C8B-B14F-4D97-AF65-F5344CB8AC3E}">
        <p14:creationId xmlns:p14="http://schemas.microsoft.com/office/powerpoint/2010/main" val="25272760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6990"/>
            <a:ext cx="4418729" cy="3084711"/>
          </a:xfrm>
        </p:spPr>
        <p:txBody>
          <a:bodyPr>
            <a:normAutofit/>
          </a:bodyPr>
          <a:lstStyle/>
          <a:p>
            <a:pPr>
              <a:buClr>
                <a:schemeClr val="tx1"/>
              </a:buClr>
            </a:pPr>
            <a:r>
              <a:rPr lang="en-GB" sz="3200" noProof="0" dirty="0" smtClean="0"/>
              <a:t>Knowledge and use</a:t>
            </a:r>
          </a:p>
          <a:p>
            <a:pPr>
              <a:buClr>
                <a:schemeClr val="tx1"/>
              </a:buClr>
            </a:pPr>
            <a:r>
              <a:rPr lang="en-GB" sz="3200" noProof="0" dirty="0" smtClean="0"/>
              <a:t>Source of methods</a:t>
            </a:r>
          </a:p>
          <a:p>
            <a:pPr>
              <a:buClr>
                <a:schemeClr val="tx1"/>
              </a:buClr>
            </a:pPr>
            <a:r>
              <a:rPr lang="en-GB" sz="3200" noProof="0" dirty="0" smtClean="0"/>
              <a:t>Demand for family planning</a:t>
            </a:r>
          </a:p>
          <a:p>
            <a:pPr>
              <a:buClr>
                <a:schemeClr val="tx1"/>
              </a:buClr>
            </a:pPr>
            <a:r>
              <a:rPr lang="en-GB" sz="3200" b="1" noProof="0" dirty="0" smtClean="0">
                <a:solidFill>
                  <a:schemeClr val="accent1"/>
                </a:solidFill>
              </a:rPr>
              <a:t>Future use</a:t>
            </a:r>
          </a:p>
        </p:txBody>
      </p:sp>
    </p:spTree>
    <p:extLst>
      <p:ext uri="{BB962C8B-B14F-4D97-AF65-F5344CB8AC3E}">
        <p14:creationId xmlns:p14="http://schemas.microsoft.com/office/powerpoint/2010/main" val="1557687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Future Use of Family Planning</a:t>
            </a:r>
            <a:endParaRPr lang="en-GB" noProof="0" dirty="0"/>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Percent distribution of women age 15-49 who are currently not using family planning</a:t>
            </a:r>
            <a:endParaRPr lang="en-US" i="1" dirty="0">
              <a:solidFill>
                <a:srgbClr val="000000"/>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71593536"/>
              </p:ext>
            </p:extLst>
          </p:nvPr>
        </p:nvGraphicFramePr>
        <p:xfrm>
          <a:off x="461963" y="1860698"/>
          <a:ext cx="8256587" cy="48378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22091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Source of Family Planning Messages</a:t>
            </a:r>
            <a:endParaRPr lang="en-GB" noProof="0"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344433169"/>
              </p:ext>
            </p:extLst>
          </p:nvPr>
        </p:nvGraphicFramePr>
        <p:xfrm>
          <a:off x="119743" y="1828800"/>
          <a:ext cx="9024256"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 y="1030605"/>
            <a:ext cx="9144000" cy="646331"/>
          </a:xfrm>
          <a:prstGeom prst="rect">
            <a:avLst/>
          </a:prstGeom>
          <a:noFill/>
        </p:spPr>
        <p:txBody>
          <a:bodyPr wrap="square" rtlCol="0">
            <a:spAutoFit/>
          </a:bodyPr>
          <a:lstStyle/>
          <a:p>
            <a:pPr algn="ctr"/>
            <a:r>
              <a:rPr lang="en-US" i="1" dirty="0" smtClean="0">
                <a:solidFill>
                  <a:srgbClr val="000000"/>
                </a:solidFill>
              </a:rPr>
              <a:t>Percent of women and men age 15-49 who heard or saw a message </a:t>
            </a:r>
            <a:br>
              <a:rPr lang="en-US" i="1" dirty="0" smtClean="0">
                <a:solidFill>
                  <a:srgbClr val="000000"/>
                </a:solidFill>
              </a:rPr>
            </a:br>
            <a:r>
              <a:rPr lang="en-US" i="1" dirty="0" smtClean="0">
                <a:solidFill>
                  <a:srgbClr val="000000"/>
                </a:solidFill>
              </a:rPr>
              <a:t>about family planning in the past few months</a:t>
            </a:r>
            <a:endParaRPr lang="en-US" i="1" dirty="0">
              <a:solidFill>
                <a:srgbClr val="000000"/>
              </a:solidFill>
            </a:endParaRPr>
          </a:p>
        </p:txBody>
      </p:sp>
    </p:spTree>
    <p:extLst>
      <p:ext uri="{BB962C8B-B14F-4D97-AF65-F5344CB8AC3E}">
        <p14:creationId xmlns:p14="http://schemas.microsoft.com/office/powerpoint/2010/main" val="33531792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Contact of Nonusers with </a:t>
            </a:r>
            <a:br>
              <a:rPr lang="en-GB" noProof="0" dirty="0" smtClean="0"/>
            </a:br>
            <a:r>
              <a:rPr lang="en-GB" noProof="0" dirty="0" smtClean="0"/>
              <a:t>Family Planning Providers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8332250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44600"/>
            <a:ext cx="9144000" cy="369332"/>
          </a:xfrm>
          <a:prstGeom prst="rect">
            <a:avLst/>
          </a:prstGeom>
          <a:noFill/>
        </p:spPr>
        <p:txBody>
          <a:bodyPr wrap="square" rtlCol="0">
            <a:spAutoFit/>
          </a:bodyPr>
          <a:lstStyle/>
          <a:p>
            <a:pPr algn="ctr"/>
            <a:r>
              <a:rPr lang="en-US" i="1" dirty="0" smtClean="0">
                <a:solidFill>
                  <a:srgbClr val="000000"/>
                </a:solidFill>
              </a:rPr>
              <a:t>Percent of women age 15-49 who are not using contraception </a:t>
            </a:r>
            <a:endParaRPr lang="en-US" i="1" dirty="0">
              <a:solidFill>
                <a:srgbClr val="000000"/>
              </a:solidFill>
            </a:endParaRPr>
          </a:p>
        </p:txBody>
      </p:sp>
    </p:spTree>
    <p:extLst>
      <p:ext uri="{BB962C8B-B14F-4D97-AF65-F5344CB8AC3E}">
        <p14:creationId xmlns:p14="http://schemas.microsoft.com/office/powerpoint/2010/main" val="32709041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smtClean="0"/>
              <a:t>The </a:t>
            </a:r>
            <a:r>
              <a:rPr lang="en-GB" b="1" noProof="0" dirty="0" smtClean="0">
                <a:solidFill>
                  <a:schemeClr val="accent1"/>
                </a:solidFill>
              </a:rPr>
              <a:t>modern contraceptive prevalence rate </a:t>
            </a:r>
            <a:r>
              <a:rPr lang="en-GB" noProof="0" dirty="0" smtClean="0"/>
              <a:t>among married women is </a:t>
            </a:r>
            <a:r>
              <a:rPr lang="en-GB" b="1" noProof="0" dirty="0" smtClean="0">
                <a:solidFill>
                  <a:schemeClr val="accent1"/>
                </a:solidFill>
              </a:rPr>
              <a:t>35%</a:t>
            </a:r>
            <a:r>
              <a:rPr lang="en-GB" noProof="0" dirty="0" smtClean="0"/>
              <a:t>; </a:t>
            </a:r>
            <a:r>
              <a:rPr lang="en-GB" b="1" dirty="0">
                <a:solidFill>
                  <a:schemeClr val="accent1"/>
                </a:solidFill>
              </a:rPr>
              <a:t>1</a:t>
            </a:r>
            <a:r>
              <a:rPr lang="en-GB" b="1" noProof="0" dirty="0" smtClean="0">
                <a:solidFill>
                  <a:schemeClr val="accent1"/>
                </a:solidFill>
              </a:rPr>
              <a:t>% </a:t>
            </a:r>
            <a:r>
              <a:rPr lang="en-GB" noProof="0" dirty="0" smtClean="0"/>
              <a:t>use a traditional method.</a:t>
            </a:r>
          </a:p>
          <a:p>
            <a:pPr>
              <a:spcBef>
                <a:spcPts val="0"/>
              </a:spcBef>
              <a:spcAft>
                <a:spcPts val="1800"/>
              </a:spcAft>
              <a:buClr>
                <a:schemeClr val="tx1"/>
              </a:buClr>
            </a:pPr>
            <a:r>
              <a:rPr lang="en-GB" noProof="0" dirty="0" smtClean="0"/>
              <a:t>The most commonly used modern methods among married women are </a:t>
            </a:r>
            <a:r>
              <a:rPr lang="en-GB" b="1" noProof="0" dirty="0" err="1" smtClean="0">
                <a:solidFill>
                  <a:schemeClr val="accent1"/>
                </a:solidFill>
              </a:rPr>
              <a:t>injectables</a:t>
            </a:r>
            <a:r>
              <a:rPr lang="en-GB" b="1" noProof="0" dirty="0" smtClean="0">
                <a:solidFill>
                  <a:schemeClr val="accent1"/>
                </a:solidFill>
              </a:rPr>
              <a:t> (23%)</a:t>
            </a:r>
            <a:r>
              <a:rPr lang="en-GB" noProof="0" dirty="0" smtClean="0"/>
              <a:t>.</a:t>
            </a:r>
          </a:p>
          <a:p>
            <a:pPr>
              <a:spcBef>
                <a:spcPts val="0"/>
              </a:spcBef>
              <a:spcAft>
                <a:spcPts val="1800"/>
              </a:spcAft>
              <a:buClr>
                <a:schemeClr val="tx1"/>
              </a:buClr>
            </a:pPr>
            <a:r>
              <a:rPr lang="en-GB" noProof="0" dirty="0" smtClean="0"/>
              <a:t>The majority of </a:t>
            </a:r>
            <a:r>
              <a:rPr lang="en-GB" b="1" noProof="0" dirty="0" smtClean="0">
                <a:solidFill>
                  <a:schemeClr val="accent1"/>
                </a:solidFill>
              </a:rPr>
              <a:t>IUDs, injectables, and implants </a:t>
            </a:r>
            <a:r>
              <a:rPr lang="en-GB" noProof="0" dirty="0" smtClean="0"/>
              <a:t>are obtained from the</a:t>
            </a:r>
            <a:r>
              <a:rPr lang="en-GB" b="1" noProof="0" dirty="0" smtClean="0">
                <a:solidFill>
                  <a:schemeClr val="accent5"/>
                </a:solidFill>
              </a:rPr>
              <a:t> </a:t>
            </a:r>
            <a:r>
              <a:rPr lang="en-GB" b="1" noProof="0" dirty="0" smtClean="0">
                <a:solidFill>
                  <a:schemeClr val="accent1"/>
                </a:solidFill>
              </a:rPr>
              <a:t>public sector</a:t>
            </a:r>
            <a:r>
              <a:rPr lang="en-GB" dirty="0"/>
              <a:t>.</a:t>
            </a:r>
            <a:endParaRPr lang="en-GB" noProof="0" dirty="0" smtClean="0"/>
          </a:p>
          <a:p>
            <a:pPr>
              <a:spcBef>
                <a:spcPts val="0"/>
              </a:spcBef>
              <a:spcAft>
                <a:spcPts val="1800"/>
              </a:spcAft>
              <a:buClr>
                <a:schemeClr val="tx1"/>
              </a:buClr>
            </a:pPr>
            <a:r>
              <a:rPr lang="en-GB" b="1" noProof="0" dirty="0" smtClean="0">
                <a:solidFill>
                  <a:schemeClr val="accent1"/>
                </a:solidFill>
              </a:rPr>
              <a:t>22% </a:t>
            </a:r>
            <a:r>
              <a:rPr lang="en-GB" noProof="0" dirty="0" smtClean="0"/>
              <a:t>of married women have an unmet need for family planning.</a:t>
            </a:r>
          </a:p>
          <a:p>
            <a:pPr>
              <a:spcBef>
                <a:spcPts val="0"/>
              </a:spcBef>
              <a:spcAft>
                <a:spcPts val="1800"/>
              </a:spcAft>
              <a:buClr>
                <a:schemeClr val="tx1"/>
              </a:buClr>
            </a:pPr>
            <a:r>
              <a:rPr lang="en-GB" noProof="0" dirty="0" smtClean="0"/>
              <a:t>Of the total demand for family planning methods</a:t>
            </a:r>
            <a:r>
              <a:rPr lang="en-GB" noProof="0" smtClean="0">
                <a:solidFill>
                  <a:schemeClr val="accent5"/>
                </a:solidFill>
              </a:rPr>
              <a:t>, </a:t>
            </a:r>
            <a:r>
              <a:rPr lang="en-GB" b="1" noProof="0" smtClean="0">
                <a:solidFill>
                  <a:schemeClr val="accent1"/>
                </a:solidFill>
              </a:rPr>
              <a:t>61%</a:t>
            </a:r>
            <a:r>
              <a:rPr lang="en-GB" noProof="0" smtClean="0">
                <a:solidFill>
                  <a:schemeClr val="accent5"/>
                </a:solidFill>
              </a:rPr>
              <a:t> </a:t>
            </a:r>
            <a:r>
              <a:rPr lang="en-GB" noProof="0" dirty="0" smtClean="0"/>
              <a:t>is </a:t>
            </a:r>
            <a:r>
              <a:rPr lang="en-GB" b="1" noProof="0" dirty="0" smtClean="0">
                <a:solidFill>
                  <a:schemeClr val="accent1"/>
                </a:solidFill>
              </a:rPr>
              <a:t>satisfied by using modern methods</a:t>
            </a:r>
            <a:r>
              <a:rPr lang="en-GB" noProof="0" dirty="0" smtClean="0"/>
              <a:t>.</a:t>
            </a:r>
          </a:p>
          <a:p>
            <a:pPr>
              <a:spcBef>
                <a:spcPts val="0"/>
              </a:spcBef>
              <a:spcAft>
                <a:spcPts val="1800"/>
              </a:spcAft>
              <a:buClr>
                <a:schemeClr val="tx1"/>
              </a:buClr>
            </a:pPr>
            <a:endParaRPr lang="en-GB" noProof="0" dirty="0" smtClean="0"/>
          </a:p>
          <a:p>
            <a:pPr>
              <a:spcBef>
                <a:spcPts val="0"/>
              </a:spcBef>
              <a:spcAft>
                <a:spcPts val="1800"/>
              </a:spcAft>
              <a:buClr>
                <a:schemeClr val="tx1"/>
              </a:buClr>
            </a:pPr>
            <a:endParaRPr lang="en-GB" noProof="0" dirty="0" smtClean="0"/>
          </a:p>
          <a:p>
            <a:pPr>
              <a:spcBef>
                <a:spcPts val="0"/>
              </a:spcBef>
              <a:spcAft>
                <a:spcPts val="1800"/>
              </a:spcAft>
              <a:buClr>
                <a:schemeClr val="tx1"/>
              </a:buClr>
            </a:pPr>
            <a:endParaRPr lang="en-GB" noProof="0" dirty="0" smtClean="0"/>
          </a:p>
        </p:txBody>
      </p:sp>
    </p:spTree>
    <p:extLst>
      <p:ext uri="{BB962C8B-B14F-4D97-AF65-F5344CB8AC3E}">
        <p14:creationId xmlns:p14="http://schemas.microsoft.com/office/powerpoint/2010/main" val="5197824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Mortality</a:t>
            </a:r>
            <a:endParaRPr lang="en-US" sz="4400" b="1" dirty="0">
              <a:solidFill>
                <a:prstClr val="white"/>
              </a:solidFill>
            </a:endParaRPr>
          </a:p>
        </p:txBody>
      </p:sp>
      <p:sp>
        <p:nvSpPr>
          <p:cNvPr id="3" name="TextBox 2"/>
          <p:cNvSpPr txBox="1"/>
          <p:nvPr/>
        </p:nvSpPr>
        <p:spPr>
          <a:xfrm>
            <a:off x="6272981" y="790651"/>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Woman’s Questionnaire</a:t>
            </a:r>
            <a:endParaRPr lang="en-GB" noProof="0" dirty="0"/>
          </a:p>
        </p:txBody>
      </p:sp>
      <p:sp>
        <p:nvSpPr>
          <p:cNvPr id="3" name="Content Placeholder 2"/>
          <p:cNvSpPr>
            <a:spLocks noGrp="1"/>
          </p:cNvSpPr>
          <p:nvPr>
            <p:ph idx="1"/>
          </p:nvPr>
        </p:nvSpPr>
        <p:spPr/>
        <p:txBody>
          <a:bodyPr>
            <a:normAutofit fontScale="77500" lnSpcReduction="20000"/>
          </a:bodyPr>
          <a:lstStyle/>
          <a:p>
            <a:pPr>
              <a:spcBef>
                <a:spcPts val="0"/>
              </a:spcBef>
              <a:spcAft>
                <a:spcPts val="1200"/>
              </a:spcAft>
            </a:pPr>
            <a:r>
              <a:rPr lang="en-GB" sz="3200" noProof="0" dirty="0" smtClean="0"/>
              <a:t>Background characteristics (age, education, literacy, etc.)</a:t>
            </a:r>
          </a:p>
          <a:p>
            <a:pPr>
              <a:spcBef>
                <a:spcPts val="0"/>
              </a:spcBef>
              <a:spcAft>
                <a:spcPts val="1200"/>
              </a:spcAft>
            </a:pPr>
            <a:r>
              <a:rPr lang="en-GB" sz="3200" noProof="0" dirty="0" smtClean="0"/>
              <a:t>Birth history and childhood mortality</a:t>
            </a:r>
          </a:p>
          <a:p>
            <a:pPr>
              <a:spcBef>
                <a:spcPts val="0"/>
              </a:spcBef>
              <a:spcAft>
                <a:spcPts val="1200"/>
              </a:spcAft>
            </a:pPr>
            <a:r>
              <a:rPr lang="en-GB" sz="3200" noProof="0" dirty="0" smtClean="0"/>
              <a:t>Family planning</a:t>
            </a:r>
          </a:p>
          <a:p>
            <a:pPr>
              <a:spcBef>
                <a:spcPts val="0"/>
              </a:spcBef>
              <a:spcAft>
                <a:spcPts val="1200"/>
              </a:spcAft>
            </a:pPr>
            <a:r>
              <a:rPr lang="en-GB" sz="3200" dirty="0" smtClean="0"/>
              <a:t>Fertility preferences</a:t>
            </a:r>
            <a:endParaRPr lang="en-GB" sz="3200" noProof="0" dirty="0" smtClean="0"/>
          </a:p>
          <a:p>
            <a:pPr>
              <a:spcBef>
                <a:spcPts val="0"/>
              </a:spcBef>
              <a:spcAft>
                <a:spcPts val="1200"/>
              </a:spcAft>
            </a:pPr>
            <a:r>
              <a:rPr lang="en-GB" sz="3200" noProof="0" dirty="0" smtClean="0"/>
              <a:t>Maternal and child health, breastfeeding, and nutrition</a:t>
            </a:r>
          </a:p>
          <a:p>
            <a:pPr>
              <a:spcBef>
                <a:spcPts val="0"/>
              </a:spcBef>
              <a:spcAft>
                <a:spcPts val="1200"/>
              </a:spcAft>
            </a:pPr>
            <a:r>
              <a:rPr lang="en-GB" sz="3200" noProof="0" dirty="0" smtClean="0"/>
              <a:t>Marriage and sexual activity</a:t>
            </a:r>
          </a:p>
          <a:p>
            <a:pPr>
              <a:spcBef>
                <a:spcPts val="0"/>
              </a:spcBef>
              <a:spcAft>
                <a:spcPts val="1200"/>
              </a:spcAft>
            </a:pPr>
            <a:r>
              <a:rPr lang="en-GB" sz="3200" noProof="0" dirty="0" smtClean="0"/>
              <a:t>Husband’s characteristics and women’s employment</a:t>
            </a:r>
          </a:p>
          <a:p>
            <a:pPr>
              <a:spcBef>
                <a:spcPts val="0"/>
              </a:spcBef>
              <a:spcAft>
                <a:spcPts val="1200"/>
              </a:spcAft>
            </a:pPr>
            <a:r>
              <a:rPr lang="en-GB" sz="3200" noProof="0" dirty="0" smtClean="0"/>
              <a:t>HIV/AIDS and other STIs</a:t>
            </a:r>
          </a:p>
          <a:p>
            <a:pPr>
              <a:spcBef>
                <a:spcPts val="0"/>
              </a:spcBef>
              <a:spcAft>
                <a:spcPts val="1200"/>
              </a:spcAft>
            </a:pPr>
            <a:r>
              <a:rPr lang="en-GB" sz="3200" noProof="0" dirty="0" smtClean="0"/>
              <a:t>Other adult health issues</a:t>
            </a:r>
          </a:p>
          <a:p>
            <a:pPr>
              <a:spcBef>
                <a:spcPts val="0"/>
              </a:spcBef>
              <a:spcAft>
                <a:spcPts val="1200"/>
              </a:spcAft>
            </a:pPr>
            <a:r>
              <a:rPr lang="en-GB" sz="3200" noProof="0" dirty="0" smtClean="0"/>
              <a:t>Adult and maternal mortality</a:t>
            </a:r>
          </a:p>
          <a:p>
            <a:pPr>
              <a:spcBef>
                <a:spcPts val="0"/>
              </a:spcBef>
              <a:spcAft>
                <a:spcPts val="1200"/>
              </a:spcAft>
            </a:pPr>
            <a:r>
              <a:rPr lang="en-GB" sz="3200" noProof="0" dirty="0" smtClean="0"/>
              <a:t>Domestic Violence</a:t>
            </a:r>
          </a:p>
          <a:p>
            <a:pPr>
              <a:spcBef>
                <a:spcPts val="0"/>
              </a:spcBef>
              <a:spcAft>
                <a:spcPts val="1200"/>
              </a:spcAft>
            </a:pPr>
            <a:r>
              <a:rPr lang="en-GB" sz="3200" dirty="0" smtClean="0"/>
              <a:t>Female genital cutting/mutilation and fistula</a:t>
            </a:r>
            <a:endParaRPr lang="en-GB" sz="3200" noProof="0" dirty="0" smtClean="0"/>
          </a:p>
        </p:txBody>
      </p:sp>
    </p:spTree>
    <p:extLst>
      <p:ext uri="{BB962C8B-B14F-4D97-AF65-F5344CB8AC3E}">
        <p14:creationId xmlns:p14="http://schemas.microsoft.com/office/powerpoint/2010/main" val="30102296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418729" cy="3429000"/>
          </a:xfrm>
        </p:spPr>
        <p:txBody>
          <a:bodyPr>
            <a:normAutofit/>
          </a:bodyPr>
          <a:lstStyle/>
          <a:p>
            <a:pPr>
              <a:buClr>
                <a:schemeClr val="tx1"/>
              </a:buClr>
            </a:pPr>
            <a:r>
              <a:rPr lang="en-GB" sz="3600" b="1" noProof="0" dirty="0" smtClean="0">
                <a:solidFill>
                  <a:schemeClr val="accent1"/>
                </a:solidFill>
              </a:rPr>
              <a:t>Childhood mortality</a:t>
            </a:r>
          </a:p>
          <a:p>
            <a:pPr>
              <a:buClr>
                <a:schemeClr val="tx1"/>
              </a:buClr>
            </a:pPr>
            <a:r>
              <a:rPr lang="en-GB" sz="3600" noProof="0" dirty="0" smtClean="0"/>
              <a:t>Adult mortality</a:t>
            </a:r>
          </a:p>
          <a:p>
            <a:pPr>
              <a:buClr>
                <a:schemeClr val="tx1"/>
              </a:buClr>
            </a:pPr>
            <a:r>
              <a:rPr lang="en-GB" sz="3600" noProof="0" dirty="0" smtClean="0"/>
              <a:t>Pregnancy-related mortality</a:t>
            </a:r>
          </a:p>
        </p:txBody>
      </p:sp>
    </p:spTree>
    <p:extLst>
      <p:ext uri="{BB962C8B-B14F-4D97-AF65-F5344CB8AC3E}">
        <p14:creationId xmlns:p14="http://schemas.microsoft.com/office/powerpoint/2010/main" val="29851935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Estimates</a:t>
            </a:r>
            <a:endParaRPr lang="en-GB" noProof="0" dirty="0"/>
          </a:p>
        </p:txBody>
      </p:sp>
      <p:sp>
        <p:nvSpPr>
          <p:cNvPr id="3" name="Content Placeholder 2"/>
          <p:cNvSpPr>
            <a:spLocks noGrp="1"/>
          </p:cNvSpPr>
          <p:nvPr>
            <p:ph idx="1"/>
          </p:nvPr>
        </p:nvSpPr>
        <p:spPr>
          <a:xfrm>
            <a:off x="461639" y="1606858"/>
            <a:ext cx="8682361" cy="5251142"/>
          </a:xfrm>
        </p:spPr>
        <p:txBody>
          <a:bodyPr>
            <a:normAutofit fontScale="92500" lnSpcReduction="20000"/>
          </a:bodyPr>
          <a:lstStyle/>
          <a:p>
            <a:pPr marL="0" indent="0">
              <a:spcBef>
                <a:spcPts val="0"/>
              </a:spcBef>
              <a:spcAft>
                <a:spcPts val="1800"/>
              </a:spcAft>
              <a:buNone/>
            </a:pPr>
            <a:r>
              <a:rPr lang="en-GB" b="1" noProof="0" dirty="0" smtClean="0"/>
              <a:t>Neonatal mortality</a:t>
            </a:r>
          </a:p>
          <a:p>
            <a:pPr marL="0" indent="0">
              <a:spcBef>
                <a:spcPts val="0"/>
              </a:spcBef>
              <a:spcAft>
                <a:spcPts val="1800"/>
              </a:spcAft>
              <a:buNone/>
            </a:pPr>
            <a:r>
              <a:rPr lang="en-GB" sz="3200" b="1" noProof="0" dirty="0"/>
              <a:t>	</a:t>
            </a:r>
            <a:r>
              <a:rPr lang="en-GB" sz="2400" noProof="0" dirty="0" smtClean="0"/>
              <a:t>Probability of dying in the first month of life</a:t>
            </a:r>
            <a:endParaRPr lang="en-GB" sz="2400" b="1" noProof="0" dirty="0" smtClean="0"/>
          </a:p>
          <a:p>
            <a:pPr marL="0" indent="0">
              <a:spcBef>
                <a:spcPts val="0"/>
              </a:spcBef>
              <a:spcAft>
                <a:spcPts val="1800"/>
              </a:spcAft>
              <a:buNone/>
            </a:pPr>
            <a:r>
              <a:rPr lang="en-GB" b="1" noProof="0" dirty="0" smtClean="0"/>
              <a:t>Postneonatal mortality</a:t>
            </a:r>
          </a:p>
          <a:p>
            <a:pPr marL="0" indent="0">
              <a:spcBef>
                <a:spcPts val="0"/>
              </a:spcBef>
              <a:spcAft>
                <a:spcPts val="1800"/>
              </a:spcAft>
              <a:buNone/>
            </a:pPr>
            <a:r>
              <a:rPr lang="en-GB" sz="3200" noProof="0" dirty="0"/>
              <a:t>	</a:t>
            </a:r>
            <a:r>
              <a:rPr lang="en-GB" sz="2400" noProof="0" dirty="0" smtClean="0"/>
              <a:t>Probability of dying between one month and first birthday</a:t>
            </a:r>
          </a:p>
          <a:p>
            <a:pPr marL="0" indent="0">
              <a:spcBef>
                <a:spcPts val="0"/>
              </a:spcBef>
              <a:spcAft>
                <a:spcPts val="1800"/>
              </a:spcAft>
              <a:buNone/>
            </a:pPr>
            <a:r>
              <a:rPr lang="en-GB" b="1" noProof="0" dirty="0" smtClean="0"/>
              <a:t>Infant mortality</a:t>
            </a:r>
          </a:p>
          <a:p>
            <a:pPr marL="0" indent="0">
              <a:spcBef>
                <a:spcPts val="0"/>
              </a:spcBef>
              <a:spcAft>
                <a:spcPts val="1800"/>
              </a:spcAft>
              <a:buNone/>
            </a:pPr>
            <a:r>
              <a:rPr lang="en-GB" sz="3200" noProof="0" dirty="0"/>
              <a:t>	</a:t>
            </a:r>
            <a:r>
              <a:rPr lang="en-GB" sz="2400" noProof="0" dirty="0" smtClean="0"/>
              <a:t>Probability of dying before the first birthday</a:t>
            </a:r>
          </a:p>
          <a:p>
            <a:pPr marL="0" indent="0">
              <a:spcBef>
                <a:spcPts val="0"/>
              </a:spcBef>
              <a:spcAft>
                <a:spcPts val="1800"/>
              </a:spcAft>
              <a:buNone/>
            </a:pPr>
            <a:r>
              <a:rPr lang="en-GB" b="1" noProof="0" dirty="0" smtClean="0"/>
              <a:t>Child mortality</a:t>
            </a:r>
          </a:p>
          <a:p>
            <a:pPr marL="0" indent="0">
              <a:spcBef>
                <a:spcPts val="0"/>
              </a:spcBef>
              <a:spcAft>
                <a:spcPts val="1800"/>
              </a:spcAft>
              <a:buNone/>
            </a:pPr>
            <a:r>
              <a:rPr lang="en-GB" sz="2400" noProof="0" dirty="0"/>
              <a:t>	</a:t>
            </a:r>
            <a:r>
              <a:rPr lang="en-GB" sz="2400" noProof="0" dirty="0" smtClean="0"/>
              <a:t>Probability of dying between age one and five</a:t>
            </a:r>
          </a:p>
          <a:p>
            <a:pPr marL="0" indent="0">
              <a:spcBef>
                <a:spcPts val="0"/>
              </a:spcBef>
              <a:spcAft>
                <a:spcPts val="1800"/>
              </a:spcAft>
              <a:buNone/>
            </a:pPr>
            <a:r>
              <a:rPr lang="en-GB" b="1" noProof="0" dirty="0" smtClean="0"/>
              <a:t>Under-5 mortality</a:t>
            </a:r>
          </a:p>
          <a:p>
            <a:pPr marL="0" indent="0">
              <a:spcBef>
                <a:spcPts val="0"/>
              </a:spcBef>
              <a:spcAft>
                <a:spcPts val="1800"/>
              </a:spcAft>
              <a:buNone/>
            </a:pPr>
            <a:r>
              <a:rPr lang="en-GB" noProof="0" dirty="0" smtClean="0"/>
              <a:t>	</a:t>
            </a:r>
            <a:r>
              <a:rPr lang="en-GB" sz="2400" noProof="0" dirty="0" smtClean="0"/>
              <a:t>Probability of dying before the fifth birthday</a:t>
            </a:r>
            <a:endParaRPr lang="en-GB" sz="2400" noProof="0" dirty="0"/>
          </a:p>
        </p:txBody>
      </p:sp>
    </p:spTree>
    <p:extLst>
      <p:ext uri="{BB962C8B-B14F-4D97-AF65-F5344CB8AC3E}">
        <p14:creationId xmlns:p14="http://schemas.microsoft.com/office/powerpoint/2010/main" val="20814800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Rates</a:t>
            </a:r>
            <a:endParaRPr lang="en-GB" noProof="0" dirty="0"/>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5-year period before the survey</a:t>
            </a:r>
            <a:endParaRPr lang="en-US" i="1" dirty="0">
              <a:solidFill>
                <a:srgbClr val="000000"/>
              </a:solidFill>
            </a:endParaRP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331881007"/>
              </p:ext>
            </p:extLst>
          </p:nvPr>
        </p:nvGraphicFramePr>
        <p:xfrm>
          <a:off x="253999" y="1606550"/>
          <a:ext cx="8674101"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69859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3108419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10-year period before the survey</a:t>
            </a:r>
            <a:endParaRPr lang="en-US" i="1" dirty="0">
              <a:solidFill>
                <a:srgbClr val="000000"/>
              </a:solidFill>
            </a:endParaRPr>
          </a:p>
        </p:txBody>
      </p:sp>
    </p:spTree>
    <p:extLst>
      <p:ext uri="{BB962C8B-B14F-4D97-AF65-F5344CB8AC3E}">
        <p14:creationId xmlns:p14="http://schemas.microsoft.com/office/powerpoint/2010/main" val="34827809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Childhood Mortality </a:t>
            </a:r>
            <a:br>
              <a:rPr lang="en-GB" noProof="0" dirty="0" smtClean="0"/>
            </a:br>
            <a:r>
              <a:rPr lang="en-GB" noProof="0" dirty="0" smtClean="0"/>
              <a:t>by Mother’s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00433566"/>
              </p:ext>
            </p:extLst>
          </p:nvPr>
        </p:nvGraphicFramePr>
        <p:xfrm>
          <a:off x="461963" y="1606550"/>
          <a:ext cx="8256587" cy="478361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218"/>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10-year period before the survey</a:t>
            </a:r>
            <a:endParaRPr lang="en-US" i="1" dirty="0">
              <a:solidFill>
                <a:srgbClr val="000000"/>
              </a:solidFill>
            </a:endParaRPr>
          </a:p>
        </p:txBody>
      </p:sp>
      <p:sp>
        <p:nvSpPr>
          <p:cNvPr id="3" name="TextBox 2"/>
          <p:cNvSpPr txBox="1"/>
          <p:nvPr/>
        </p:nvSpPr>
        <p:spPr>
          <a:xfrm>
            <a:off x="7549116" y="4391247"/>
            <a:ext cx="2009554" cy="369332"/>
          </a:xfrm>
          <a:prstGeom prst="rect">
            <a:avLst/>
          </a:prstGeom>
          <a:noFill/>
        </p:spPr>
        <p:txBody>
          <a:bodyPr wrap="square" rtlCol="0">
            <a:spAutoFit/>
          </a:bodyPr>
          <a:lstStyle/>
          <a:p>
            <a:r>
              <a:rPr lang="en-US" b="1" dirty="0" smtClean="0">
                <a:solidFill>
                  <a:srgbClr val="000000"/>
                </a:solidFill>
              </a:rPr>
              <a:t>(     )</a:t>
            </a:r>
            <a:endParaRPr lang="en-US" b="1" dirty="0">
              <a:solidFill>
                <a:srgbClr val="000000"/>
              </a:solidFill>
            </a:endParaRPr>
          </a:p>
        </p:txBody>
      </p:sp>
      <p:sp>
        <p:nvSpPr>
          <p:cNvPr id="4" name="TextBox 3"/>
          <p:cNvSpPr txBox="1"/>
          <p:nvPr/>
        </p:nvSpPr>
        <p:spPr>
          <a:xfrm>
            <a:off x="0" y="6498180"/>
            <a:ext cx="8756613" cy="338554"/>
          </a:xfrm>
          <a:prstGeom prst="rect">
            <a:avLst/>
          </a:prstGeom>
          <a:noFill/>
        </p:spPr>
        <p:txBody>
          <a:bodyPr wrap="square" rtlCol="0">
            <a:spAutoFit/>
          </a:bodyPr>
          <a:lstStyle/>
          <a:p>
            <a:r>
              <a:rPr lang="en-US" sz="1600" i="1" dirty="0" smtClean="0">
                <a:solidFill>
                  <a:srgbClr val="000000"/>
                </a:solidFill>
              </a:rPr>
              <a:t>Figure in parentheses is based on 250-499 unweighted person-years of exposure to the risk of death.</a:t>
            </a:r>
            <a:endParaRPr lang="en-US" sz="1600" i="1" dirty="0">
              <a:solidFill>
                <a:srgbClr val="000000"/>
              </a:solidFill>
            </a:endParaRPr>
          </a:p>
        </p:txBody>
      </p:sp>
    </p:spTree>
    <p:extLst>
      <p:ext uri="{BB962C8B-B14F-4D97-AF65-F5344CB8AC3E}">
        <p14:creationId xmlns:p14="http://schemas.microsoft.com/office/powerpoint/2010/main" val="39412599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Under-5 Mortality by Region</a:t>
            </a:r>
            <a:endParaRPr lang="en-GB"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10-year period before the survey</a:t>
            </a:r>
            <a:endParaRPr lang="en-US" i="1" dirty="0">
              <a:solidFill>
                <a:srgbClr val="000000"/>
              </a:solidFill>
            </a:endParaRPr>
          </a:p>
        </p:txBody>
      </p:sp>
      <p:graphicFrame>
        <p:nvGraphicFramePr>
          <p:cNvPr id="8" name="Chart 7"/>
          <p:cNvGraphicFramePr/>
          <p:nvPr>
            <p:extLst>
              <p:ext uri="{D42A27DB-BD31-4B8C-83A1-F6EECF244321}">
                <p14:modId xmlns:p14="http://schemas.microsoft.com/office/powerpoint/2010/main" val="4165956959"/>
              </p:ext>
            </p:extLst>
          </p:nvPr>
        </p:nvGraphicFramePr>
        <p:xfrm>
          <a:off x="0" y="1613932"/>
          <a:ext cx="9144000" cy="52440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813998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Childhood Mortality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20357373"/>
              </p:ext>
            </p:extLst>
          </p:nvPr>
        </p:nvGraphicFramePr>
        <p:xfrm>
          <a:off x="1"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a:t>
            </a:r>
            <a:r>
              <a:rPr lang="en-US" i="1" dirty="0">
                <a:solidFill>
                  <a:srgbClr val="000000"/>
                </a:solidFill>
              </a:rPr>
              <a:t>5</a:t>
            </a:r>
            <a:r>
              <a:rPr lang="en-US" i="1" dirty="0" smtClean="0">
                <a:solidFill>
                  <a:srgbClr val="000000"/>
                </a:solidFill>
              </a:rPr>
              <a:t>-year period before the survey</a:t>
            </a:r>
            <a:endParaRPr lang="en-US" i="1" dirty="0">
              <a:solidFill>
                <a:srgbClr val="000000"/>
              </a:solidFill>
            </a:endParaRPr>
          </a:p>
        </p:txBody>
      </p:sp>
      <p:sp>
        <p:nvSpPr>
          <p:cNvPr id="3" name="TextBox 2"/>
          <p:cNvSpPr txBox="1"/>
          <p:nvPr/>
        </p:nvSpPr>
        <p:spPr>
          <a:xfrm>
            <a:off x="948461" y="3109705"/>
            <a:ext cx="2621902" cy="369332"/>
          </a:xfrm>
          <a:prstGeom prst="rect">
            <a:avLst/>
          </a:prstGeom>
          <a:noFill/>
        </p:spPr>
        <p:txBody>
          <a:bodyPr wrap="square" rtlCol="0">
            <a:spAutoFit/>
          </a:bodyPr>
          <a:lstStyle/>
          <a:p>
            <a:r>
              <a:rPr lang="en-US" b="1" dirty="0" smtClean="0">
                <a:solidFill>
                  <a:srgbClr val="AC1F2D"/>
                </a:solidFill>
              </a:rPr>
              <a:t>Under-5 mortality</a:t>
            </a:r>
            <a:endParaRPr lang="en-US" b="1" dirty="0">
              <a:solidFill>
                <a:srgbClr val="AC1F2D"/>
              </a:solidFill>
            </a:endParaRPr>
          </a:p>
        </p:txBody>
      </p:sp>
      <p:sp>
        <p:nvSpPr>
          <p:cNvPr id="6" name="TextBox 5"/>
          <p:cNvSpPr txBox="1"/>
          <p:nvPr/>
        </p:nvSpPr>
        <p:spPr>
          <a:xfrm>
            <a:off x="948461" y="4441888"/>
            <a:ext cx="2621902" cy="369332"/>
          </a:xfrm>
          <a:prstGeom prst="rect">
            <a:avLst/>
          </a:prstGeom>
          <a:noFill/>
        </p:spPr>
        <p:txBody>
          <a:bodyPr wrap="square" rtlCol="0">
            <a:spAutoFit/>
          </a:bodyPr>
          <a:lstStyle/>
          <a:p>
            <a:r>
              <a:rPr lang="en-US" b="1" dirty="0" smtClean="0">
                <a:solidFill>
                  <a:srgbClr val="138A44"/>
                </a:solidFill>
              </a:rPr>
              <a:t>Infant mortality</a:t>
            </a:r>
            <a:endParaRPr lang="en-US" b="1" dirty="0">
              <a:solidFill>
                <a:srgbClr val="138A44"/>
              </a:solidFill>
            </a:endParaRPr>
          </a:p>
        </p:txBody>
      </p:sp>
      <p:sp>
        <p:nvSpPr>
          <p:cNvPr id="8" name="TextBox 7"/>
          <p:cNvSpPr txBox="1"/>
          <p:nvPr/>
        </p:nvSpPr>
        <p:spPr>
          <a:xfrm>
            <a:off x="948461" y="5557611"/>
            <a:ext cx="2621902" cy="369332"/>
          </a:xfrm>
          <a:prstGeom prst="rect">
            <a:avLst/>
          </a:prstGeom>
          <a:noFill/>
        </p:spPr>
        <p:txBody>
          <a:bodyPr wrap="square" rtlCol="0">
            <a:spAutoFit/>
          </a:bodyPr>
          <a:lstStyle/>
          <a:p>
            <a:r>
              <a:rPr lang="en-US" b="1" dirty="0" smtClean="0">
                <a:solidFill>
                  <a:srgbClr val="FBDC05">
                    <a:lumMod val="75000"/>
                  </a:srgbClr>
                </a:solidFill>
              </a:rPr>
              <a:t>Neonatal mortality</a:t>
            </a:r>
            <a:endParaRPr lang="en-US" b="1" dirty="0">
              <a:solidFill>
                <a:srgbClr val="FBDC05">
                  <a:lumMod val="75000"/>
                </a:srgbClr>
              </a:solidFill>
            </a:endParaRPr>
          </a:p>
        </p:txBody>
      </p:sp>
    </p:spTree>
    <p:extLst>
      <p:ext uri="{BB962C8B-B14F-4D97-AF65-F5344CB8AC3E}">
        <p14:creationId xmlns:p14="http://schemas.microsoft.com/office/powerpoint/2010/main" val="21938208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699"/>
            <a:ext cx="9144000" cy="1329717"/>
          </a:xfrm>
        </p:spPr>
        <p:txBody>
          <a:bodyPr>
            <a:normAutofit/>
          </a:bodyPr>
          <a:lstStyle/>
          <a:p>
            <a:r>
              <a:rPr lang="en-GB" noProof="0" dirty="0" smtClean="0"/>
              <a:t>Maternal Factors Associated with High Risk of Childhood Mortality</a:t>
            </a:r>
            <a:endParaRPr lang="en-GB" noProof="0" dirty="0"/>
          </a:p>
        </p:txBody>
      </p:sp>
      <p:sp>
        <p:nvSpPr>
          <p:cNvPr id="3" name="Content Placeholder 2"/>
          <p:cNvSpPr>
            <a:spLocks noGrp="1"/>
          </p:cNvSpPr>
          <p:nvPr>
            <p:ph idx="1"/>
          </p:nvPr>
        </p:nvSpPr>
        <p:spPr/>
        <p:txBody>
          <a:bodyPr>
            <a:normAutofit/>
          </a:bodyPr>
          <a:lstStyle/>
          <a:p>
            <a:pPr marL="0" indent="0">
              <a:spcBef>
                <a:spcPts val="0"/>
              </a:spcBef>
              <a:spcAft>
                <a:spcPts val="1800"/>
              </a:spcAft>
              <a:buClr>
                <a:schemeClr val="tx1"/>
              </a:buClr>
              <a:buNone/>
            </a:pPr>
            <a:r>
              <a:rPr lang="en-GB" sz="3600" noProof="0" dirty="0" smtClean="0"/>
              <a:t>Children are at an elevated risk of dying if:</a:t>
            </a:r>
          </a:p>
          <a:p>
            <a:pPr lvl="1">
              <a:spcBef>
                <a:spcPts val="0"/>
              </a:spcBef>
              <a:spcAft>
                <a:spcPts val="1800"/>
              </a:spcAft>
              <a:buClr>
                <a:schemeClr val="tx1"/>
              </a:buClr>
            </a:pPr>
            <a:r>
              <a:rPr lang="en-GB" sz="3200" b="1" noProof="0" dirty="0" smtClean="0">
                <a:solidFill>
                  <a:schemeClr val="accent1"/>
                </a:solidFill>
              </a:rPr>
              <a:t>Too short birth interval</a:t>
            </a:r>
            <a:r>
              <a:rPr lang="en-GB" sz="3200" noProof="0" dirty="0" smtClean="0"/>
              <a:t>:  less than 24 months after a previous birth</a:t>
            </a:r>
          </a:p>
          <a:p>
            <a:pPr lvl="1">
              <a:spcBef>
                <a:spcPts val="0"/>
              </a:spcBef>
              <a:spcAft>
                <a:spcPts val="1800"/>
              </a:spcAft>
              <a:buClr>
                <a:schemeClr val="tx1"/>
              </a:buClr>
            </a:pPr>
            <a:r>
              <a:rPr lang="en-GB" sz="3200" noProof="0" dirty="0" smtClean="0"/>
              <a:t>Mother is “</a:t>
            </a:r>
            <a:r>
              <a:rPr lang="en-GB" sz="3200" b="1" noProof="0" dirty="0" smtClean="0">
                <a:solidFill>
                  <a:schemeClr val="accent1"/>
                </a:solidFill>
              </a:rPr>
              <a:t>too young</a:t>
            </a:r>
            <a:r>
              <a:rPr lang="en-GB" sz="3200" noProof="0" dirty="0" smtClean="0"/>
              <a:t>” (under 18) or “</a:t>
            </a:r>
            <a:r>
              <a:rPr lang="en-GB" sz="3200" b="1" noProof="0" dirty="0" smtClean="0">
                <a:solidFill>
                  <a:schemeClr val="accent1"/>
                </a:solidFill>
              </a:rPr>
              <a:t>too old</a:t>
            </a:r>
            <a:r>
              <a:rPr lang="en-GB" sz="3200" noProof="0" dirty="0" smtClean="0"/>
              <a:t>” (over 40)</a:t>
            </a:r>
          </a:p>
          <a:p>
            <a:pPr lvl="1">
              <a:spcBef>
                <a:spcPts val="0"/>
              </a:spcBef>
              <a:spcAft>
                <a:spcPts val="1800"/>
              </a:spcAft>
              <a:buClr>
                <a:schemeClr val="tx1"/>
              </a:buClr>
            </a:pPr>
            <a:r>
              <a:rPr lang="en-GB" sz="3200" b="1" noProof="0" dirty="0" smtClean="0">
                <a:solidFill>
                  <a:schemeClr val="accent1"/>
                </a:solidFill>
              </a:rPr>
              <a:t>High birth order</a:t>
            </a:r>
            <a:r>
              <a:rPr lang="en-GB" sz="3200" noProof="0" dirty="0" smtClean="0"/>
              <a:t>:  mother has 4+ children</a:t>
            </a:r>
          </a:p>
        </p:txBody>
      </p:sp>
    </p:spTree>
    <p:extLst>
      <p:ext uri="{BB962C8B-B14F-4D97-AF65-F5344CB8AC3E}">
        <p14:creationId xmlns:p14="http://schemas.microsoft.com/office/powerpoint/2010/main" val="33448648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Childhood Mortality </a:t>
            </a:r>
            <a:br>
              <a:rPr lang="en-GB" noProof="0" dirty="0" smtClean="0"/>
            </a:br>
            <a:r>
              <a:rPr lang="en-GB" noProof="0" dirty="0" smtClean="0"/>
              <a:t>by Previous Birth Interval</a:t>
            </a:r>
            <a:endParaRPr lang="en-GB" noProof="0" dirty="0"/>
          </a:p>
        </p:txBody>
      </p:sp>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10-year period before the survey</a:t>
            </a:r>
            <a:endParaRPr lang="en-US" i="1" dirty="0">
              <a:solidFill>
                <a:srgbClr val="000000"/>
              </a:solidFill>
            </a:endParaRP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416117494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092149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by Mother’s Age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35108622"/>
              </p:ext>
            </p:extLst>
          </p:nvPr>
        </p:nvGraphicFramePr>
        <p:xfrm>
          <a:off x="461963" y="1606550"/>
          <a:ext cx="8256587" cy="472823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45216"/>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10-year period before the survey</a:t>
            </a:r>
            <a:endParaRPr lang="en-US" i="1" dirty="0">
              <a:solidFill>
                <a:srgbClr val="000000"/>
              </a:solidFill>
            </a:endParaRPr>
          </a:p>
        </p:txBody>
      </p:sp>
      <p:sp>
        <p:nvSpPr>
          <p:cNvPr id="5" name="TextBox 4"/>
          <p:cNvSpPr txBox="1"/>
          <p:nvPr/>
        </p:nvSpPr>
        <p:spPr>
          <a:xfrm>
            <a:off x="-42678" y="6334780"/>
            <a:ext cx="9162256" cy="523220"/>
          </a:xfrm>
          <a:prstGeom prst="rect">
            <a:avLst/>
          </a:prstGeom>
          <a:noFill/>
        </p:spPr>
        <p:txBody>
          <a:bodyPr wrap="square" rtlCol="0">
            <a:spAutoFit/>
          </a:bodyPr>
          <a:lstStyle/>
          <a:p>
            <a:r>
              <a:rPr lang="en-US" sz="1400" i="1" dirty="0" smtClean="0">
                <a:solidFill>
                  <a:srgbClr val="000000"/>
                </a:solidFill>
              </a:rPr>
              <a:t>Figure in parentheses is based on 250-499 unweighted person-years of exposure to the risk of death. An asterisk indicates that is figures is based on fewer than 250 unweighted person-years exposure to the risk of death and has been suppressed.</a:t>
            </a:r>
            <a:endParaRPr lang="en-US" sz="1400" i="1" dirty="0">
              <a:solidFill>
                <a:srgbClr val="000000"/>
              </a:solidFill>
            </a:endParaRPr>
          </a:p>
        </p:txBody>
      </p:sp>
      <p:sp>
        <p:nvSpPr>
          <p:cNvPr id="6" name="TextBox 5"/>
          <p:cNvSpPr txBox="1"/>
          <p:nvPr/>
        </p:nvSpPr>
        <p:spPr>
          <a:xfrm>
            <a:off x="3381626" y="3650744"/>
            <a:ext cx="752197" cy="369332"/>
          </a:xfrm>
          <a:prstGeom prst="rect">
            <a:avLst/>
          </a:prstGeom>
          <a:noFill/>
        </p:spPr>
        <p:txBody>
          <a:bodyPr wrap="square" rtlCol="0">
            <a:spAutoFit/>
          </a:bodyPr>
          <a:lstStyle/>
          <a:p>
            <a:r>
              <a:rPr lang="en-US" b="1" dirty="0" smtClean="0">
                <a:solidFill>
                  <a:srgbClr val="000000"/>
                </a:solidFill>
              </a:rPr>
              <a:t>(     )</a:t>
            </a:r>
            <a:endParaRPr lang="en-US" b="1" dirty="0">
              <a:solidFill>
                <a:srgbClr val="000000"/>
              </a:solidFill>
            </a:endParaRPr>
          </a:p>
        </p:txBody>
      </p:sp>
      <p:sp>
        <p:nvSpPr>
          <p:cNvPr id="7" name="TextBox 6"/>
          <p:cNvSpPr txBox="1"/>
          <p:nvPr/>
        </p:nvSpPr>
        <p:spPr>
          <a:xfrm>
            <a:off x="7393172" y="5603498"/>
            <a:ext cx="2009554" cy="400110"/>
          </a:xfrm>
          <a:prstGeom prst="rect">
            <a:avLst/>
          </a:prstGeom>
          <a:noFill/>
        </p:spPr>
        <p:txBody>
          <a:bodyPr wrap="square" rtlCol="0">
            <a:spAutoFit/>
          </a:bodyPr>
          <a:lstStyle/>
          <a:p>
            <a:r>
              <a:rPr lang="en-US" sz="2000" b="1" dirty="0" smtClean="0">
                <a:solidFill>
                  <a:srgbClr val="86502A"/>
                </a:solidFill>
              </a:rPr>
              <a:t>*</a:t>
            </a:r>
            <a:endParaRPr lang="en-US" sz="2000" b="1" dirty="0">
              <a:solidFill>
                <a:srgbClr val="86502A"/>
              </a:solidFill>
            </a:endParaRPr>
          </a:p>
        </p:txBody>
      </p:sp>
    </p:spTree>
    <p:extLst>
      <p:ext uri="{BB962C8B-B14F-4D97-AF65-F5344CB8AC3E}">
        <p14:creationId xmlns:p14="http://schemas.microsoft.com/office/powerpoint/2010/main" val="1090254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Man’s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200"/>
              </a:spcAft>
            </a:pPr>
            <a:r>
              <a:rPr lang="en-GB" sz="3200" noProof="0" dirty="0" smtClean="0"/>
              <a:t>Background characteristics (age, education, literacy, etc.)</a:t>
            </a:r>
          </a:p>
          <a:p>
            <a:pPr>
              <a:spcBef>
                <a:spcPts val="0"/>
              </a:spcBef>
              <a:spcAft>
                <a:spcPts val="1200"/>
              </a:spcAft>
            </a:pPr>
            <a:r>
              <a:rPr lang="en-GB" sz="3200" noProof="0" dirty="0" smtClean="0"/>
              <a:t>Marriage and sexual activity</a:t>
            </a:r>
          </a:p>
          <a:p>
            <a:pPr>
              <a:spcBef>
                <a:spcPts val="0"/>
              </a:spcBef>
              <a:spcAft>
                <a:spcPts val="1200"/>
              </a:spcAft>
            </a:pPr>
            <a:r>
              <a:rPr lang="en-GB" sz="3200" noProof="0" dirty="0" smtClean="0"/>
              <a:t>Fertility preferences</a:t>
            </a:r>
          </a:p>
          <a:p>
            <a:pPr>
              <a:spcBef>
                <a:spcPts val="0"/>
              </a:spcBef>
              <a:spcAft>
                <a:spcPts val="1200"/>
              </a:spcAft>
            </a:pPr>
            <a:r>
              <a:rPr lang="en-GB" sz="3200" noProof="0" dirty="0" smtClean="0"/>
              <a:t>Employment</a:t>
            </a:r>
          </a:p>
          <a:p>
            <a:pPr>
              <a:spcBef>
                <a:spcPts val="0"/>
              </a:spcBef>
              <a:spcAft>
                <a:spcPts val="1200"/>
              </a:spcAft>
            </a:pPr>
            <a:r>
              <a:rPr lang="en-GB" sz="3200" noProof="0" dirty="0" smtClean="0"/>
              <a:t>HIV/AIDS and other STIs</a:t>
            </a:r>
          </a:p>
          <a:p>
            <a:pPr>
              <a:spcBef>
                <a:spcPts val="0"/>
              </a:spcBef>
              <a:spcAft>
                <a:spcPts val="1200"/>
              </a:spcAft>
            </a:pPr>
            <a:r>
              <a:rPr lang="en-GB" sz="3200" noProof="0" dirty="0" smtClean="0"/>
              <a:t>Other adult health issues</a:t>
            </a:r>
          </a:p>
          <a:p>
            <a:pPr>
              <a:spcBef>
                <a:spcPts val="0"/>
              </a:spcBef>
              <a:spcAft>
                <a:spcPts val="1200"/>
              </a:spcAft>
            </a:pPr>
            <a:r>
              <a:rPr lang="en-GB" sz="3200" noProof="0" dirty="0" smtClean="0"/>
              <a:t>Adult mortality</a:t>
            </a:r>
          </a:p>
        </p:txBody>
      </p:sp>
    </p:spTree>
    <p:extLst>
      <p:ext uri="{BB962C8B-B14F-4D97-AF65-F5344CB8AC3E}">
        <p14:creationId xmlns:p14="http://schemas.microsoft.com/office/powerpoint/2010/main" val="174101071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by Birth Order</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1234047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solidFill>
                  <a:srgbClr val="000000"/>
                </a:solidFill>
              </a:rPr>
              <a:t>Deaths per 1,000 live births for the 10-year period before the survey</a:t>
            </a:r>
            <a:endParaRPr lang="en-US" i="1" dirty="0">
              <a:solidFill>
                <a:srgbClr val="000000"/>
              </a:solidFill>
            </a:endParaRPr>
          </a:p>
        </p:txBody>
      </p:sp>
    </p:spTree>
    <p:extLst>
      <p:ext uri="{BB962C8B-B14F-4D97-AF65-F5344CB8AC3E}">
        <p14:creationId xmlns:p14="http://schemas.microsoft.com/office/powerpoint/2010/main" val="15220894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1"/>
            <a:ext cx="4418729" cy="3429000"/>
          </a:xfrm>
        </p:spPr>
        <p:txBody>
          <a:bodyPr>
            <a:normAutofit/>
          </a:bodyPr>
          <a:lstStyle/>
          <a:p>
            <a:pPr>
              <a:buClr>
                <a:schemeClr val="tx1"/>
              </a:buClr>
            </a:pPr>
            <a:r>
              <a:rPr lang="en-GB" sz="3600" noProof="0" dirty="0" smtClean="0"/>
              <a:t>Childhood mortality</a:t>
            </a:r>
          </a:p>
          <a:p>
            <a:pPr>
              <a:buClr>
                <a:schemeClr val="tx1"/>
              </a:buClr>
            </a:pPr>
            <a:r>
              <a:rPr lang="en-GB" sz="3600" b="1" noProof="0" dirty="0" smtClean="0">
                <a:solidFill>
                  <a:schemeClr val="accent1"/>
                </a:solidFill>
              </a:rPr>
              <a:t>Adult mortality</a:t>
            </a:r>
          </a:p>
          <a:p>
            <a:pPr>
              <a:buClr>
                <a:schemeClr val="tx1"/>
              </a:buClr>
            </a:pPr>
            <a:r>
              <a:rPr lang="en-GB" sz="3600" noProof="0" dirty="0" smtClean="0"/>
              <a:t>Pregnancy-related mortality</a:t>
            </a:r>
          </a:p>
        </p:txBody>
      </p:sp>
    </p:spTree>
    <p:extLst>
      <p:ext uri="{BB962C8B-B14F-4D97-AF65-F5344CB8AC3E}">
        <p14:creationId xmlns:p14="http://schemas.microsoft.com/office/powerpoint/2010/main" val="37571894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Adult Mortality</a:t>
            </a:r>
            <a:endParaRPr lang="en-GB" noProof="0" dirty="0"/>
          </a:p>
        </p:txBody>
      </p:sp>
      <p:sp>
        <p:nvSpPr>
          <p:cNvPr id="3" name="Content Placeholder 2"/>
          <p:cNvSpPr>
            <a:spLocks noGrp="1"/>
          </p:cNvSpPr>
          <p:nvPr>
            <p:ph idx="1"/>
          </p:nvPr>
        </p:nvSpPr>
        <p:spPr>
          <a:xfrm>
            <a:off x="239486" y="1606858"/>
            <a:ext cx="8665028" cy="5251142"/>
          </a:xfrm>
        </p:spPr>
        <p:txBody>
          <a:bodyPr>
            <a:normAutofit/>
          </a:bodyPr>
          <a:lstStyle/>
          <a:p>
            <a:pPr marL="0" indent="0">
              <a:spcBef>
                <a:spcPts val="0"/>
              </a:spcBef>
              <a:spcAft>
                <a:spcPts val="1800"/>
              </a:spcAft>
              <a:buNone/>
            </a:pPr>
            <a:r>
              <a:rPr lang="en-GB" sz="3600" noProof="0" dirty="0" smtClean="0"/>
              <a:t>In the 7-year period before the survey:</a:t>
            </a:r>
            <a:endParaRPr lang="en-GB" sz="3600" b="1" noProof="0" dirty="0" smtClean="0">
              <a:solidFill>
                <a:schemeClr val="accent5"/>
              </a:solidFill>
            </a:endParaRPr>
          </a:p>
          <a:p>
            <a:pPr lvl="1">
              <a:spcBef>
                <a:spcPts val="0"/>
              </a:spcBef>
              <a:spcAft>
                <a:spcPts val="1800"/>
              </a:spcAft>
              <a:buClr>
                <a:schemeClr val="tx1"/>
              </a:buClr>
            </a:pPr>
            <a:r>
              <a:rPr lang="en-GB" sz="3000" b="1" noProof="0" dirty="0" smtClean="0">
                <a:solidFill>
                  <a:schemeClr val="accent1"/>
                </a:solidFill>
              </a:rPr>
              <a:t>2.74</a:t>
            </a:r>
            <a:r>
              <a:rPr lang="en-GB" sz="3000" b="1" noProof="0" dirty="0" smtClean="0">
                <a:solidFill>
                  <a:schemeClr val="accent5"/>
                </a:solidFill>
              </a:rPr>
              <a:t> </a:t>
            </a:r>
            <a:r>
              <a:rPr lang="en-GB" sz="3000" noProof="0" dirty="0" smtClean="0"/>
              <a:t>women died for every 1,000 women per year</a:t>
            </a:r>
          </a:p>
          <a:p>
            <a:pPr lvl="1">
              <a:spcBef>
                <a:spcPts val="0"/>
              </a:spcBef>
              <a:spcAft>
                <a:spcPts val="1800"/>
              </a:spcAft>
              <a:buClr>
                <a:schemeClr val="tx1"/>
              </a:buClr>
            </a:pPr>
            <a:r>
              <a:rPr lang="en-GB" sz="3000" b="1" noProof="0" dirty="0" smtClean="0">
                <a:solidFill>
                  <a:schemeClr val="accent1"/>
                </a:solidFill>
              </a:rPr>
              <a:t>3.54</a:t>
            </a:r>
            <a:r>
              <a:rPr lang="en-GB" sz="3000" noProof="0" dirty="0" smtClean="0"/>
              <a:t> men died for every 1,000 men per year</a:t>
            </a:r>
            <a:endParaRPr lang="en-GB" sz="3000" noProof="0" dirty="0"/>
          </a:p>
        </p:txBody>
      </p:sp>
    </p:spTree>
    <p:extLst>
      <p:ext uri="{BB962C8B-B14F-4D97-AF65-F5344CB8AC3E}">
        <p14:creationId xmlns:p14="http://schemas.microsoft.com/office/powerpoint/2010/main" val="65983530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418729" cy="3429000"/>
          </a:xfrm>
        </p:spPr>
        <p:txBody>
          <a:bodyPr>
            <a:normAutofit/>
          </a:bodyPr>
          <a:lstStyle/>
          <a:p>
            <a:pPr>
              <a:buClr>
                <a:schemeClr val="tx1"/>
              </a:buClr>
            </a:pPr>
            <a:r>
              <a:rPr lang="en-GB" sz="3600" noProof="0" dirty="0" smtClean="0"/>
              <a:t>Childhood mortality</a:t>
            </a:r>
          </a:p>
          <a:p>
            <a:pPr>
              <a:buClr>
                <a:schemeClr val="tx1"/>
              </a:buClr>
            </a:pPr>
            <a:r>
              <a:rPr lang="en-GB" sz="3600" noProof="0" dirty="0" smtClean="0"/>
              <a:t>Adult mortality</a:t>
            </a:r>
          </a:p>
          <a:p>
            <a:pPr>
              <a:buClr>
                <a:schemeClr val="tx1"/>
              </a:buClr>
            </a:pPr>
            <a:r>
              <a:rPr lang="en-GB" sz="3600" b="1" noProof="0" dirty="0" smtClean="0">
                <a:solidFill>
                  <a:schemeClr val="accent1"/>
                </a:solidFill>
              </a:rPr>
              <a:t>Pregnancy-related mortality</a:t>
            </a:r>
          </a:p>
        </p:txBody>
      </p:sp>
    </p:spTree>
    <p:extLst>
      <p:ext uri="{BB962C8B-B14F-4D97-AF65-F5344CB8AC3E}">
        <p14:creationId xmlns:p14="http://schemas.microsoft.com/office/powerpoint/2010/main" val="2389416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Pregnancy-related Mortality vs. </a:t>
            </a:r>
            <a:br>
              <a:rPr lang="en-GB" noProof="0" dirty="0" smtClean="0"/>
            </a:br>
            <a:r>
              <a:rPr lang="en-GB" noProof="0" dirty="0" smtClean="0"/>
              <a:t>Maternal Mortality Estimates</a:t>
            </a:r>
            <a:endParaRPr lang="en-GB" noProof="0" dirty="0"/>
          </a:p>
        </p:txBody>
      </p:sp>
      <p:sp>
        <p:nvSpPr>
          <p:cNvPr id="3" name="Content Placeholder 2"/>
          <p:cNvSpPr>
            <a:spLocks noGrp="1"/>
          </p:cNvSpPr>
          <p:nvPr>
            <p:ph idx="1"/>
          </p:nvPr>
        </p:nvSpPr>
        <p:spPr>
          <a:xfrm>
            <a:off x="0" y="1600816"/>
            <a:ext cx="4341586" cy="5251142"/>
          </a:xfrm>
        </p:spPr>
        <p:txBody>
          <a:bodyPr>
            <a:normAutofit/>
          </a:bodyPr>
          <a:lstStyle/>
          <a:p>
            <a:pPr marL="0" indent="0" algn="ctr">
              <a:spcBef>
                <a:spcPts val="0"/>
              </a:spcBef>
              <a:spcAft>
                <a:spcPts val="1800"/>
              </a:spcAft>
              <a:buNone/>
            </a:pPr>
            <a:r>
              <a:rPr lang="en-GB" b="1" noProof="0" dirty="0" smtClean="0">
                <a:solidFill>
                  <a:schemeClr val="accent1"/>
                </a:solidFill>
              </a:rPr>
              <a:t>Pregnancy-related mortality</a:t>
            </a:r>
            <a:br>
              <a:rPr lang="en-GB" b="1" noProof="0" dirty="0" smtClean="0">
                <a:solidFill>
                  <a:schemeClr val="accent1"/>
                </a:solidFill>
              </a:rPr>
            </a:br>
            <a:r>
              <a:rPr lang="en-GB" noProof="0" dirty="0" smtClean="0"/>
              <a:t>includes all deaths that occur to women </a:t>
            </a:r>
            <a:r>
              <a:rPr lang="en-GB" b="1" noProof="0" dirty="0" smtClean="0">
                <a:solidFill>
                  <a:schemeClr val="accent1"/>
                </a:solidFill>
              </a:rPr>
              <a:t>during pregnancy or childbirth</a:t>
            </a:r>
          </a:p>
          <a:p>
            <a:pPr lvl="1">
              <a:spcBef>
                <a:spcPts val="0"/>
              </a:spcBef>
              <a:spcAft>
                <a:spcPts val="1800"/>
              </a:spcAft>
            </a:pPr>
            <a:r>
              <a:rPr lang="en-GB" sz="2600" noProof="0" dirty="0" smtClean="0"/>
              <a:t>Includes deaths up to </a:t>
            </a:r>
            <a:r>
              <a:rPr lang="en-GB" sz="2600" b="1" noProof="0" dirty="0" smtClean="0">
                <a:solidFill>
                  <a:schemeClr val="accent1"/>
                </a:solidFill>
              </a:rPr>
              <a:t>2 months</a:t>
            </a:r>
            <a:r>
              <a:rPr lang="en-GB" sz="2600" b="1" noProof="0" dirty="0" smtClean="0">
                <a:solidFill>
                  <a:schemeClr val="accent5"/>
                </a:solidFill>
              </a:rPr>
              <a:t> </a:t>
            </a:r>
            <a:r>
              <a:rPr lang="en-GB" sz="2600" noProof="0" dirty="0" smtClean="0"/>
              <a:t>after birth</a:t>
            </a:r>
          </a:p>
          <a:p>
            <a:pPr lvl="1">
              <a:spcBef>
                <a:spcPts val="0"/>
              </a:spcBef>
              <a:spcAft>
                <a:spcPts val="1800"/>
              </a:spcAft>
            </a:pPr>
            <a:r>
              <a:rPr lang="en-GB" sz="2600" noProof="0" dirty="0" smtClean="0"/>
              <a:t>Irrespective of the cause of death</a:t>
            </a:r>
          </a:p>
          <a:p>
            <a:pPr lvl="1">
              <a:spcBef>
                <a:spcPts val="0"/>
              </a:spcBef>
              <a:spcAft>
                <a:spcPts val="1800"/>
              </a:spcAft>
            </a:pPr>
            <a:r>
              <a:rPr lang="en-GB" sz="2600" noProof="0" dirty="0" smtClean="0"/>
              <a:t>Revised name</a:t>
            </a:r>
          </a:p>
          <a:p>
            <a:pPr lvl="1">
              <a:spcBef>
                <a:spcPts val="0"/>
              </a:spcBef>
              <a:spcAft>
                <a:spcPts val="1800"/>
              </a:spcAft>
            </a:pPr>
            <a:r>
              <a:rPr lang="en-GB" sz="2600" noProof="0" dirty="0" smtClean="0"/>
              <a:t>Trends available</a:t>
            </a:r>
            <a:endParaRPr lang="en-GB" sz="2600" noProof="0" dirty="0"/>
          </a:p>
        </p:txBody>
      </p:sp>
      <p:sp>
        <p:nvSpPr>
          <p:cNvPr id="4" name="Content Placeholder 2"/>
          <p:cNvSpPr txBox="1">
            <a:spLocks/>
          </p:cNvSpPr>
          <p:nvPr/>
        </p:nvSpPr>
        <p:spPr>
          <a:xfrm>
            <a:off x="4699000" y="1606858"/>
            <a:ext cx="4445000"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spcAft>
                <a:spcPts val="1800"/>
              </a:spcAft>
              <a:buFont typeface="Arial" panose="020B0604020202020204" pitchFamily="34" charset="0"/>
              <a:buNone/>
            </a:pPr>
            <a:r>
              <a:rPr lang="en-GB" b="1" dirty="0" smtClean="0">
                <a:solidFill>
                  <a:srgbClr val="AC1F2D"/>
                </a:solidFill>
              </a:rPr>
              <a:t>Maternal mortality</a:t>
            </a:r>
            <a:br>
              <a:rPr lang="en-GB" b="1" dirty="0" smtClean="0">
                <a:solidFill>
                  <a:srgbClr val="AC1F2D"/>
                </a:solidFill>
              </a:rPr>
            </a:br>
            <a:r>
              <a:rPr lang="en-GB" dirty="0" smtClean="0">
                <a:solidFill>
                  <a:srgbClr val="000000"/>
                </a:solidFill>
              </a:rPr>
              <a:t>includes all deaths that </a:t>
            </a:r>
            <a:br>
              <a:rPr lang="en-GB" dirty="0" smtClean="0">
                <a:solidFill>
                  <a:srgbClr val="000000"/>
                </a:solidFill>
              </a:rPr>
            </a:br>
            <a:r>
              <a:rPr lang="en-GB" dirty="0" smtClean="0">
                <a:solidFill>
                  <a:srgbClr val="000000"/>
                </a:solidFill>
              </a:rPr>
              <a:t>occur to women </a:t>
            </a:r>
            <a:r>
              <a:rPr lang="en-GB" b="1" dirty="0" smtClean="0">
                <a:solidFill>
                  <a:srgbClr val="AC1F2D"/>
                </a:solidFill>
              </a:rPr>
              <a:t>during pregnancy or childbirth</a:t>
            </a:r>
          </a:p>
          <a:p>
            <a:pPr lvl="1">
              <a:spcBef>
                <a:spcPts val="0"/>
              </a:spcBef>
              <a:spcAft>
                <a:spcPts val="1800"/>
              </a:spcAft>
            </a:pPr>
            <a:r>
              <a:rPr lang="en-GB" sz="2600" dirty="0" smtClean="0">
                <a:solidFill>
                  <a:srgbClr val="000000"/>
                </a:solidFill>
              </a:rPr>
              <a:t>Includes deaths within </a:t>
            </a:r>
            <a:r>
              <a:rPr lang="en-GB" sz="2600" b="1" dirty="0" smtClean="0">
                <a:solidFill>
                  <a:srgbClr val="AC1F2D"/>
                </a:solidFill>
              </a:rPr>
              <a:t>42 days</a:t>
            </a:r>
            <a:r>
              <a:rPr lang="en-GB" sz="2600" b="1" dirty="0" smtClean="0">
                <a:solidFill>
                  <a:srgbClr val="86502A"/>
                </a:solidFill>
              </a:rPr>
              <a:t> </a:t>
            </a:r>
            <a:r>
              <a:rPr lang="en-GB" sz="2600" dirty="0" smtClean="0">
                <a:solidFill>
                  <a:srgbClr val="000000"/>
                </a:solidFill>
              </a:rPr>
              <a:t>after birth</a:t>
            </a:r>
          </a:p>
          <a:p>
            <a:pPr lvl="1">
              <a:spcBef>
                <a:spcPts val="0"/>
              </a:spcBef>
              <a:spcAft>
                <a:spcPts val="1800"/>
              </a:spcAft>
            </a:pPr>
            <a:r>
              <a:rPr lang="en-GB" sz="2600" dirty="0" smtClean="0">
                <a:solidFill>
                  <a:srgbClr val="000000"/>
                </a:solidFill>
              </a:rPr>
              <a:t>Excludes deaths from accidents or violence</a:t>
            </a:r>
          </a:p>
          <a:p>
            <a:pPr lvl="1">
              <a:spcBef>
                <a:spcPts val="0"/>
              </a:spcBef>
              <a:spcAft>
                <a:spcPts val="1800"/>
              </a:spcAft>
            </a:pPr>
            <a:r>
              <a:rPr lang="en-GB" sz="2600" dirty="0" smtClean="0">
                <a:solidFill>
                  <a:srgbClr val="000000"/>
                </a:solidFill>
              </a:rPr>
              <a:t>Revised definition</a:t>
            </a:r>
          </a:p>
          <a:p>
            <a:pPr lvl="1">
              <a:spcBef>
                <a:spcPts val="0"/>
              </a:spcBef>
              <a:spcAft>
                <a:spcPts val="1800"/>
              </a:spcAft>
            </a:pPr>
            <a:r>
              <a:rPr lang="en-GB" sz="2600" dirty="0" smtClean="0">
                <a:solidFill>
                  <a:srgbClr val="000000"/>
                </a:solidFill>
              </a:rPr>
              <a:t>Not available in the 2016 EDHS</a:t>
            </a:r>
            <a:endParaRPr lang="en-GB" sz="2600" dirty="0">
              <a:solidFill>
                <a:srgbClr val="000000"/>
              </a:solidFill>
            </a:endParaRPr>
          </a:p>
        </p:txBody>
      </p:sp>
    </p:spTree>
    <p:extLst>
      <p:ext uri="{BB962C8B-B14F-4D97-AF65-F5344CB8AC3E}">
        <p14:creationId xmlns:p14="http://schemas.microsoft.com/office/powerpoint/2010/main" val="31978416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Pregnancy-related Mortality</a:t>
            </a:r>
            <a:endParaRPr lang="en-GB" noProof="0" dirty="0"/>
          </a:p>
        </p:txBody>
      </p:sp>
      <p:sp>
        <p:nvSpPr>
          <p:cNvPr id="3" name="Content Placeholder 2"/>
          <p:cNvSpPr>
            <a:spLocks noGrp="1"/>
          </p:cNvSpPr>
          <p:nvPr>
            <p:ph idx="1"/>
          </p:nvPr>
        </p:nvSpPr>
        <p:spPr>
          <a:xfrm>
            <a:off x="482600" y="1606858"/>
            <a:ext cx="8229600" cy="5251142"/>
          </a:xfrm>
        </p:spPr>
        <p:txBody>
          <a:bodyPr>
            <a:normAutofit/>
          </a:bodyPr>
          <a:lstStyle/>
          <a:p>
            <a:pPr marL="0" indent="0" algn="ctr">
              <a:spcBef>
                <a:spcPts val="0"/>
              </a:spcBef>
              <a:spcAft>
                <a:spcPts val="1800"/>
              </a:spcAft>
              <a:buNone/>
            </a:pPr>
            <a:r>
              <a:rPr lang="en-GB" sz="4000" noProof="0" dirty="0" smtClean="0"/>
              <a:t>Pregnancy-related mortality ratio (PRMR) for the 7-year period before the survey =</a:t>
            </a:r>
          </a:p>
          <a:p>
            <a:pPr marL="0" indent="0" algn="ctr">
              <a:spcBef>
                <a:spcPts val="0"/>
              </a:spcBef>
              <a:spcAft>
                <a:spcPts val="1800"/>
              </a:spcAft>
              <a:buNone/>
            </a:pPr>
            <a:r>
              <a:rPr lang="en-GB" sz="4000" b="1" noProof="0" dirty="0" smtClean="0">
                <a:solidFill>
                  <a:schemeClr val="accent1"/>
                </a:solidFill>
              </a:rPr>
              <a:t>412 deaths per 100,000 live births</a:t>
            </a:r>
            <a:br>
              <a:rPr lang="en-GB" sz="4000" b="1" noProof="0" dirty="0" smtClean="0">
                <a:solidFill>
                  <a:schemeClr val="accent1"/>
                </a:solidFill>
              </a:rPr>
            </a:br>
            <a:r>
              <a:rPr lang="en-GB" sz="4000" b="1" noProof="0" dirty="0" smtClean="0">
                <a:solidFill>
                  <a:schemeClr val="accent1"/>
                </a:solidFill>
              </a:rPr>
              <a:t>(confidence interval:  273-551)</a:t>
            </a:r>
          </a:p>
          <a:p>
            <a:pPr marL="0" indent="0" algn="ctr">
              <a:spcBef>
                <a:spcPts val="0"/>
              </a:spcBef>
              <a:spcAft>
                <a:spcPts val="1800"/>
              </a:spcAft>
              <a:buNone/>
            </a:pPr>
            <a:endParaRPr lang="en-GB" sz="3200" noProof="0" dirty="0"/>
          </a:p>
        </p:txBody>
      </p:sp>
    </p:spTree>
    <p:extLst>
      <p:ext uri="{BB962C8B-B14F-4D97-AF65-F5344CB8AC3E}">
        <p14:creationId xmlns:p14="http://schemas.microsoft.com/office/powerpoint/2010/main" val="39537533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Pregnancy-related Mortality</a:t>
            </a:r>
            <a:endParaRPr lang="en-GB"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solidFill>
                  <a:srgbClr val="000000"/>
                </a:solidFill>
              </a:rPr>
              <a:t>Pregnancy-related deaths per 100,000 live births for the 7-year period before the survey</a:t>
            </a:r>
            <a:endParaRPr lang="en-US" i="1" dirty="0">
              <a:solidFill>
                <a:srgbClr val="000000"/>
              </a:solidFill>
            </a:endParaRPr>
          </a:p>
        </p:txBody>
      </p:sp>
      <p:graphicFrame>
        <p:nvGraphicFramePr>
          <p:cNvPr id="18" name="Content Placeholder 17"/>
          <p:cNvGraphicFramePr>
            <a:graphicFrameLocks noGrp="1"/>
          </p:cNvGraphicFramePr>
          <p:nvPr>
            <p:ph idx="1"/>
            <p:extLst>
              <p:ext uri="{D42A27DB-BD31-4B8C-83A1-F6EECF244321}">
                <p14:modId xmlns:p14="http://schemas.microsoft.com/office/powerpoint/2010/main" val="2996806808"/>
              </p:ext>
            </p:extLst>
          </p:nvPr>
        </p:nvGraphicFramePr>
        <p:xfrm>
          <a:off x="18257" y="1606550"/>
          <a:ext cx="9125744"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63784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smtClean="0"/>
              <a:t>Childhood mortality has declined. Current </a:t>
            </a:r>
            <a:r>
              <a:rPr lang="en-GB" b="1" noProof="0" dirty="0" smtClean="0">
                <a:solidFill>
                  <a:schemeClr val="accent1"/>
                </a:solidFill>
              </a:rPr>
              <a:t>infant mortality rate</a:t>
            </a:r>
            <a:r>
              <a:rPr lang="en-GB" b="1" noProof="0" dirty="0" smtClean="0">
                <a:solidFill>
                  <a:schemeClr val="accent5"/>
                </a:solidFill>
              </a:rPr>
              <a:t> </a:t>
            </a:r>
            <a:r>
              <a:rPr lang="en-GB" noProof="0" dirty="0" smtClean="0"/>
              <a:t>is </a:t>
            </a:r>
            <a:r>
              <a:rPr lang="en-GB" b="1" noProof="0" dirty="0" smtClean="0">
                <a:solidFill>
                  <a:schemeClr val="accent1"/>
                </a:solidFill>
              </a:rPr>
              <a:t>48</a:t>
            </a:r>
            <a:r>
              <a:rPr lang="en-GB" noProof="0" dirty="0" smtClean="0"/>
              <a:t> per 1,000 live births and </a:t>
            </a:r>
            <a:r>
              <a:rPr lang="en-GB" b="1" noProof="0" dirty="0" smtClean="0">
                <a:solidFill>
                  <a:schemeClr val="accent1"/>
                </a:solidFill>
              </a:rPr>
              <a:t>under-5 mortality</a:t>
            </a:r>
            <a:r>
              <a:rPr lang="en-GB" b="1" noProof="0" dirty="0" smtClean="0">
                <a:solidFill>
                  <a:schemeClr val="accent5"/>
                </a:solidFill>
              </a:rPr>
              <a:t> </a:t>
            </a:r>
            <a:r>
              <a:rPr lang="en-GB" noProof="0" dirty="0" smtClean="0"/>
              <a:t>is </a:t>
            </a:r>
            <a:r>
              <a:rPr lang="en-GB" b="1" noProof="0" dirty="0" smtClean="0">
                <a:solidFill>
                  <a:schemeClr val="accent1"/>
                </a:solidFill>
              </a:rPr>
              <a:t>67</a:t>
            </a:r>
            <a:r>
              <a:rPr lang="en-GB" b="1" noProof="0" dirty="0" smtClean="0">
                <a:solidFill>
                  <a:schemeClr val="accent5"/>
                </a:solidFill>
              </a:rPr>
              <a:t> </a:t>
            </a:r>
            <a:r>
              <a:rPr lang="en-GB" noProof="0" dirty="0" smtClean="0"/>
              <a:t>deaths per 1,000 live births.</a:t>
            </a:r>
          </a:p>
          <a:p>
            <a:pPr>
              <a:spcBef>
                <a:spcPts val="0"/>
              </a:spcBef>
              <a:spcAft>
                <a:spcPts val="1800"/>
              </a:spcAft>
              <a:buClr>
                <a:schemeClr val="tx1"/>
              </a:buClr>
            </a:pPr>
            <a:r>
              <a:rPr lang="en-GB" noProof="0" dirty="0" smtClean="0"/>
              <a:t>Childhood mortality is generally </a:t>
            </a:r>
            <a:r>
              <a:rPr lang="en-GB" b="1" noProof="0" dirty="0" smtClean="0">
                <a:solidFill>
                  <a:schemeClr val="accent1"/>
                </a:solidFill>
              </a:rPr>
              <a:t>higher</a:t>
            </a:r>
            <a:r>
              <a:rPr lang="en-GB" noProof="0" dirty="0" smtClean="0"/>
              <a:t> among children of </a:t>
            </a:r>
            <a:r>
              <a:rPr lang="en-GB" b="1" noProof="0" dirty="0" smtClean="0">
                <a:solidFill>
                  <a:schemeClr val="accent1"/>
                </a:solidFill>
              </a:rPr>
              <a:t>less educated mothers </a:t>
            </a:r>
            <a:r>
              <a:rPr lang="en-GB" noProof="0" dirty="0" smtClean="0"/>
              <a:t>and those from </a:t>
            </a:r>
            <a:r>
              <a:rPr lang="en-GB" b="1" noProof="0" dirty="0" smtClean="0">
                <a:solidFill>
                  <a:schemeClr val="accent1"/>
                </a:solidFill>
              </a:rPr>
              <a:t>poorer households</a:t>
            </a:r>
            <a:r>
              <a:rPr lang="en-GB" noProof="0" dirty="0" smtClean="0"/>
              <a:t>.</a:t>
            </a:r>
          </a:p>
          <a:p>
            <a:pPr>
              <a:spcBef>
                <a:spcPts val="0"/>
              </a:spcBef>
              <a:spcAft>
                <a:spcPts val="1800"/>
              </a:spcAft>
              <a:buClr>
                <a:schemeClr val="tx1"/>
              </a:buClr>
            </a:pPr>
            <a:r>
              <a:rPr lang="en-GB" noProof="0" dirty="0" smtClean="0"/>
              <a:t>Childhood mortality is higher among children </a:t>
            </a:r>
            <a:r>
              <a:rPr lang="en-GB" b="1" noProof="0" dirty="0" smtClean="0">
                <a:solidFill>
                  <a:schemeClr val="accent1"/>
                </a:solidFill>
              </a:rPr>
              <a:t>born less than 2 years after a previous birth</a:t>
            </a:r>
            <a:r>
              <a:rPr lang="en-GB" noProof="0" dirty="0" smtClean="0"/>
              <a:t>.</a:t>
            </a:r>
          </a:p>
          <a:p>
            <a:pPr>
              <a:spcBef>
                <a:spcPts val="0"/>
              </a:spcBef>
              <a:spcAft>
                <a:spcPts val="1800"/>
              </a:spcAft>
              <a:buClr>
                <a:schemeClr val="tx1"/>
              </a:buClr>
            </a:pPr>
            <a:r>
              <a:rPr lang="en-GB" b="1" noProof="0" dirty="0" smtClean="0">
                <a:solidFill>
                  <a:schemeClr val="accent1"/>
                </a:solidFill>
              </a:rPr>
              <a:t>Pregnancy-related mortality ratio </a:t>
            </a:r>
            <a:r>
              <a:rPr lang="en-GB" noProof="0" dirty="0" smtClean="0"/>
              <a:t>is </a:t>
            </a:r>
            <a:r>
              <a:rPr lang="en-GB" b="1" noProof="0" dirty="0" smtClean="0">
                <a:solidFill>
                  <a:schemeClr val="accent1"/>
                </a:solidFill>
              </a:rPr>
              <a:t>412 </a:t>
            </a:r>
            <a:r>
              <a:rPr lang="en-GB" noProof="0" dirty="0" smtClean="0"/>
              <a:t>deaths per 100,000 live births.</a:t>
            </a:r>
          </a:p>
        </p:txBody>
      </p:sp>
    </p:spTree>
    <p:extLst>
      <p:ext uri="{BB962C8B-B14F-4D97-AF65-F5344CB8AC3E}">
        <p14:creationId xmlns:p14="http://schemas.microsoft.com/office/powerpoint/2010/main" val="5197824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Maternal Health Care</a:t>
            </a:r>
            <a:endParaRPr lang="en-US" sz="4400" b="1" dirty="0">
              <a:solidFill>
                <a:prstClr val="white"/>
              </a:solidFill>
            </a:endParaRPr>
          </a:p>
        </p:txBody>
      </p:sp>
      <p:sp>
        <p:nvSpPr>
          <p:cNvPr id="3" name="TextBox 2"/>
          <p:cNvSpPr txBox="1"/>
          <p:nvPr/>
        </p:nvSpPr>
        <p:spPr>
          <a:xfrm>
            <a:off x="6403566" y="829359"/>
            <a:ext cx="287101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i="1" dirty="0" smtClean="0">
                <a:solidFill>
                  <a:prstClr val="white"/>
                </a:solidFill>
              </a:rPr>
              <a:t>Follow along on Twitter!</a:t>
            </a:r>
            <a:br>
              <a:rPr lang="en-US" i="1" dirty="0" smtClean="0">
                <a:solidFill>
                  <a:prstClr val="white"/>
                </a:solidFill>
              </a:rPr>
            </a:br>
            <a:r>
              <a:rPr lang="en-US" i="1" dirty="0" smtClean="0">
                <a:solidFill>
                  <a:prstClr val="white"/>
                </a:solidFill>
              </a:rPr>
              <a:t>#</a:t>
            </a:r>
            <a:r>
              <a:rPr lang="en-US" i="1" dirty="0" err="1" smtClean="0">
                <a:solidFill>
                  <a:prstClr val="white"/>
                </a:solidFill>
              </a:rPr>
              <a:t>EthiopiaDHS</a:t>
            </a:r>
            <a:endParaRPr lang="en-US" i="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4752"/>
            <a:ext cx="4418729" cy="3048001"/>
          </a:xfrm>
        </p:spPr>
        <p:txBody>
          <a:bodyPr>
            <a:normAutofit/>
          </a:bodyPr>
          <a:lstStyle/>
          <a:p>
            <a:pPr>
              <a:buClr>
                <a:schemeClr val="tx1"/>
              </a:buClr>
            </a:pPr>
            <a:r>
              <a:rPr lang="en-GB" sz="3600" b="1" noProof="0" dirty="0" smtClean="0">
                <a:solidFill>
                  <a:schemeClr val="accent1"/>
                </a:solidFill>
              </a:rPr>
              <a:t>Antenatal care</a:t>
            </a:r>
          </a:p>
          <a:p>
            <a:pPr>
              <a:buClr>
                <a:schemeClr val="tx1"/>
              </a:buClr>
            </a:pPr>
            <a:r>
              <a:rPr lang="en-GB" sz="3600" noProof="0" dirty="0" smtClean="0"/>
              <a:t>Delivery and postnatal care</a:t>
            </a:r>
          </a:p>
          <a:p>
            <a:pPr>
              <a:buClr>
                <a:schemeClr val="tx1"/>
              </a:buClr>
            </a:pPr>
            <a:r>
              <a:rPr lang="en-GB" sz="3600" noProof="0" dirty="0" smtClean="0"/>
              <a:t>Other health issues</a:t>
            </a:r>
          </a:p>
        </p:txBody>
      </p:sp>
    </p:spTree>
    <p:extLst>
      <p:ext uri="{BB962C8B-B14F-4D97-AF65-F5344CB8AC3E}">
        <p14:creationId xmlns:p14="http://schemas.microsoft.com/office/powerpoint/2010/main" val="2985193522"/>
      </p:ext>
    </p:extLst>
  </p:cSld>
  <p:clrMapOvr>
    <a:masterClrMapping/>
  </p:clrMapOvr>
</p:sld>
</file>

<file path=ppt/theme/theme1.xml><?xml version="1.0" encoding="utf-8"?>
<a:theme xmlns:a="http://schemas.openxmlformats.org/drawingml/2006/main" name="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6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7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8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4_Custom Design">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0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Custom Design">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Custom Design">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Ethiopia 2016">
      <a:dk1>
        <a:srgbClr val="000000"/>
      </a:dk1>
      <a:lt1>
        <a:sysClr val="window" lastClr="FFFFFF"/>
      </a:lt1>
      <a:dk2>
        <a:srgbClr val="000000"/>
      </a:dk2>
      <a:lt2>
        <a:srgbClr val="FFFFFF"/>
      </a:lt2>
      <a:accent1>
        <a:srgbClr val="AC1F2D"/>
      </a:accent1>
      <a:accent2>
        <a:srgbClr val="138A44"/>
      </a:accent2>
      <a:accent3>
        <a:srgbClr val="FBDC05"/>
      </a:accent3>
      <a:accent4>
        <a:srgbClr val="DA1F27"/>
      </a:accent4>
      <a:accent5>
        <a:srgbClr val="86502A"/>
      </a:accent5>
      <a:accent6>
        <a:srgbClr val="4B63AE"/>
      </a:accent6>
      <a:hlink>
        <a:srgbClr val="283880"/>
      </a:hlink>
      <a:folHlink>
        <a:srgbClr val="000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816</TotalTime>
  <Words>11541</Words>
  <Application>Microsoft Office PowerPoint</Application>
  <PresentationFormat>On-screen Show (4:3)</PresentationFormat>
  <Paragraphs>1107</Paragraphs>
  <Slides>221</Slides>
  <Notes>165</Notes>
  <HiddenSlides>0</HiddenSlides>
  <MMClips>0</MMClips>
  <ScaleCrop>false</ScaleCrop>
  <HeadingPairs>
    <vt:vector size="6" baseType="variant">
      <vt:variant>
        <vt:lpstr>Fonts Used</vt:lpstr>
      </vt:variant>
      <vt:variant>
        <vt:i4>2</vt:i4>
      </vt:variant>
      <vt:variant>
        <vt:lpstr>Theme</vt:lpstr>
      </vt:variant>
      <vt:variant>
        <vt:i4>16</vt:i4>
      </vt:variant>
      <vt:variant>
        <vt:lpstr>Slide Titles</vt:lpstr>
      </vt:variant>
      <vt:variant>
        <vt:i4>221</vt:i4>
      </vt:variant>
    </vt:vector>
  </HeadingPairs>
  <TitlesOfParts>
    <vt:vector size="239" baseType="lpstr">
      <vt:lpstr>Arial</vt:lpstr>
      <vt:lpstr>Calibri</vt:lpstr>
      <vt:lpstr>Office Theme</vt:lpstr>
      <vt:lpstr>Custom Design</vt:lpstr>
      <vt:lpstr>1_Custom Design</vt:lpstr>
      <vt:lpstr>1_Office Theme</vt:lpstr>
      <vt:lpstr>2_Custom Design</vt:lpstr>
      <vt:lpstr>2_Office Theme</vt:lpstr>
      <vt:lpstr>3_Custom Design</vt:lpstr>
      <vt:lpstr>3_Office Theme</vt:lpstr>
      <vt:lpstr>4_Office Theme</vt:lpstr>
      <vt:lpstr>5_Office Theme</vt:lpstr>
      <vt:lpstr>6_Office Theme</vt:lpstr>
      <vt:lpstr>7_Office Theme</vt:lpstr>
      <vt:lpstr>8_Office Theme</vt:lpstr>
      <vt:lpstr>9_Office Theme</vt:lpstr>
      <vt:lpstr>4_Custom Design</vt:lpstr>
      <vt:lpstr>10_Office Theme</vt:lpstr>
      <vt:lpstr>PowerPoint Presentation</vt:lpstr>
      <vt:lpstr>PowerPoint Presentation</vt:lpstr>
      <vt:lpstr>Objective</vt:lpstr>
      <vt:lpstr>The Survey</vt:lpstr>
      <vt:lpstr>Sample Design</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EDHS Materials, Data, and Digital Tools</vt:lpstr>
      <vt:lpstr>PowerPoint Presentation</vt:lpstr>
      <vt:lpstr>PowerPoint Presentation</vt:lpstr>
      <vt:lpstr>Ethiopia’s Households</vt:lpstr>
      <vt:lpstr>Drinking Water</vt:lpstr>
      <vt:lpstr>Sanitation</vt:lpstr>
      <vt:lpstr>Electricity</vt:lpstr>
      <vt:lpstr>Household Durable Goods and Possessions</vt:lpstr>
      <vt:lpstr>Wealth Index</vt:lpstr>
      <vt:lpstr>Wealth Index</vt:lpstr>
      <vt:lpstr>Accidents</vt:lpstr>
      <vt:lpstr>PowerPoint Presentation</vt:lpstr>
      <vt:lpstr>Educational Attainment of Respondents</vt:lpstr>
      <vt:lpstr>Literacy</vt:lpstr>
      <vt:lpstr>Exposure to Mass Media</vt:lpstr>
      <vt:lpstr>Internet Usage</vt:lpstr>
      <vt:lpstr>Employment</vt:lpstr>
      <vt:lpstr>Occupation</vt:lpstr>
      <vt:lpstr>Tobacco Use</vt:lpstr>
      <vt:lpstr>Chewing Chat</vt:lpstr>
      <vt:lpstr>Key Findings</vt:lpstr>
      <vt:lpstr>PowerPoint Presentation</vt:lpstr>
      <vt:lpstr>PowerPoint Presentation</vt:lpstr>
      <vt:lpstr>Fertility by Residence</vt:lpstr>
      <vt:lpstr>Fertility by Education</vt:lpstr>
      <vt:lpstr>Fertility by Wealth</vt:lpstr>
      <vt:lpstr>Fertility by Region</vt:lpstr>
      <vt:lpstr>Fertility Trends</vt:lpstr>
      <vt:lpstr>Fertility Country Comparison</vt:lpstr>
      <vt:lpstr>PowerPoint Presentation</vt:lpstr>
      <vt:lpstr>Birth Intervals</vt:lpstr>
      <vt:lpstr>Length of Birth Intervals</vt:lpstr>
      <vt:lpstr>Teenage Childbearing by Residence</vt:lpstr>
      <vt:lpstr>Trends in Teenage Childbearing</vt:lpstr>
      <vt:lpstr>Current Marital Status</vt:lpstr>
      <vt:lpstr>Polygyny</vt:lpstr>
      <vt:lpstr>Median Age at First Sex, Marriage,  and Birth</vt:lpstr>
      <vt:lpstr>Age at First Sexual Intercourse</vt:lpstr>
      <vt:lpstr>PowerPoint Presentation</vt:lpstr>
      <vt:lpstr>Fertility Preferences of  Married Women and Men</vt:lpstr>
      <vt:lpstr>Ideal Family Size</vt:lpstr>
      <vt:lpstr>Birth Planning</vt:lpstr>
      <vt:lpstr>Difference between Wanted and Actual Fertility Rates</vt:lpstr>
      <vt:lpstr>Key Findings</vt:lpstr>
      <vt:lpstr>PowerPoint Presentation</vt:lpstr>
      <vt:lpstr>PowerPoint Presentation</vt:lpstr>
      <vt:lpstr>Gap between Knowledge and Use</vt:lpstr>
      <vt:lpstr>Current Use of Family Planning</vt:lpstr>
      <vt:lpstr>Current Use of Modern Methods by Residence</vt:lpstr>
      <vt:lpstr>Current Use of Modern Methods  by Education</vt:lpstr>
      <vt:lpstr>Current Use of Modern Methods  by Wealth</vt:lpstr>
      <vt:lpstr>Current Use of Modern Methods by Region</vt:lpstr>
      <vt:lpstr>Trends in Use of Family Planning</vt:lpstr>
      <vt:lpstr>Use of Modern Methods  Country Comparison</vt:lpstr>
      <vt:lpstr>PowerPoint Presentation</vt:lpstr>
      <vt:lpstr>Source of Modern Methods</vt:lpstr>
      <vt:lpstr>Informed Choice</vt:lpstr>
      <vt:lpstr>PowerPoint Presentation</vt:lpstr>
      <vt:lpstr>Demand for Family Planning</vt:lpstr>
      <vt:lpstr>Trends in Demand for Family Planning</vt:lpstr>
      <vt:lpstr>PowerPoint Presentation</vt:lpstr>
      <vt:lpstr>Future Use of Family Planning</vt:lpstr>
      <vt:lpstr>Source of Family Planning Messages</vt:lpstr>
      <vt:lpstr>Contact of Nonusers with  Family Planning Providers</vt:lpstr>
      <vt:lpstr>Key Findings</vt:lpstr>
      <vt:lpstr>PowerPoint Presentation</vt:lpstr>
      <vt:lpstr>PowerPoint Presentation</vt:lpstr>
      <vt:lpstr>Childhood Mortality Estimates</vt:lpstr>
      <vt:lpstr>Childhood Mortality Rates</vt:lpstr>
      <vt:lpstr>Childhood Mortality by Residence</vt:lpstr>
      <vt:lpstr>Childhood Mortality  by Mother’s Education</vt:lpstr>
      <vt:lpstr>Under-5 Mortality by Region</vt:lpstr>
      <vt:lpstr>Trends in Childhood Mortality</vt:lpstr>
      <vt:lpstr>Maternal Factors Associated with High Risk of Childhood Mortality</vt:lpstr>
      <vt:lpstr>Childhood Mortality  by Previous Birth Interval</vt:lpstr>
      <vt:lpstr>Childhood Mortality by Mother’s Age</vt:lpstr>
      <vt:lpstr>Childhood Mortality by Birth Order</vt:lpstr>
      <vt:lpstr>PowerPoint Presentation</vt:lpstr>
      <vt:lpstr>Adult Mortality</vt:lpstr>
      <vt:lpstr>PowerPoint Presentation</vt:lpstr>
      <vt:lpstr>Pregnancy-related Mortality vs.  Maternal Mortality Estimates</vt:lpstr>
      <vt:lpstr>Pregnancy-related Mortality</vt:lpstr>
      <vt:lpstr>Trends in Pregnancy-related Mortality</vt:lpstr>
      <vt:lpstr>Key Findings</vt:lpstr>
      <vt:lpstr>PowerPoint Presentation</vt:lpstr>
      <vt:lpstr>PowerPoint Presentation</vt:lpstr>
      <vt:lpstr>Antenatal Care (ANC) by Provider</vt:lpstr>
      <vt:lpstr>Timing and Number of ANC Visits by Residence</vt:lpstr>
      <vt:lpstr>Trends in ANC Coverage</vt:lpstr>
      <vt:lpstr>Components of ANC</vt:lpstr>
      <vt:lpstr>Tetanus Toxoid Vaccination</vt:lpstr>
      <vt:lpstr>PowerPoint Presentation</vt:lpstr>
      <vt:lpstr>Place of Delivery</vt:lpstr>
      <vt:lpstr>Assistance during Delivery</vt:lpstr>
      <vt:lpstr>Trends in Maternal Health Care</vt:lpstr>
      <vt:lpstr>Timing of Postnatal Care (PNC) for Mother and Infant</vt:lpstr>
      <vt:lpstr>PowerPoint Presentation</vt:lpstr>
      <vt:lpstr>Problems in Accessing Health Care</vt:lpstr>
      <vt:lpstr>Obstetric Fistula by Residence</vt:lpstr>
      <vt:lpstr>Key Findings</vt:lpstr>
      <vt:lpstr>PowerPoint Presentation</vt:lpstr>
      <vt:lpstr>PowerPoint Presentation</vt:lpstr>
      <vt:lpstr>Basic Vaccinations</vt:lpstr>
      <vt:lpstr>Basic Childhood Vaccinations</vt:lpstr>
      <vt:lpstr>Vaccination Coverage by Residence</vt:lpstr>
      <vt:lpstr>Basic Vaccination Coverage by Mother’s Education</vt:lpstr>
      <vt:lpstr>Basic Vaccination Coverage by Wealth</vt:lpstr>
      <vt:lpstr>Basic Vaccination Coverage by Region</vt:lpstr>
      <vt:lpstr>Trends in Basic Vaccination Coverage</vt:lpstr>
      <vt:lpstr>Basic Vaccination Coverage  Country Comparison</vt:lpstr>
      <vt:lpstr>PowerPoint Presentation</vt:lpstr>
      <vt:lpstr>Prevalence and Treatment  of Childhood Illness</vt:lpstr>
      <vt:lpstr>Diarrhoea Prevalence by Age</vt:lpstr>
      <vt:lpstr>Diarrhoea Treatment</vt:lpstr>
      <vt:lpstr>Feeding Practices during Diarrhoea: Liquids Offered</vt:lpstr>
      <vt:lpstr>Feeding Practices during Diarrhoea: Foods Offered</vt:lpstr>
      <vt:lpstr>Key Findings</vt:lpstr>
      <vt:lpstr>PowerPoint Presentation</vt:lpstr>
      <vt:lpstr>PowerPoint Presentation</vt:lpstr>
      <vt:lpstr>Early Breastfeeding</vt:lpstr>
      <vt:lpstr>Exclusive Breastfeeding by Age</vt:lpstr>
      <vt:lpstr>Duration of Breastfeeding</vt:lpstr>
      <vt:lpstr>Breastfeeding Status for Children  Under 6 Months</vt:lpstr>
      <vt:lpstr>IYCF Practices</vt:lpstr>
      <vt:lpstr>Minimum Acceptable Diet</vt:lpstr>
      <vt:lpstr>PowerPoint Presentation</vt:lpstr>
      <vt:lpstr>Anaemia in Children</vt:lpstr>
      <vt:lpstr>Anaemia in Children by Region</vt:lpstr>
      <vt:lpstr>Anaemia in Women and Men by Residence</vt:lpstr>
      <vt:lpstr>Trends in Anaemia</vt:lpstr>
      <vt:lpstr>PowerPoint Presentation</vt:lpstr>
      <vt:lpstr>Micronutrients for Children</vt:lpstr>
      <vt:lpstr>Micronutrients for Pregnant Women</vt:lpstr>
      <vt:lpstr>Iodised Salt by Residence</vt:lpstr>
      <vt:lpstr>PowerPoint Presentation</vt:lpstr>
      <vt:lpstr>Nutritional Status of Children by Residence</vt:lpstr>
      <vt:lpstr>Child Stunting by Mother’s Education</vt:lpstr>
      <vt:lpstr>Child Stunting by Wealth</vt:lpstr>
      <vt:lpstr>Child Stunting by Region</vt:lpstr>
      <vt:lpstr>Trends in Nutritional Status of Children</vt:lpstr>
      <vt:lpstr>Child Stunting Country Comparison</vt:lpstr>
      <vt:lpstr>Women and Men’s Nutritional Status</vt:lpstr>
      <vt:lpstr>Trends in Women’s Nutritional Status</vt:lpstr>
      <vt:lpstr>Trends in Men’s Nutritional Status</vt:lpstr>
      <vt:lpstr>Key Findings</vt:lpstr>
      <vt:lpstr>PowerPoint Presentation</vt:lpstr>
      <vt:lpstr>PowerPoint Presentation</vt:lpstr>
      <vt:lpstr>Knowledge of HIV Prevention Methods</vt:lpstr>
      <vt:lpstr>Beliefs about HIV/AIDS</vt:lpstr>
      <vt:lpstr>Knowledge of Mother-to-child Transmission of HIV</vt:lpstr>
      <vt:lpstr>PowerPoint Presentation</vt:lpstr>
      <vt:lpstr>Discriminatory Attitudes toward  People Living with HIV</vt:lpstr>
      <vt:lpstr>Multiple Sexual Partners</vt:lpstr>
      <vt:lpstr>PowerPoint Presentation</vt:lpstr>
      <vt:lpstr>HIV Testing</vt:lpstr>
      <vt:lpstr>HIV Testing during Pregnancy</vt:lpstr>
      <vt:lpstr>HIV Testing among Children</vt:lpstr>
      <vt:lpstr>PowerPoint Presentation</vt:lpstr>
      <vt:lpstr>Male Circumcision by Provider</vt:lpstr>
      <vt:lpstr>PowerPoint Presentation</vt:lpstr>
      <vt:lpstr>Comprehensive Knowledge of HIV among Youth by Residence</vt:lpstr>
      <vt:lpstr>Age at First Sexual Intercourse</vt:lpstr>
      <vt:lpstr>Higher-risk Sexual Intercourse among Youth</vt:lpstr>
      <vt:lpstr>Recent HIV Testing among Youth</vt:lpstr>
      <vt:lpstr>Key Findings</vt:lpstr>
      <vt:lpstr>PowerPoint Presentation</vt:lpstr>
      <vt:lpstr>PowerPoint Presentation</vt:lpstr>
      <vt:lpstr>Employment</vt:lpstr>
      <vt:lpstr>Type of Payment</vt:lpstr>
      <vt:lpstr>Control over Women’s Earnings</vt:lpstr>
      <vt:lpstr>Comparing Women’s and  their Partners’ Earnings</vt:lpstr>
      <vt:lpstr>PowerPoint Presentation</vt:lpstr>
      <vt:lpstr>Ownership of House and Land</vt:lpstr>
      <vt:lpstr>Use of Bank Accounts and  Ownership of Mobile Phones</vt:lpstr>
      <vt:lpstr>PowerPoint Presentation</vt:lpstr>
      <vt:lpstr>Women’s Participation in Decision Making</vt:lpstr>
      <vt:lpstr>Trends in Women’s Participation in Decision Making</vt:lpstr>
      <vt:lpstr>Men’s Participation in Decision Making</vt:lpstr>
      <vt:lpstr>PowerPoint Presentation</vt:lpstr>
      <vt:lpstr>Attitudes toward Wife Beating</vt:lpstr>
      <vt:lpstr>Key Findings</vt:lpstr>
      <vt:lpstr>PowerPoint Presentation</vt:lpstr>
      <vt:lpstr>PowerPoint Presentation</vt:lpstr>
      <vt:lpstr>Experience of Physical Violence</vt:lpstr>
      <vt:lpstr>Perpetrators of Physical Violence</vt:lpstr>
      <vt:lpstr>Experience of Sexual Violence</vt:lpstr>
      <vt:lpstr>Perpetrators of Sexual Violence</vt:lpstr>
      <vt:lpstr>Violence during Pregnancy by Marital Status</vt:lpstr>
      <vt:lpstr>PowerPoint Presentation</vt:lpstr>
      <vt:lpstr>Degree of Marital Control by Husbands</vt:lpstr>
      <vt:lpstr>Spousal Violence</vt:lpstr>
      <vt:lpstr>Spousal Violence by Marital Status</vt:lpstr>
      <vt:lpstr>PowerPoint Presentation</vt:lpstr>
      <vt:lpstr>Help Seeking Behaviour</vt:lpstr>
      <vt:lpstr>Key Findings</vt:lpstr>
      <vt:lpstr>PowerPoint Presentation</vt:lpstr>
      <vt:lpstr>Knowledge of Female Genital Mutilation/Cutting (FGM/C) by Education</vt:lpstr>
      <vt:lpstr>Prevalence of FGM/C by Residence</vt:lpstr>
      <vt:lpstr>Type of Circumcision</vt:lpstr>
      <vt:lpstr>Prevalence of FGM/C by Age</vt:lpstr>
      <vt:lpstr>Prevalence of FGM/C by Region</vt:lpstr>
      <vt:lpstr>Trends in FGM/C</vt:lpstr>
      <vt:lpstr>Age at FGC/M</vt:lpstr>
      <vt:lpstr>FGM/C among Girls by Age</vt:lpstr>
      <vt:lpstr>Person Performing FGM/C</vt:lpstr>
      <vt:lpstr>Opinions about Whether FGM/C is  Required by Religion</vt:lpstr>
      <vt:lpstr>Opinions about Whether  FGM/C Should Continue</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55</cp:revision>
  <dcterms:created xsi:type="dcterms:W3CDTF">2017-05-18T16:43:03Z</dcterms:created>
  <dcterms:modified xsi:type="dcterms:W3CDTF">2017-08-22T16:46:54Z</dcterms:modified>
</cp:coreProperties>
</file>