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theme/theme6.xml" ContentType="application/vnd.openxmlformats-officedocument.theme+xml"/>
  <Override PartName="/ppt/slideLayouts/slideLayout9.xml" ContentType="application/vnd.openxmlformats-officedocument.presentationml.slideLayout+xml"/>
  <Override PartName="/ppt/theme/theme7.xml" ContentType="application/vnd.openxmlformats-officedocument.theme+xml"/>
  <Override PartName="/ppt/slideLayouts/slideLayout10.xml" ContentType="application/vnd.openxmlformats-officedocument.presentationml.slideLayout+xml"/>
  <Override PartName="/ppt/theme/theme8.xml" ContentType="application/vnd.openxmlformats-officedocument.theme+xml"/>
  <Override PartName="/ppt/slideLayouts/slideLayout11.xml" ContentType="application/vnd.openxmlformats-officedocument.presentationml.slideLayout+xml"/>
  <Override PartName="/ppt/theme/theme9.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7.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8.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5.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6.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7.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9.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0.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1.xml" ContentType="application/vnd.openxmlformats-officedocument.presentationml.notesSl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32.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33.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8.xml" ContentType="application/vnd.openxmlformats-officedocument.presentationml.notesSlid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9.xml" ContentType="application/vnd.openxmlformats-officedocument.presentationml.notesSlid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40.xml" ContentType="application/vnd.openxmlformats-officedocument.presentationml.notesSlid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41.xml" ContentType="application/vnd.openxmlformats-officedocument.presentationml.notesSlid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46.xml" ContentType="application/vnd.openxmlformats-officedocument.presentationml.notesSlid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47.xml" ContentType="application/vnd.openxmlformats-officedocument.presentationml.notesSlide+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48.xml" ContentType="application/vnd.openxmlformats-officedocument.presentationml.notesSlide+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29.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30.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55.xml" ContentType="application/vnd.openxmlformats-officedocument.presentationml.notesSlide+xml"/>
  <Override PartName="/ppt/charts/chart31.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56.xml" ContentType="application/vnd.openxmlformats-officedocument.presentationml.notesSlide+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drawings/drawing1.xml" ContentType="application/vnd.openxmlformats-officedocument.drawingml.chartshapes+xml"/>
  <Override PartName="/ppt/notesSlides/notesSlide59.xml" ContentType="application/vnd.openxmlformats-officedocument.presentationml.notesSlid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35.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62.xml" ContentType="application/vnd.openxmlformats-officedocument.presentationml.notesSlide+xml"/>
  <Override PartName="/ppt/charts/chart36.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37.xml" ContentType="application/vnd.openxmlformats-officedocument.drawingml.chart+xml"/>
  <Override PartName="/ppt/charts/style36.xml" ContentType="application/vnd.ms-office.chartstyle+xml"/>
  <Override PartName="/ppt/charts/colors36.xml" ContentType="application/vnd.ms-office.chartcolorstyle+xml"/>
  <Override PartName="/ppt/drawings/drawing2.xml" ContentType="application/vnd.openxmlformats-officedocument.drawingml.chartshape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rts/chart38.xml" ContentType="application/vnd.openxmlformats-officedocument.drawingml.chart+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39.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40.xml" ContentType="application/vnd.openxmlformats-officedocument.drawingml.chart+xml"/>
  <Override PartName="/ppt/charts/style38.xml" ContentType="application/vnd.ms-office.chartstyle+xml"/>
  <Override PartName="/ppt/charts/colors38.xml" ContentType="application/vnd.ms-office.chartcolorstyle+xml"/>
  <Override PartName="/ppt/drawings/drawing3.xml" ContentType="application/vnd.openxmlformats-officedocument.drawingml.chartshapes+xml"/>
  <Override PartName="/ppt/notesSlides/notesSlide76.xml" ContentType="application/vnd.openxmlformats-officedocument.presentationml.notesSlide+xml"/>
  <Override PartName="/ppt/charts/chart41.xml" ContentType="application/vnd.openxmlformats-officedocument.drawingml.chart+xml"/>
  <Override PartName="/ppt/charts/style39.xml" ContentType="application/vnd.ms-office.chartstyle+xml"/>
  <Override PartName="/ppt/charts/colors39.xml" ContentType="application/vnd.ms-office.chartcolorstyle+xml"/>
  <Override PartName="/ppt/notesSlides/notesSlide77.xml" ContentType="application/vnd.openxmlformats-officedocument.presentationml.notesSlide+xml"/>
  <Override PartName="/ppt/charts/chart42.xml" ContentType="application/vnd.openxmlformats-officedocument.drawingml.chart+xml"/>
  <Override PartName="/ppt/charts/style40.xml" ContentType="application/vnd.ms-office.chartstyle+xml"/>
  <Override PartName="/ppt/charts/colors40.xml" ContentType="application/vnd.ms-office.chartcolorstyl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rts/chart43.xml" ContentType="application/vnd.openxmlformats-officedocument.drawingml.chart+xml"/>
  <Override PartName="/ppt/charts/style41.xml" ContentType="application/vnd.ms-office.chartstyle+xml"/>
  <Override PartName="/ppt/charts/colors41.xml" ContentType="application/vnd.ms-office.chartcolorstyl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charts/chart44.xml" ContentType="application/vnd.openxmlformats-officedocument.drawingml.chart+xml"/>
  <Override PartName="/ppt/charts/style42.xml" ContentType="application/vnd.ms-office.chartstyle+xml"/>
  <Override PartName="/ppt/charts/colors42.xml" ContentType="application/vnd.ms-office.chartcolorstyl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45.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charts/chart46.xml" ContentType="application/vnd.openxmlformats-officedocument.drawingml.chart+xml"/>
  <Override PartName="/ppt/charts/style44.xml" ContentType="application/vnd.ms-office.chartstyle+xml"/>
  <Override PartName="/ppt/charts/colors44.xml" ContentType="application/vnd.ms-office.chartcolorstyl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47.xml" ContentType="application/vnd.openxmlformats-officedocument.drawingml.chart+xml"/>
  <Override PartName="/ppt/charts/style45.xml" ContentType="application/vnd.ms-office.chartstyle+xml"/>
  <Override PartName="/ppt/charts/colors45.xml" ContentType="application/vnd.ms-office.chartcolorstyle+xml"/>
  <Override PartName="/ppt/notesSlides/notesSlide92.xml" ContentType="application/vnd.openxmlformats-officedocument.presentationml.notesSlide+xml"/>
  <Override PartName="/ppt/charts/chart48.xml" ContentType="application/vnd.openxmlformats-officedocument.drawingml.chart+xml"/>
  <Override PartName="/ppt/charts/style46.xml" ContentType="application/vnd.ms-office.chartstyle+xml"/>
  <Override PartName="/ppt/charts/colors46.xml" ContentType="application/vnd.ms-office.chartcolorstyle+xml"/>
  <Override PartName="/ppt/notesSlides/notesSlide93.xml" ContentType="application/vnd.openxmlformats-officedocument.presentationml.notesSlide+xml"/>
  <Override PartName="/ppt/charts/chart49.xml" ContentType="application/vnd.openxmlformats-officedocument.drawingml.chart+xml"/>
  <Override PartName="/ppt/charts/style47.xml" ContentType="application/vnd.ms-office.chartstyle+xml"/>
  <Override PartName="/ppt/charts/colors47.xml" ContentType="application/vnd.ms-office.chartcolorstyle+xml"/>
  <Override PartName="/ppt/drawings/drawing4.xml" ContentType="application/vnd.openxmlformats-officedocument.drawingml.chartshapes+xml"/>
  <Override PartName="/ppt/notesSlides/notesSlide94.xml" ContentType="application/vnd.openxmlformats-officedocument.presentationml.notesSlide+xml"/>
  <Override PartName="/ppt/charts/chart50.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rts/chart51.xml" ContentType="application/vnd.openxmlformats-officedocument.drawingml.chart+xml"/>
  <Override PartName="/ppt/charts/style49.xml" ContentType="application/vnd.ms-office.chartstyle+xml"/>
  <Override PartName="/ppt/charts/colors49.xml" ContentType="application/vnd.ms-office.chartcolorstyl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charts/chart52.xml" ContentType="application/vnd.openxmlformats-officedocument.drawingml.chart+xml"/>
  <Override PartName="/ppt/charts/style50.xml" ContentType="application/vnd.ms-office.chartstyle+xml"/>
  <Override PartName="/ppt/charts/colors50.xml" ContentType="application/vnd.ms-office.chartcolorstyl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charts/chart53.xml" ContentType="application/vnd.openxmlformats-officedocument.drawingml.chart+xml"/>
  <Override PartName="/ppt/charts/style51.xml" ContentType="application/vnd.ms-office.chartstyle+xml"/>
  <Override PartName="/ppt/charts/colors51.xml" ContentType="application/vnd.ms-office.chartcolorstyl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charts/chart54.xml" ContentType="application/vnd.openxmlformats-officedocument.drawingml.chart+xml"/>
  <Override PartName="/ppt/charts/style52.xml" ContentType="application/vnd.ms-office.chartstyle+xml"/>
  <Override PartName="/ppt/charts/colors52.xml" ContentType="application/vnd.ms-office.chartcolorstyle+xml"/>
  <Override PartName="/ppt/notesSlides/notesSlide108.xml" ContentType="application/vnd.openxmlformats-officedocument.presentationml.notesSlide+xml"/>
  <Override PartName="/ppt/charts/chart55.xml" ContentType="application/vnd.openxmlformats-officedocument.drawingml.chart+xml"/>
  <Override PartName="/ppt/charts/style53.xml" ContentType="application/vnd.ms-office.chartstyle+xml"/>
  <Override PartName="/ppt/charts/colors53.xml" ContentType="application/vnd.ms-office.chartcolorstyle+xml"/>
  <Override PartName="/ppt/notesSlides/notesSlide109.xml" ContentType="application/vnd.openxmlformats-officedocument.presentationml.notesSlide+xml"/>
  <Override PartName="/ppt/charts/chart56.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110.xml" ContentType="application/vnd.openxmlformats-officedocument.presentationml.notesSlide+xml"/>
  <Override PartName="/ppt/charts/chart57.xml" ContentType="application/vnd.openxmlformats-officedocument.drawingml.chart+xml"/>
  <Override PartName="/ppt/charts/style55.xml" ContentType="application/vnd.ms-office.chartstyle+xml"/>
  <Override PartName="/ppt/charts/colors55.xml" ContentType="application/vnd.ms-office.chartcolorstyle+xml"/>
  <Override PartName="/ppt/drawings/drawing5.xml" ContentType="application/vnd.openxmlformats-officedocument.drawingml.chartshapes+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charts/chart58.xml" ContentType="application/vnd.openxmlformats-officedocument.drawingml.chart+xml"/>
  <Override PartName="/ppt/charts/style56.xml" ContentType="application/vnd.ms-office.chartstyle+xml"/>
  <Override PartName="/ppt/charts/colors56.xml" ContentType="application/vnd.ms-office.chartcolorstyle+xml"/>
  <Override PartName="/ppt/notesSlides/notesSlide117.xml" ContentType="application/vnd.openxmlformats-officedocument.presentationml.notesSlide+xml"/>
  <Override PartName="/ppt/charts/chart59.xml" ContentType="application/vnd.openxmlformats-officedocument.drawingml.chart+xml"/>
  <Override PartName="/ppt/charts/style57.xml" ContentType="application/vnd.ms-office.chartstyle+xml"/>
  <Override PartName="/ppt/charts/colors57.xml" ContentType="application/vnd.ms-office.chartcolorstyle+xml"/>
  <Override PartName="/ppt/notesSlides/notesSlide118.xml" ContentType="application/vnd.openxmlformats-officedocument.presentationml.notesSlide+xml"/>
  <Override PartName="/ppt/charts/chart60.xml" ContentType="application/vnd.openxmlformats-officedocument.drawingml.chart+xml"/>
  <Override PartName="/ppt/charts/style58.xml" ContentType="application/vnd.ms-office.chartstyle+xml"/>
  <Override PartName="/ppt/charts/colors58.xml" ContentType="application/vnd.ms-office.chartcolorstyl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rts/chart61.xml" ContentType="application/vnd.openxmlformats-officedocument.drawingml.chart+xml"/>
  <Override PartName="/ppt/charts/style59.xml" ContentType="application/vnd.ms-office.chartstyle+xml"/>
  <Override PartName="/ppt/charts/colors59.xml" ContentType="application/vnd.ms-office.chartcolorstyl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charts/chart62.xml" ContentType="application/vnd.openxmlformats-officedocument.drawingml.chart+xml"/>
  <Override PartName="/ppt/charts/style60.xml" ContentType="application/vnd.ms-office.chartstyle+xml"/>
  <Override PartName="/ppt/charts/colors60.xml" ContentType="application/vnd.ms-office.chartcolorstyle+xml"/>
  <Override PartName="/ppt/notesSlides/notesSlide123.xml" ContentType="application/vnd.openxmlformats-officedocument.presentationml.notesSlide+xml"/>
  <Override PartName="/ppt/charts/chart63.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24.xml" ContentType="application/vnd.openxmlformats-officedocument.presentationml.notesSlide+xml"/>
  <Override PartName="/ppt/charts/chart64.xml" ContentType="application/vnd.openxmlformats-officedocument.drawingml.chart+xml"/>
  <Override PartName="/ppt/charts/style62.xml" ContentType="application/vnd.ms-office.chartstyle+xml"/>
  <Override PartName="/ppt/charts/colors62.xml" ContentType="application/vnd.ms-office.chartcolorstyl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charts/chart65.xml" ContentType="application/vnd.openxmlformats-officedocument.drawingml.chart+xml"/>
  <Override PartName="/ppt/charts/style63.xml" ContentType="application/vnd.ms-office.chartstyle+xml"/>
  <Override PartName="/ppt/charts/colors63.xml" ContentType="application/vnd.ms-office.chartcolorstyle+xml"/>
  <Override PartName="/ppt/notesSlides/notesSlide127.xml" ContentType="application/vnd.openxmlformats-officedocument.presentationml.notesSlide+xml"/>
  <Override PartName="/ppt/charts/chart66.xml" ContentType="application/vnd.openxmlformats-officedocument.drawingml.chart+xml"/>
  <Override PartName="/ppt/charts/style64.xml" ContentType="application/vnd.ms-office.chartstyle+xml"/>
  <Override PartName="/ppt/charts/colors64.xml" ContentType="application/vnd.ms-office.chartcolorstyl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charts/chart67.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charts/chart68.xml" ContentType="application/vnd.openxmlformats-officedocument.drawingml.chart+xml"/>
  <Override PartName="/ppt/charts/style66.xml" ContentType="application/vnd.ms-office.chartstyle+xml"/>
  <Override PartName="/ppt/charts/colors66.xml" ContentType="application/vnd.ms-office.chartcolorstyle+xml"/>
  <Override PartName="/ppt/notesSlides/notesSlide133.xml" ContentType="application/vnd.openxmlformats-officedocument.presentationml.notesSlide+xml"/>
  <Override PartName="/ppt/charts/chart69.xml" ContentType="application/vnd.openxmlformats-officedocument.drawingml.chart+xml"/>
  <Override PartName="/ppt/charts/style67.xml" ContentType="application/vnd.ms-office.chartstyle+xml"/>
  <Override PartName="/ppt/charts/colors67.xml" ContentType="application/vnd.ms-office.chartcolorstyl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charts/chart70.xml" ContentType="application/vnd.openxmlformats-officedocument.drawingml.chart+xml"/>
  <Override PartName="/ppt/charts/chart71.xml" ContentType="application/vnd.openxmlformats-officedocument.drawingml.chart+xml"/>
  <Override PartName="/ppt/charts/style68.xml" ContentType="application/vnd.ms-office.chartstyle+xml"/>
  <Override PartName="/ppt/charts/colors68.xml" ContentType="application/vnd.ms-office.chartcolorstyle+xml"/>
  <Override PartName="/ppt/notesSlides/notesSlide137.xml" ContentType="application/vnd.openxmlformats-officedocument.presentationml.notesSlide+xml"/>
  <Override PartName="/ppt/charts/chart72.xml" ContentType="application/vnd.openxmlformats-officedocument.drawingml.chart+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charts/chart73.xml" ContentType="application/vnd.openxmlformats-officedocument.drawingml.chart+xml"/>
  <Override PartName="/ppt/charts/style69.xml" ContentType="application/vnd.ms-office.chartstyle+xml"/>
  <Override PartName="/ppt/charts/colors69.xml" ContentType="application/vnd.ms-office.chartcolorstyle+xml"/>
  <Override PartName="/ppt/notesSlides/notesSlide142.xml" ContentType="application/vnd.openxmlformats-officedocument.presentationml.notesSlide+xml"/>
  <Override PartName="/ppt/charts/chart74.xml" ContentType="application/vnd.openxmlformats-officedocument.drawingml.chart+xml"/>
  <Override PartName="/ppt/charts/style70.xml" ContentType="application/vnd.ms-office.chartstyle+xml"/>
  <Override PartName="/ppt/charts/colors70.xml" ContentType="application/vnd.ms-office.chartcolorstyle+xml"/>
  <Override PartName="/ppt/notesSlides/notesSlide143.xml" ContentType="application/vnd.openxmlformats-officedocument.presentationml.notesSlide+xml"/>
  <Override PartName="/ppt/charts/chart75.xml" ContentType="application/vnd.openxmlformats-officedocument.drawingml.chart+xml"/>
  <Override PartName="/ppt/charts/style71.xml" ContentType="application/vnd.ms-office.chartstyle+xml"/>
  <Override PartName="/ppt/charts/colors71.xml" ContentType="application/vnd.ms-office.chartcolorstyle+xml"/>
  <Override PartName="/ppt/notesSlides/notesSlide144.xml" ContentType="application/vnd.openxmlformats-officedocument.presentationml.notesSlide+xml"/>
  <Override PartName="/ppt/charts/chart76.xml" ContentType="application/vnd.openxmlformats-officedocument.drawingml.chart+xml"/>
  <Override PartName="/ppt/charts/style72.xml" ContentType="application/vnd.ms-office.chartstyle+xml"/>
  <Override PartName="/ppt/charts/colors72.xml" ContentType="application/vnd.ms-office.chartcolorstyle+xml"/>
  <Override PartName="/ppt/notesSlides/notesSlide145.xml" ContentType="application/vnd.openxmlformats-officedocument.presentationml.notesSlide+xml"/>
  <Override PartName="/ppt/charts/chart77.xml" ContentType="application/vnd.openxmlformats-officedocument.drawingml.chart+xml"/>
  <Override PartName="/ppt/charts/style73.xml" ContentType="application/vnd.ms-office.chartstyle+xml"/>
  <Override PartName="/ppt/charts/colors73.xml" ContentType="application/vnd.ms-office.chartcolorstyl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charts/chart78.xml" ContentType="application/vnd.openxmlformats-officedocument.drawingml.chart+xml"/>
  <Override PartName="/ppt/charts/style74.xml" ContentType="application/vnd.ms-office.chartstyle+xml"/>
  <Override PartName="/ppt/charts/colors74.xml" ContentType="application/vnd.ms-office.chartcolorstyl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charts/chart79.xml" ContentType="application/vnd.openxmlformats-officedocument.drawingml.chart+xml"/>
  <Override PartName="/ppt/charts/style75.xml" ContentType="application/vnd.ms-office.chartstyle+xml"/>
  <Override PartName="/ppt/charts/colors75.xml" ContentType="application/vnd.ms-office.chartcolorstyle+xml"/>
  <Override PartName="/ppt/notesSlides/notesSlide150.xml" ContentType="application/vnd.openxmlformats-officedocument.presentationml.notesSlide+xml"/>
  <Override PartName="/ppt/charts/chart80.xml" ContentType="application/vnd.openxmlformats-officedocument.drawingml.chart+xml"/>
  <Override PartName="/ppt/charts/style76.xml" ContentType="application/vnd.ms-office.chartstyle+xml"/>
  <Override PartName="/ppt/charts/colors76.xml" ContentType="application/vnd.ms-office.chartcolorstyl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charts/chart81.xml" ContentType="application/vnd.openxmlformats-officedocument.drawingml.chart+xml"/>
  <Override PartName="/ppt/charts/style77.xml" ContentType="application/vnd.ms-office.chartstyle+xml"/>
  <Override PartName="/ppt/charts/colors77.xml" ContentType="application/vnd.ms-office.chartcolorstyle+xml"/>
  <Override PartName="/ppt/notesSlides/notesSlide154.xml" ContentType="application/vnd.openxmlformats-officedocument.presentationml.notesSlide+xml"/>
  <Override PartName="/ppt/charts/chart82.xml" ContentType="application/vnd.openxmlformats-officedocument.drawingml.chart+xml"/>
  <Override PartName="/ppt/charts/style78.xml" ContentType="application/vnd.ms-office.chartstyle+xml"/>
  <Override PartName="/ppt/charts/colors78.xml" ContentType="application/vnd.ms-office.chartcolorstyl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charts/chart83.xml" ContentType="application/vnd.openxmlformats-officedocument.drawingml.chart+xml"/>
  <Override PartName="/ppt/charts/style79.xml" ContentType="application/vnd.ms-office.chartstyle+xml"/>
  <Override PartName="/ppt/charts/colors79.xml" ContentType="application/vnd.ms-office.chartcolorstyl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charts/chart84.xml" ContentType="application/vnd.openxmlformats-officedocument.drawingml.chart+xml"/>
  <Override PartName="/ppt/charts/style80.xml" ContentType="application/vnd.ms-office.chartstyle+xml"/>
  <Override PartName="/ppt/charts/colors80.xml" ContentType="application/vnd.ms-office.chartcolorstyle+xml"/>
  <Override PartName="/ppt/notesSlides/notesSlide161.xml" ContentType="application/vnd.openxmlformats-officedocument.presentationml.notesSlide+xml"/>
  <Override PartName="/ppt/charts/chart85.xml" ContentType="application/vnd.openxmlformats-officedocument.drawingml.chart+xml"/>
  <Override PartName="/ppt/charts/style81.xml" ContentType="application/vnd.ms-office.chartstyle+xml"/>
  <Override PartName="/ppt/charts/colors81.xml" ContentType="application/vnd.ms-office.chartcolorstyle+xml"/>
  <Override PartName="/ppt/notesSlides/notesSlide162.xml" ContentType="application/vnd.openxmlformats-officedocument.presentationml.notesSlide+xml"/>
  <Override PartName="/ppt/charts/chart86.xml" ContentType="application/vnd.openxmlformats-officedocument.drawingml.chart+xml"/>
  <Override PartName="/ppt/charts/style82.xml" ContentType="application/vnd.ms-office.chartstyle+xml"/>
  <Override PartName="/ppt/charts/colors82.xml" ContentType="application/vnd.ms-office.chartcolorstyle+xml"/>
  <Override PartName="/ppt/notesSlides/notesSlide163.xml" ContentType="application/vnd.openxmlformats-officedocument.presentationml.notesSlide+xml"/>
  <Override PartName="/ppt/charts/chart87.xml" ContentType="application/vnd.openxmlformats-officedocument.drawingml.chart+xml"/>
  <Override PartName="/ppt/charts/style83.xml" ContentType="application/vnd.ms-office.chartstyle+xml"/>
  <Override PartName="/ppt/charts/colors83.xml" ContentType="application/vnd.ms-office.chartcolorstyle+xml"/>
  <Override PartName="/ppt/notesSlides/notesSlide164.xml" ContentType="application/vnd.openxmlformats-officedocument.presentationml.notesSlide+xml"/>
  <Override PartName="/ppt/charts/chart88.xml" ContentType="application/vnd.openxmlformats-officedocument.drawingml.chart+xml"/>
  <Override PartName="/ppt/charts/style84.xml" ContentType="application/vnd.ms-office.chartstyle+xml"/>
  <Override PartName="/ppt/charts/colors84.xml" ContentType="application/vnd.ms-office.chartcolorstyl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charts/chart89.xml" ContentType="application/vnd.openxmlformats-officedocument.drawingml.chart+xml"/>
  <Override PartName="/ppt/notesSlides/notesSlide167.xml" ContentType="application/vnd.openxmlformats-officedocument.presentationml.notesSlide+xml"/>
  <Override PartName="/ppt/charts/chart90.xml" ContentType="application/vnd.openxmlformats-officedocument.drawingml.chart+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charts/chart91.xml" ContentType="application/vnd.openxmlformats-officedocument.drawingml.chart+xml"/>
  <Override PartName="/ppt/charts/style85.xml" ContentType="application/vnd.ms-office.chartstyle+xml"/>
  <Override PartName="/ppt/charts/colors85.xml" ContentType="application/vnd.ms-office.chartcolorstyle+xml"/>
  <Override PartName="/ppt/notesSlides/notesSlide170.xml" ContentType="application/vnd.openxmlformats-officedocument.presentationml.notesSlide+xml"/>
  <Override PartName="/ppt/charts/chart92.xml" ContentType="application/vnd.openxmlformats-officedocument.drawingml.chart+xml"/>
  <Override PartName="/ppt/charts/style86.xml" ContentType="application/vnd.ms-office.chartstyle+xml"/>
  <Override PartName="/ppt/charts/colors86.xml" ContentType="application/vnd.ms-office.chartcolorstyl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charts/chart93.xml" ContentType="application/vnd.openxmlformats-officedocument.drawingml.chart+xml"/>
  <Override PartName="/ppt/notesSlides/notesSlide178.xml" ContentType="application/vnd.openxmlformats-officedocument.presentationml.notesSlide+xml"/>
  <Override PartName="/ppt/charts/chart94.xml" ContentType="application/vnd.openxmlformats-officedocument.drawingml.chart+xml"/>
  <Override PartName="/ppt/charts/style87.xml" ContentType="application/vnd.ms-office.chartstyle+xml"/>
  <Override PartName="/ppt/charts/colors87.xml" ContentType="application/vnd.ms-office.chartcolorstyle+xml"/>
  <Override PartName="/ppt/notesSlides/notesSlide179.xml" ContentType="application/vnd.openxmlformats-officedocument.presentationml.notesSlide+xml"/>
  <Override PartName="/ppt/charts/chart95.xml" ContentType="application/vnd.openxmlformats-officedocument.drawingml.chart+xml"/>
  <Override PartName="/ppt/charts/style88.xml" ContentType="application/vnd.ms-office.chartstyle+xml"/>
  <Override PartName="/ppt/charts/colors88.xml" ContentType="application/vnd.ms-office.chartcolorstyle+xml"/>
  <Override PartName="/ppt/notesSlides/notesSlide180.xml" ContentType="application/vnd.openxmlformats-officedocument.presentationml.notesSlide+xml"/>
  <Override PartName="/ppt/charts/chart96.xml" ContentType="application/vnd.openxmlformats-officedocument.drawingml.chart+xml"/>
  <Override PartName="/ppt/notesSlides/notesSlide181.xml" ContentType="application/vnd.openxmlformats-officedocument.presentationml.notesSlide+xml"/>
  <Override PartName="/ppt/charts/chart97.xml" ContentType="application/vnd.openxmlformats-officedocument.drawingml.chart+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charts/chart98.xml" ContentType="application/vnd.openxmlformats-officedocument.drawingml.chart+xml"/>
  <Override PartName="/ppt/charts/style89.xml" ContentType="application/vnd.ms-office.chartstyle+xml"/>
  <Override PartName="/ppt/charts/colors89.xml" ContentType="application/vnd.ms-office.chartcolorstyle+xml"/>
  <Override PartName="/ppt/notesSlides/notesSlide185.xml" ContentType="application/vnd.openxmlformats-officedocument.presentationml.notesSlide+xml"/>
  <Override PartName="/ppt/charts/chart99.xml" ContentType="application/vnd.openxmlformats-officedocument.drawingml.chart+xml"/>
  <Override PartName="/ppt/notesSlides/notesSlide186.xml" ContentType="application/vnd.openxmlformats-officedocument.presentationml.notesSlide+xml"/>
  <Override PartName="/ppt/charts/chart100.xml" ContentType="application/vnd.openxmlformats-officedocument.drawingml.chart+xml"/>
  <Override PartName="/ppt/notesSlides/notesSlide187.xml" ContentType="application/vnd.openxmlformats-officedocument.presentationml.notesSlide+xml"/>
  <Override PartName="/ppt/charts/chart101.xml" ContentType="application/vnd.openxmlformats-officedocument.drawingml.chart+xml"/>
  <Override PartName="/ppt/drawings/drawing6.xml" ContentType="application/vnd.openxmlformats-officedocument.drawingml.chartshapes+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charts/chart102.xml" ContentType="application/vnd.openxmlformats-officedocument.drawingml.chart+xml"/>
  <Override PartName="/ppt/notesSlides/notesSlide1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9" r:id="rId3"/>
    <p:sldMasterId id="2147483691" r:id="rId4"/>
    <p:sldMasterId id="2147483693" r:id="rId5"/>
    <p:sldMasterId id="2147483696" r:id="rId6"/>
    <p:sldMasterId id="2147483698" r:id="rId7"/>
    <p:sldMasterId id="2147483700" r:id="rId8"/>
    <p:sldMasterId id="2147483703" r:id="rId9"/>
    <p:sldMasterId id="2147483705" r:id="rId10"/>
  </p:sldMasterIdLst>
  <p:notesMasterIdLst>
    <p:notesMasterId r:id="rId228"/>
  </p:notesMasterIdLst>
  <p:handoutMasterIdLst>
    <p:handoutMasterId r:id="rId229"/>
  </p:handoutMasterIdLst>
  <p:sldIdLst>
    <p:sldId id="256" r:id="rId11"/>
    <p:sldId id="257" r:id="rId12"/>
    <p:sldId id="258" r:id="rId13"/>
    <p:sldId id="259" r:id="rId14"/>
    <p:sldId id="260" r:id="rId15"/>
    <p:sldId id="293" r:id="rId16"/>
    <p:sldId id="261" r:id="rId17"/>
    <p:sldId id="262" r:id="rId18"/>
    <p:sldId id="263" r:id="rId19"/>
    <p:sldId id="264" r:id="rId20"/>
    <p:sldId id="265" r:id="rId21"/>
    <p:sldId id="292" r:id="rId22"/>
    <p:sldId id="268" r:id="rId23"/>
    <p:sldId id="269" r:id="rId24"/>
    <p:sldId id="270" r:id="rId25"/>
    <p:sldId id="294" r:id="rId26"/>
    <p:sldId id="295" r:id="rId27"/>
    <p:sldId id="296" r:id="rId28"/>
    <p:sldId id="297" r:id="rId29"/>
    <p:sldId id="298" r:id="rId30"/>
    <p:sldId id="299" r:id="rId31"/>
    <p:sldId id="300" r:id="rId32"/>
    <p:sldId id="301"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02" r:id="rId58"/>
    <p:sldId id="303" r:id="rId59"/>
    <p:sldId id="304" r:id="rId60"/>
    <p:sldId id="305" r:id="rId61"/>
    <p:sldId id="306" r:id="rId62"/>
    <p:sldId id="307" r:id="rId63"/>
    <p:sldId id="308" r:id="rId64"/>
    <p:sldId id="309" r:id="rId65"/>
    <p:sldId id="334" r:id="rId66"/>
    <p:sldId id="335" r:id="rId67"/>
    <p:sldId id="336" r:id="rId68"/>
    <p:sldId id="337" r:id="rId69"/>
    <p:sldId id="338" r:id="rId70"/>
    <p:sldId id="339" r:id="rId71"/>
    <p:sldId id="340" r:id="rId72"/>
    <p:sldId id="341" r:id="rId73"/>
    <p:sldId id="354" r:id="rId74"/>
    <p:sldId id="355" r:id="rId75"/>
    <p:sldId id="356" r:id="rId76"/>
    <p:sldId id="357" r:id="rId77"/>
    <p:sldId id="358" r:id="rId78"/>
    <p:sldId id="359" r:id="rId79"/>
    <p:sldId id="360" r:id="rId80"/>
    <p:sldId id="361" r:id="rId81"/>
    <p:sldId id="362" r:id="rId82"/>
    <p:sldId id="363" r:id="rId83"/>
    <p:sldId id="364" r:id="rId84"/>
    <p:sldId id="365" r:id="rId85"/>
    <p:sldId id="366" r:id="rId86"/>
    <p:sldId id="367" r:id="rId87"/>
    <p:sldId id="368" r:id="rId88"/>
    <p:sldId id="369" r:id="rId89"/>
    <p:sldId id="370" r:id="rId90"/>
    <p:sldId id="371" r:id="rId91"/>
    <p:sldId id="372" r:id="rId92"/>
    <p:sldId id="373"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74" r:id="rId106"/>
    <p:sldId id="375" r:id="rId107"/>
    <p:sldId id="376" r:id="rId108"/>
    <p:sldId id="377" r:id="rId109"/>
    <p:sldId id="378" r:id="rId110"/>
    <p:sldId id="379" r:id="rId111"/>
    <p:sldId id="380" r:id="rId112"/>
    <p:sldId id="381" r:id="rId113"/>
    <p:sldId id="382" r:id="rId114"/>
    <p:sldId id="383" r:id="rId115"/>
    <p:sldId id="384" r:id="rId116"/>
    <p:sldId id="385" r:id="rId117"/>
    <p:sldId id="386" r:id="rId118"/>
    <p:sldId id="387" r:id="rId119"/>
    <p:sldId id="388" r:id="rId120"/>
    <p:sldId id="389" r:id="rId121"/>
    <p:sldId id="390" r:id="rId122"/>
    <p:sldId id="391" r:id="rId123"/>
    <p:sldId id="392" r:id="rId124"/>
    <p:sldId id="393" r:id="rId125"/>
    <p:sldId id="394" r:id="rId126"/>
    <p:sldId id="395" r:id="rId127"/>
    <p:sldId id="396" r:id="rId128"/>
    <p:sldId id="397" r:id="rId129"/>
    <p:sldId id="398" r:id="rId130"/>
    <p:sldId id="399" r:id="rId131"/>
    <p:sldId id="400" r:id="rId132"/>
    <p:sldId id="401" r:id="rId133"/>
    <p:sldId id="402" r:id="rId134"/>
    <p:sldId id="403" r:id="rId135"/>
    <p:sldId id="404" r:id="rId136"/>
    <p:sldId id="405" r:id="rId137"/>
    <p:sldId id="439" r:id="rId138"/>
    <p:sldId id="407" r:id="rId139"/>
    <p:sldId id="408" r:id="rId140"/>
    <p:sldId id="409" r:id="rId141"/>
    <p:sldId id="410" r:id="rId142"/>
    <p:sldId id="411" r:id="rId143"/>
    <p:sldId id="412" r:id="rId144"/>
    <p:sldId id="413" r:id="rId145"/>
    <p:sldId id="414" r:id="rId146"/>
    <p:sldId id="415" r:id="rId147"/>
    <p:sldId id="416" r:id="rId148"/>
    <p:sldId id="417" r:id="rId149"/>
    <p:sldId id="418" r:id="rId150"/>
    <p:sldId id="419" r:id="rId151"/>
    <p:sldId id="420" r:id="rId152"/>
    <p:sldId id="421" r:id="rId153"/>
    <p:sldId id="422" r:id="rId154"/>
    <p:sldId id="423" r:id="rId155"/>
    <p:sldId id="424" r:id="rId156"/>
    <p:sldId id="425" r:id="rId157"/>
    <p:sldId id="426" r:id="rId158"/>
    <p:sldId id="427" r:id="rId159"/>
    <p:sldId id="428" r:id="rId160"/>
    <p:sldId id="429" r:id="rId161"/>
    <p:sldId id="430" r:id="rId162"/>
    <p:sldId id="431" r:id="rId163"/>
    <p:sldId id="432" r:id="rId164"/>
    <p:sldId id="433" r:id="rId165"/>
    <p:sldId id="434" r:id="rId166"/>
    <p:sldId id="435" r:id="rId167"/>
    <p:sldId id="436" r:id="rId168"/>
    <p:sldId id="437" r:id="rId169"/>
    <p:sldId id="438" r:id="rId170"/>
    <p:sldId id="440" r:id="rId171"/>
    <p:sldId id="441" r:id="rId172"/>
    <p:sldId id="442" r:id="rId173"/>
    <p:sldId id="443" r:id="rId174"/>
    <p:sldId id="444" r:id="rId175"/>
    <p:sldId id="445" r:id="rId176"/>
    <p:sldId id="446" r:id="rId177"/>
    <p:sldId id="447" r:id="rId178"/>
    <p:sldId id="448" r:id="rId179"/>
    <p:sldId id="449" r:id="rId180"/>
    <p:sldId id="450" r:id="rId181"/>
    <p:sldId id="451" r:id="rId182"/>
    <p:sldId id="452" r:id="rId183"/>
    <p:sldId id="453" r:id="rId184"/>
    <p:sldId id="454" r:id="rId185"/>
    <p:sldId id="455" r:id="rId186"/>
    <p:sldId id="456" r:id="rId187"/>
    <p:sldId id="457" r:id="rId188"/>
    <p:sldId id="458" r:id="rId189"/>
    <p:sldId id="459" r:id="rId190"/>
    <p:sldId id="460" r:id="rId191"/>
    <p:sldId id="461" r:id="rId192"/>
    <p:sldId id="462" r:id="rId193"/>
    <p:sldId id="463" r:id="rId194"/>
    <p:sldId id="464" r:id="rId195"/>
    <p:sldId id="465" r:id="rId196"/>
    <p:sldId id="466" r:id="rId197"/>
    <p:sldId id="467" r:id="rId198"/>
    <p:sldId id="468" r:id="rId199"/>
    <p:sldId id="469" r:id="rId200"/>
    <p:sldId id="470" r:id="rId201"/>
    <p:sldId id="471" r:id="rId202"/>
    <p:sldId id="472" r:id="rId203"/>
    <p:sldId id="473" r:id="rId204"/>
    <p:sldId id="474" r:id="rId205"/>
    <p:sldId id="475" r:id="rId206"/>
    <p:sldId id="476" r:id="rId207"/>
    <p:sldId id="477" r:id="rId208"/>
    <p:sldId id="478" r:id="rId209"/>
    <p:sldId id="479" r:id="rId210"/>
    <p:sldId id="480" r:id="rId211"/>
    <p:sldId id="481" r:id="rId212"/>
    <p:sldId id="482" r:id="rId213"/>
    <p:sldId id="483" r:id="rId214"/>
    <p:sldId id="484" r:id="rId215"/>
    <p:sldId id="485" r:id="rId216"/>
    <p:sldId id="486" r:id="rId217"/>
    <p:sldId id="487" r:id="rId218"/>
    <p:sldId id="488" r:id="rId219"/>
    <p:sldId id="489" r:id="rId220"/>
    <p:sldId id="490" r:id="rId221"/>
    <p:sldId id="491" r:id="rId222"/>
    <p:sldId id="492" r:id="rId223"/>
    <p:sldId id="493" r:id="rId224"/>
    <p:sldId id="494" r:id="rId225"/>
    <p:sldId id="495" r:id="rId226"/>
    <p:sldId id="496" r:id="rId22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12" clrIdx="0">
    <p:extLst>
      <p:ext uri="{19B8F6BF-5375-455C-9EA6-DF929625EA0E}">
        <p15:presenceInfo xmlns:p15="http://schemas.microsoft.com/office/powerpoint/2012/main" userId="S-1-5-21-2338163137-2684688362-157462135-42218" providerId="AD"/>
      </p:ext>
    </p:extLst>
  </p:cmAuthor>
  <p:cmAuthor id="2" name="Ahmed, Jehan" initials="AJ" lastIdx="14" clrIdx="1">
    <p:extLst>
      <p:ext uri="{19B8F6BF-5375-455C-9EA6-DF929625EA0E}">
        <p15:presenceInfo xmlns:p15="http://schemas.microsoft.com/office/powerpoint/2012/main" userId="S-1-5-21-2338163137-2684688362-157462135-839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86" autoAdjust="0"/>
    <p:restoredTop sz="93671" autoAdjust="0"/>
  </p:normalViewPr>
  <p:slideViewPr>
    <p:cSldViewPr snapToGrid="0">
      <p:cViewPr varScale="1">
        <p:scale>
          <a:sx n="72" d="100"/>
          <a:sy n="72" d="100"/>
        </p:scale>
        <p:origin x="610" y="58"/>
      </p:cViewPr>
      <p:guideLst>
        <p:guide orient="horz" pos="2160"/>
        <p:guide pos="2880"/>
      </p:guideLst>
    </p:cSldViewPr>
  </p:slideViewPr>
  <p:notesTextViewPr>
    <p:cViewPr>
      <p:scale>
        <a:sx n="1" d="1"/>
        <a:sy n="1" d="1"/>
      </p:scale>
      <p:origin x="0" y="0"/>
    </p:cViewPr>
  </p:notesTextViewPr>
  <p:notesViewPr>
    <p:cSldViewPr snapToGrid="0">
      <p:cViewPr varScale="1">
        <p:scale>
          <a:sx n="68" d="100"/>
          <a:sy n="68" d="100"/>
        </p:scale>
        <p:origin x="3101" y="4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63" Type="http://schemas.openxmlformats.org/officeDocument/2006/relationships/slide" Target="slides/slide53.xml"/><Relationship Id="rId84" Type="http://schemas.openxmlformats.org/officeDocument/2006/relationships/slide" Target="slides/slide74.xml"/><Relationship Id="rId138" Type="http://schemas.openxmlformats.org/officeDocument/2006/relationships/slide" Target="slides/slide128.xml"/><Relationship Id="rId159" Type="http://schemas.openxmlformats.org/officeDocument/2006/relationships/slide" Target="slides/slide149.xml"/><Relationship Id="rId170" Type="http://schemas.openxmlformats.org/officeDocument/2006/relationships/slide" Target="slides/slide160.xml"/><Relationship Id="rId191" Type="http://schemas.openxmlformats.org/officeDocument/2006/relationships/slide" Target="slides/slide181.xml"/><Relationship Id="rId205" Type="http://schemas.openxmlformats.org/officeDocument/2006/relationships/slide" Target="slides/slide195.xml"/><Relationship Id="rId226" Type="http://schemas.openxmlformats.org/officeDocument/2006/relationships/slide" Target="slides/slide21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53" Type="http://schemas.openxmlformats.org/officeDocument/2006/relationships/slide" Target="slides/slide43.xml"/><Relationship Id="rId74" Type="http://schemas.openxmlformats.org/officeDocument/2006/relationships/slide" Target="slides/slide64.xml"/><Relationship Id="rId128" Type="http://schemas.openxmlformats.org/officeDocument/2006/relationships/slide" Target="slides/slide118.xml"/><Relationship Id="rId149" Type="http://schemas.openxmlformats.org/officeDocument/2006/relationships/slide" Target="slides/slide139.xml"/><Relationship Id="rId5" Type="http://schemas.openxmlformats.org/officeDocument/2006/relationships/slideMaster" Target="slideMasters/slideMaster5.xml"/><Relationship Id="rId95" Type="http://schemas.openxmlformats.org/officeDocument/2006/relationships/slide" Target="slides/slide85.xml"/><Relationship Id="rId160" Type="http://schemas.openxmlformats.org/officeDocument/2006/relationships/slide" Target="slides/slide150.xml"/><Relationship Id="rId181" Type="http://schemas.openxmlformats.org/officeDocument/2006/relationships/slide" Target="slides/slide171.xml"/><Relationship Id="rId216" Type="http://schemas.openxmlformats.org/officeDocument/2006/relationships/slide" Target="slides/slide206.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slide" Target="slides/slide108.xml"/><Relationship Id="rId134" Type="http://schemas.openxmlformats.org/officeDocument/2006/relationships/slide" Target="slides/slide124.xml"/><Relationship Id="rId139" Type="http://schemas.openxmlformats.org/officeDocument/2006/relationships/slide" Target="slides/slide129.xml"/><Relationship Id="rId80" Type="http://schemas.openxmlformats.org/officeDocument/2006/relationships/slide" Target="slides/slide70.xml"/><Relationship Id="rId85" Type="http://schemas.openxmlformats.org/officeDocument/2006/relationships/slide" Target="slides/slide75.xml"/><Relationship Id="rId150" Type="http://schemas.openxmlformats.org/officeDocument/2006/relationships/slide" Target="slides/slide140.xml"/><Relationship Id="rId155" Type="http://schemas.openxmlformats.org/officeDocument/2006/relationships/slide" Target="slides/slide145.xml"/><Relationship Id="rId171" Type="http://schemas.openxmlformats.org/officeDocument/2006/relationships/slide" Target="slides/slide161.xml"/><Relationship Id="rId176" Type="http://schemas.openxmlformats.org/officeDocument/2006/relationships/slide" Target="slides/slide166.xml"/><Relationship Id="rId192" Type="http://schemas.openxmlformats.org/officeDocument/2006/relationships/slide" Target="slides/slide182.xml"/><Relationship Id="rId197" Type="http://schemas.openxmlformats.org/officeDocument/2006/relationships/slide" Target="slides/slide187.xml"/><Relationship Id="rId206" Type="http://schemas.openxmlformats.org/officeDocument/2006/relationships/slide" Target="slides/slide196.xml"/><Relationship Id="rId227" Type="http://schemas.openxmlformats.org/officeDocument/2006/relationships/slide" Target="slides/slide217.xml"/><Relationship Id="rId201" Type="http://schemas.openxmlformats.org/officeDocument/2006/relationships/slide" Target="slides/slide191.xml"/><Relationship Id="rId222" Type="http://schemas.openxmlformats.org/officeDocument/2006/relationships/slide" Target="slides/slide212.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124" Type="http://schemas.openxmlformats.org/officeDocument/2006/relationships/slide" Target="slides/slide114.xml"/><Relationship Id="rId129" Type="http://schemas.openxmlformats.org/officeDocument/2006/relationships/slide" Target="slides/slide119.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40" Type="http://schemas.openxmlformats.org/officeDocument/2006/relationships/slide" Target="slides/slide130.xml"/><Relationship Id="rId145" Type="http://schemas.openxmlformats.org/officeDocument/2006/relationships/slide" Target="slides/slide135.xml"/><Relationship Id="rId161" Type="http://schemas.openxmlformats.org/officeDocument/2006/relationships/slide" Target="slides/slide151.xml"/><Relationship Id="rId166" Type="http://schemas.openxmlformats.org/officeDocument/2006/relationships/slide" Target="slides/slide156.xml"/><Relationship Id="rId182" Type="http://schemas.openxmlformats.org/officeDocument/2006/relationships/slide" Target="slides/slide172.xml"/><Relationship Id="rId187" Type="http://schemas.openxmlformats.org/officeDocument/2006/relationships/slide" Target="slides/slide177.xml"/><Relationship Id="rId217" Type="http://schemas.openxmlformats.org/officeDocument/2006/relationships/slide" Target="slides/slide207.xml"/><Relationship Id="rId1" Type="http://schemas.openxmlformats.org/officeDocument/2006/relationships/slideMaster" Target="slideMasters/slideMaster1.xml"/><Relationship Id="rId6" Type="http://schemas.openxmlformats.org/officeDocument/2006/relationships/slideMaster" Target="slideMasters/slideMaster6.xml"/><Relationship Id="rId212" Type="http://schemas.openxmlformats.org/officeDocument/2006/relationships/slide" Target="slides/slide202.xml"/><Relationship Id="rId233" Type="http://schemas.openxmlformats.org/officeDocument/2006/relationships/theme" Target="theme/theme1.xml"/><Relationship Id="rId23" Type="http://schemas.openxmlformats.org/officeDocument/2006/relationships/slide" Target="slides/slide13.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slide" Target="slides/slide104.xml"/><Relationship Id="rId119" Type="http://schemas.openxmlformats.org/officeDocument/2006/relationships/slide" Target="slides/slide109.xml"/><Relationship Id="rId44" Type="http://schemas.openxmlformats.org/officeDocument/2006/relationships/slide" Target="slides/slide34.xml"/><Relationship Id="rId60" Type="http://schemas.openxmlformats.org/officeDocument/2006/relationships/slide" Target="slides/slide50.xml"/><Relationship Id="rId65" Type="http://schemas.openxmlformats.org/officeDocument/2006/relationships/slide" Target="slides/slide55.xml"/><Relationship Id="rId81" Type="http://schemas.openxmlformats.org/officeDocument/2006/relationships/slide" Target="slides/slide71.xml"/><Relationship Id="rId86" Type="http://schemas.openxmlformats.org/officeDocument/2006/relationships/slide" Target="slides/slide76.xml"/><Relationship Id="rId130" Type="http://schemas.openxmlformats.org/officeDocument/2006/relationships/slide" Target="slides/slide120.xml"/><Relationship Id="rId135" Type="http://schemas.openxmlformats.org/officeDocument/2006/relationships/slide" Target="slides/slide125.xml"/><Relationship Id="rId151" Type="http://schemas.openxmlformats.org/officeDocument/2006/relationships/slide" Target="slides/slide141.xml"/><Relationship Id="rId156" Type="http://schemas.openxmlformats.org/officeDocument/2006/relationships/slide" Target="slides/slide146.xml"/><Relationship Id="rId177" Type="http://schemas.openxmlformats.org/officeDocument/2006/relationships/slide" Target="slides/slide167.xml"/><Relationship Id="rId198" Type="http://schemas.openxmlformats.org/officeDocument/2006/relationships/slide" Target="slides/slide188.xml"/><Relationship Id="rId172" Type="http://schemas.openxmlformats.org/officeDocument/2006/relationships/slide" Target="slides/slide162.xml"/><Relationship Id="rId193" Type="http://schemas.openxmlformats.org/officeDocument/2006/relationships/slide" Target="slides/slide183.xml"/><Relationship Id="rId202" Type="http://schemas.openxmlformats.org/officeDocument/2006/relationships/slide" Target="slides/slide192.xml"/><Relationship Id="rId207" Type="http://schemas.openxmlformats.org/officeDocument/2006/relationships/slide" Target="slides/slide197.xml"/><Relationship Id="rId223" Type="http://schemas.openxmlformats.org/officeDocument/2006/relationships/slide" Target="slides/slide213.xml"/><Relationship Id="rId228" Type="http://schemas.openxmlformats.org/officeDocument/2006/relationships/notesMaster" Target="notesMasters/notesMaster1.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slide" Target="slides/slide115.xml"/><Relationship Id="rId141" Type="http://schemas.openxmlformats.org/officeDocument/2006/relationships/slide" Target="slides/slide131.xml"/><Relationship Id="rId146" Type="http://schemas.openxmlformats.org/officeDocument/2006/relationships/slide" Target="slides/slide136.xml"/><Relationship Id="rId167" Type="http://schemas.openxmlformats.org/officeDocument/2006/relationships/slide" Target="slides/slide157.xml"/><Relationship Id="rId188" Type="http://schemas.openxmlformats.org/officeDocument/2006/relationships/slide" Target="slides/slide178.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162" Type="http://schemas.openxmlformats.org/officeDocument/2006/relationships/slide" Target="slides/slide152.xml"/><Relationship Id="rId183" Type="http://schemas.openxmlformats.org/officeDocument/2006/relationships/slide" Target="slides/slide173.xml"/><Relationship Id="rId213" Type="http://schemas.openxmlformats.org/officeDocument/2006/relationships/slide" Target="slides/slide203.xml"/><Relationship Id="rId218" Type="http://schemas.openxmlformats.org/officeDocument/2006/relationships/slide" Target="slides/slide208.xml"/><Relationship Id="rId234"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slide" Target="slides/slide121.xml"/><Relationship Id="rId136" Type="http://schemas.openxmlformats.org/officeDocument/2006/relationships/slide" Target="slides/slide126.xml"/><Relationship Id="rId157" Type="http://schemas.openxmlformats.org/officeDocument/2006/relationships/slide" Target="slides/slide147.xml"/><Relationship Id="rId178" Type="http://schemas.openxmlformats.org/officeDocument/2006/relationships/slide" Target="slides/slide168.xml"/><Relationship Id="rId61" Type="http://schemas.openxmlformats.org/officeDocument/2006/relationships/slide" Target="slides/slide51.xml"/><Relationship Id="rId82" Type="http://schemas.openxmlformats.org/officeDocument/2006/relationships/slide" Target="slides/slide72.xml"/><Relationship Id="rId152" Type="http://schemas.openxmlformats.org/officeDocument/2006/relationships/slide" Target="slides/slide142.xml"/><Relationship Id="rId173" Type="http://schemas.openxmlformats.org/officeDocument/2006/relationships/slide" Target="slides/slide163.xml"/><Relationship Id="rId194" Type="http://schemas.openxmlformats.org/officeDocument/2006/relationships/slide" Target="slides/slide184.xml"/><Relationship Id="rId199" Type="http://schemas.openxmlformats.org/officeDocument/2006/relationships/slide" Target="slides/slide189.xml"/><Relationship Id="rId203" Type="http://schemas.openxmlformats.org/officeDocument/2006/relationships/slide" Target="slides/slide193.xml"/><Relationship Id="rId208" Type="http://schemas.openxmlformats.org/officeDocument/2006/relationships/slide" Target="slides/slide198.xml"/><Relationship Id="rId229" Type="http://schemas.openxmlformats.org/officeDocument/2006/relationships/handoutMaster" Target="handoutMasters/handoutMaster1.xml"/><Relationship Id="rId19" Type="http://schemas.openxmlformats.org/officeDocument/2006/relationships/slide" Target="slides/slide9.xml"/><Relationship Id="rId224" Type="http://schemas.openxmlformats.org/officeDocument/2006/relationships/slide" Target="slides/slide214.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slide" Target="slides/slide116.xml"/><Relationship Id="rId147" Type="http://schemas.openxmlformats.org/officeDocument/2006/relationships/slide" Target="slides/slide137.xml"/><Relationship Id="rId168" Type="http://schemas.openxmlformats.org/officeDocument/2006/relationships/slide" Target="slides/slide158.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slide" Target="slides/slide111.xml"/><Relationship Id="rId142" Type="http://schemas.openxmlformats.org/officeDocument/2006/relationships/slide" Target="slides/slide132.xml"/><Relationship Id="rId163" Type="http://schemas.openxmlformats.org/officeDocument/2006/relationships/slide" Target="slides/slide153.xml"/><Relationship Id="rId184" Type="http://schemas.openxmlformats.org/officeDocument/2006/relationships/slide" Target="slides/slide174.xml"/><Relationship Id="rId189" Type="http://schemas.openxmlformats.org/officeDocument/2006/relationships/slide" Target="slides/slide179.xml"/><Relationship Id="rId219" Type="http://schemas.openxmlformats.org/officeDocument/2006/relationships/slide" Target="slides/slide209.xml"/><Relationship Id="rId3" Type="http://schemas.openxmlformats.org/officeDocument/2006/relationships/slideMaster" Target="slideMasters/slideMaster3.xml"/><Relationship Id="rId214" Type="http://schemas.openxmlformats.org/officeDocument/2006/relationships/slide" Target="slides/slide204.xml"/><Relationship Id="rId230" Type="http://schemas.openxmlformats.org/officeDocument/2006/relationships/commentAuthors" Target="commentAuthors.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137" Type="http://schemas.openxmlformats.org/officeDocument/2006/relationships/slide" Target="slides/slide127.xml"/><Relationship Id="rId158" Type="http://schemas.openxmlformats.org/officeDocument/2006/relationships/slide" Target="slides/slide148.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32" Type="http://schemas.openxmlformats.org/officeDocument/2006/relationships/slide" Target="slides/slide122.xml"/><Relationship Id="rId153" Type="http://schemas.openxmlformats.org/officeDocument/2006/relationships/slide" Target="slides/slide143.xml"/><Relationship Id="rId174" Type="http://schemas.openxmlformats.org/officeDocument/2006/relationships/slide" Target="slides/slide164.xml"/><Relationship Id="rId179" Type="http://schemas.openxmlformats.org/officeDocument/2006/relationships/slide" Target="slides/slide169.xml"/><Relationship Id="rId195" Type="http://schemas.openxmlformats.org/officeDocument/2006/relationships/slide" Target="slides/slide185.xml"/><Relationship Id="rId209" Type="http://schemas.openxmlformats.org/officeDocument/2006/relationships/slide" Target="slides/slide199.xml"/><Relationship Id="rId190" Type="http://schemas.openxmlformats.org/officeDocument/2006/relationships/slide" Target="slides/slide180.xml"/><Relationship Id="rId204" Type="http://schemas.openxmlformats.org/officeDocument/2006/relationships/slide" Target="slides/slide194.xml"/><Relationship Id="rId220" Type="http://schemas.openxmlformats.org/officeDocument/2006/relationships/slide" Target="slides/slide210.xml"/><Relationship Id="rId225" Type="http://schemas.openxmlformats.org/officeDocument/2006/relationships/slide" Target="slides/slide215.xml"/><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slide" Target="slides/slide47.xml"/><Relationship Id="rId106" Type="http://schemas.openxmlformats.org/officeDocument/2006/relationships/slide" Target="slides/slide96.xml"/><Relationship Id="rId127" Type="http://schemas.openxmlformats.org/officeDocument/2006/relationships/slide" Target="slides/slide117.xml"/><Relationship Id="rId10" Type="http://schemas.openxmlformats.org/officeDocument/2006/relationships/slideMaster" Target="slideMasters/slideMaster10.xml"/><Relationship Id="rId31" Type="http://schemas.openxmlformats.org/officeDocument/2006/relationships/slide" Target="slides/slide21.xml"/><Relationship Id="rId52" Type="http://schemas.openxmlformats.org/officeDocument/2006/relationships/slide" Target="slides/slide42.xml"/><Relationship Id="rId73" Type="http://schemas.openxmlformats.org/officeDocument/2006/relationships/slide" Target="slides/slide63.xml"/><Relationship Id="rId78" Type="http://schemas.openxmlformats.org/officeDocument/2006/relationships/slide" Target="slides/slide68.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slide" Target="slides/slide112.xml"/><Relationship Id="rId143" Type="http://schemas.openxmlformats.org/officeDocument/2006/relationships/slide" Target="slides/slide133.xml"/><Relationship Id="rId148" Type="http://schemas.openxmlformats.org/officeDocument/2006/relationships/slide" Target="slides/slide138.xml"/><Relationship Id="rId164" Type="http://schemas.openxmlformats.org/officeDocument/2006/relationships/slide" Target="slides/slide154.xml"/><Relationship Id="rId169" Type="http://schemas.openxmlformats.org/officeDocument/2006/relationships/slide" Target="slides/slide159.xml"/><Relationship Id="rId185" Type="http://schemas.openxmlformats.org/officeDocument/2006/relationships/slide" Target="slides/slide175.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70.xml"/><Relationship Id="rId210" Type="http://schemas.openxmlformats.org/officeDocument/2006/relationships/slide" Target="slides/slide200.xml"/><Relationship Id="rId215" Type="http://schemas.openxmlformats.org/officeDocument/2006/relationships/slide" Target="slides/slide205.xml"/><Relationship Id="rId26" Type="http://schemas.openxmlformats.org/officeDocument/2006/relationships/slide" Target="slides/slide16.xml"/><Relationship Id="rId231" Type="http://schemas.openxmlformats.org/officeDocument/2006/relationships/presProps" Target="presProps.xml"/><Relationship Id="rId47" Type="http://schemas.openxmlformats.org/officeDocument/2006/relationships/slide" Target="slides/slide37.xml"/><Relationship Id="rId68" Type="http://schemas.openxmlformats.org/officeDocument/2006/relationships/slide" Target="slides/slide58.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slide" Target="slides/slide123.xml"/><Relationship Id="rId154" Type="http://schemas.openxmlformats.org/officeDocument/2006/relationships/slide" Target="slides/slide144.xml"/><Relationship Id="rId175" Type="http://schemas.openxmlformats.org/officeDocument/2006/relationships/slide" Target="slides/slide165.xml"/><Relationship Id="rId196" Type="http://schemas.openxmlformats.org/officeDocument/2006/relationships/slide" Target="slides/slide186.xml"/><Relationship Id="rId200" Type="http://schemas.openxmlformats.org/officeDocument/2006/relationships/slide" Target="slides/slide190.xml"/><Relationship Id="rId16" Type="http://schemas.openxmlformats.org/officeDocument/2006/relationships/slide" Target="slides/slide6.xml"/><Relationship Id="rId221" Type="http://schemas.openxmlformats.org/officeDocument/2006/relationships/slide" Target="slides/slide211.xml"/><Relationship Id="rId37" Type="http://schemas.openxmlformats.org/officeDocument/2006/relationships/slide" Target="slides/slide27.xml"/><Relationship Id="rId58" Type="http://schemas.openxmlformats.org/officeDocument/2006/relationships/slide" Target="slides/slide48.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slide" Target="slides/slide113.xml"/><Relationship Id="rId144" Type="http://schemas.openxmlformats.org/officeDocument/2006/relationships/slide" Target="slides/slide134.xml"/><Relationship Id="rId90" Type="http://schemas.openxmlformats.org/officeDocument/2006/relationships/slide" Target="slides/slide80.xml"/><Relationship Id="rId165" Type="http://schemas.openxmlformats.org/officeDocument/2006/relationships/slide" Target="slides/slide155.xml"/><Relationship Id="rId186" Type="http://schemas.openxmlformats.org/officeDocument/2006/relationships/slide" Target="slides/slide176.xml"/><Relationship Id="rId211" Type="http://schemas.openxmlformats.org/officeDocument/2006/relationships/slide" Target="slides/slide201.xml"/><Relationship Id="rId23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00.xml.rels><?xml version="1.0" encoding="UTF-8" standalone="yes"?>
<Relationships xmlns="http://schemas.openxmlformats.org/package/2006/relationships"><Relationship Id="rId1" Type="http://schemas.openxmlformats.org/officeDocument/2006/relationships/package" Target="../embeddings/Microsoft_Excel_Worksheet100.xlsx"/></Relationships>
</file>

<file path=ppt/charts/_rels/chart10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01.xlsx"/></Relationships>
</file>

<file path=ppt/charts/_rels/chart102.xml.rels><?xml version="1.0" encoding="UTF-8" standalone="yes"?>
<Relationships xmlns="http://schemas.openxmlformats.org/package/2006/relationships"><Relationship Id="rId1" Type="http://schemas.openxmlformats.org/officeDocument/2006/relationships/package" Target="../embeddings/Microsoft_Excel_Worksheet102.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1.xml"/><Relationship Id="rId1" Type="http://schemas.microsoft.com/office/2011/relationships/chartStyle" Target="style21.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2.xml"/><Relationship Id="rId1" Type="http://schemas.microsoft.com/office/2011/relationships/chartStyle" Target="style22.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5.xml"/><Relationship Id="rId1" Type="http://schemas.microsoft.com/office/2011/relationships/chartStyle" Target="style25.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6.xml"/><Relationship Id="rId1" Type="http://schemas.microsoft.com/office/2011/relationships/chartStyle" Target="style26.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7.xml"/><Relationship Id="rId1" Type="http://schemas.microsoft.com/office/2011/relationships/chartStyle" Target="style27.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8.xml"/><Relationship Id="rId1" Type="http://schemas.microsoft.com/office/2011/relationships/chartStyle" Target="style28.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29.xml"/><Relationship Id="rId1" Type="http://schemas.microsoft.com/office/2011/relationships/chartStyle" Target="style29.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0.xml"/><Relationship Id="rId1" Type="http://schemas.microsoft.com/office/2011/relationships/chartStyle" Target="style30.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1.xml"/><Relationship Id="rId1" Type="http://schemas.microsoft.com/office/2011/relationships/chartStyle" Target="style31.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chartUserShapes" Target="../drawings/drawing1.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3.xml"/><Relationship Id="rId1" Type="http://schemas.microsoft.com/office/2011/relationships/chartStyle" Target="style33.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4.xml"/><Relationship Id="rId1" Type="http://schemas.microsoft.com/office/2011/relationships/chartStyle" Target="style34.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35.xml"/><Relationship Id="rId1" Type="http://schemas.microsoft.com/office/2011/relationships/chartStyle" Target="style35.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7.xlsx"/><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chartUserShapes" Target="../drawings/drawing2.xml"/></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37.xml"/><Relationship Id="rId1" Type="http://schemas.microsoft.com/office/2011/relationships/chartStyle" Target="style37.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40.xlsx"/><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chartUserShapes" Target="../drawings/drawing3.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39.xml"/><Relationship Id="rId1" Type="http://schemas.microsoft.com/office/2011/relationships/chartStyle" Target="style39.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40.xml"/><Relationship Id="rId1" Type="http://schemas.microsoft.com/office/2011/relationships/chartStyle" Target="style40.xml"/></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41.xml"/><Relationship Id="rId1" Type="http://schemas.microsoft.com/office/2011/relationships/chartStyle" Target="style41.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4.xlsx"/><Relationship Id="rId2" Type="http://schemas.microsoft.com/office/2011/relationships/chartColorStyle" Target="colors42.xml"/><Relationship Id="rId1" Type="http://schemas.microsoft.com/office/2011/relationships/chartStyle" Target="style42.xml"/></Relationships>
</file>

<file path=ppt/charts/_rels/chart45.xml.rels><?xml version="1.0" encoding="UTF-8" standalone="yes"?>
<Relationships xmlns="http://schemas.openxmlformats.org/package/2006/relationships"><Relationship Id="rId3" Type="http://schemas.openxmlformats.org/officeDocument/2006/relationships/package" Target="../embeddings/Microsoft_Excel_Worksheet45.xlsx"/><Relationship Id="rId2" Type="http://schemas.microsoft.com/office/2011/relationships/chartColorStyle" Target="colors43.xml"/><Relationship Id="rId1" Type="http://schemas.microsoft.com/office/2011/relationships/chartStyle" Target="style43.xml"/></Relationships>
</file>

<file path=ppt/charts/_rels/chart46.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44.xml"/><Relationship Id="rId1" Type="http://schemas.microsoft.com/office/2011/relationships/chartStyle" Target="style44.xml"/></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45.xml"/><Relationship Id="rId1" Type="http://schemas.microsoft.com/office/2011/relationships/chartStyle" Target="style45.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8.xlsx"/><Relationship Id="rId2" Type="http://schemas.microsoft.com/office/2011/relationships/chartColorStyle" Target="colors46.xml"/><Relationship Id="rId1" Type="http://schemas.microsoft.com/office/2011/relationships/chartStyle" Target="style46.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Excel_Worksheet49.xlsx"/><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50.xml.rels><?xml version="1.0" encoding="UTF-8" standalone="yes"?>
<Relationships xmlns="http://schemas.openxmlformats.org/package/2006/relationships"><Relationship Id="rId3" Type="http://schemas.openxmlformats.org/officeDocument/2006/relationships/package" Target="../embeddings/Microsoft_Excel_Worksheet50.xlsx"/><Relationship Id="rId2" Type="http://schemas.microsoft.com/office/2011/relationships/chartColorStyle" Target="colors48.xml"/><Relationship Id="rId1" Type="http://schemas.microsoft.com/office/2011/relationships/chartStyle" Target="style48.xml"/></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Excel_Worksheet51.xlsx"/><Relationship Id="rId2" Type="http://schemas.microsoft.com/office/2011/relationships/chartColorStyle" Target="colors49.xml"/><Relationship Id="rId1" Type="http://schemas.microsoft.com/office/2011/relationships/chartStyle" Target="style49.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Excel_Worksheet52.xlsx"/><Relationship Id="rId2" Type="http://schemas.microsoft.com/office/2011/relationships/chartColorStyle" Target="colors50.xml"/><Relationship Id="rId1" Type="http://schemas.microsoft.com/office/2011/relationships/chartStyle" Target="style50.xml"/></Relationships>
</file>

<file path=ppt/charts/_rels/chart53.xml.rels><?xml version="1.0" encoding="UTF-8" standalone="yes"?>
<Relationships xmlns="http://schemas.openxmlformats.org/package/2006/relationships"><Relationship Id="rId3" Type="http://schemas.openxmlformats.org/officeDocument/2006/relationships/package" Target="../embeddings/Microsoft_Excel_Worksheet53.xlsx"/><Relationship Id="rId2" Type="http://schemas.microsoft.com/office/2011/relationships/chartColorStyle" Target="colors51.xml"/><Relationship Id="rId1" Type="http://schemas.microsoft.com/office/2011/relationships/chartStyle" Target="style51.xml"/></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52.xml"/><Relationship Id="rId1" Type="http://schemas.microsoft.com/office/2011/relationships/chartStyle" Target="style52.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53.xml"/><Relationship Id="rId1" Type="http://schemas.microsoft.com/office/2011/relationships/chartStyle" Target="style53.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6.xlsx"/><Relationship Id="rId2" Type="http://schemas.microsoft.com/office/2011/relationships/chartColorStyle" Target="colors54.xml"/><Relationship Id="rId1" Type="http://schemas.microsoft.com/office/2011/relationships/chartStyle" Target="style54.xml"/></Relationships>
</file>

<file path=ppt/charts/_rels/chart57.xml.rels><?xml version="1.0" encoding="UTF-8" standalone="yes"?>
<Relationships xmlns="http://schemas.openxmlformats.org/package/2006/relationships"><Relationship Id="rId3" Type="http://schemas.openxmlformats.org/officeDocument/2006/relationships/package" Target="../embeddings/Microsoft_Excel_Worksheet57.xlsx"/><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chartUserShapes" Target="../drawings/drawing5.xml"/></Relationships>
</file>

<file path=ppt/charts/_rels/chart58.xml.rels><?xml version="1.0" encoding="UTF-8" standalone="yes"?>
<Relationships xmlns="http://schemas.openxmlformats.org/package/2006/relationships"><Relationship Id="rId3" Type="http://schemas.openxmlformats.org/officeDocument/2006/relationships/package" Target="../embeddings/Microsoft_Excel_Worksheet58.xlsx"/><Relationship Id="rId2" Type="http://schemas.microsoft.com/office/2011/relationships/chartColorStyle" Target="colors56.xml"/><Relationship Id="rId1" Type="http://schemas.microsoft.com/office/2011/relationships/chartStyle" Target="style56.xml"/></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Excel_Worksheet59.xlsx"/><Relationship Id="rId2" Type="http://schemas.microsoft.com/office/2011/relationships/chartColorStyle" Target="colors57.xml"/><Relationship Id="rId1" Type="http://schemas.microsoft.com/office/2011/relationships/chartStyle" Target="style57.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Excel_Worksheet60.xlsx"/><Relationship Id="rId2" Type="http://schemas.microsoft.com/office/2011/relationships/chartColorStyle" Target="colors58.xml"/><Relationship Id="rId1" Type="http://schemas.microsoft.com/office/2011/relationships/chartStyle" Target="style58.xml"/></Relationships>
</file>

<file path=ppt/charts/_rels/chart61.xml.rels><?xml version="1.0" encoding="UTF-8" standalone="yes"?>
<Relationships xmlns="http://schemas.openxmlformats.org/package/2006/relationships"><Relationship Id="rId3" Type="http://schemas.openxmlformats.org/officeDocument/2006/relationships/package" Target="../embeddings/Microsoft_Excel_Worksheet61.xlsx"/><Relationship Id="rId2" Type="http://schemas.microsoft.com/office/2011/relationships/chartColorStyle" Target="colors59.xml"/><Relationship Id="rId1" Type="http://schemas.microsoft.com/office/2011/relationships/chartStyle" Target="style59.xml"/></Relationships>
</file>

<file path=ppt/charts/_rels/chart62.xml.rels><?xml version="1.0" encoding="UTF-8" standalone="yes"?>
<Relationships xmlns="http://schemas.openxmlformats.org/package/2006/relationships"><Relationship Id="rId3" Type="http://schemas.openxmlformats.org/officeDocument/2006/relationships/package" Target="../embeddings/Microsoft_Excel_Worksheet62.xlsx"/><Relationship Id="rId2" Type="http://schemas.microsoft.com/office/2011/relationships/chartColorStyle" Target="colors60.xml"/><Relationship Id="rId1" Type="http://schemas.microsoft.com/office/2011/relationships/chartStyle" Target="style60.xml"/></Relationships>
</file>

<file path=ppt/charts/_rels/chart63.xml.rels><?xml version="1.0" encoding="UTF-8" standalone="yes"?>
<Relationships xmlns="http://schemas.openxmlformats.org/package/2006/relationships"><Relationship Id="rId3" Type="http://schemas.openxmlformats.org/officeDocument/2006/relationships/package" Target="../embeddings/Microsoft_Excel_Worksheet63.xlsx"/><Relationship Id="rId2" Type="http://schemas.microsoft.com/office/2011/relationships/chartColorStyle" Target="colors61.xml"/><Relationship Id="rId1" Type="http://schemas.microsoft.com/office/2011/relationships/chartStyle" Target="style61.xml"/></Relationships>
</file>

<file path=ppt/charts/_rels/chart64.xml.rels><?xml version="1.0" encoding="UTF-8" standalone="yes"?>
<Relationships xmlns="http://schemas.openxmlformats.org/package/2006/relationships"><Relationship Id="rId3" Type="http://schemas.openxmlformats.org/officeDocument/2006/relationships/package" Target="../embeddings/Microsoft_Excel_Worksheet64.xlsx"/><Relationship Id="rId2" Type="http://schemas.microsoft.com/office/2011/relationships/chartColorStyle" Target="colors62.xml"/><Relationship Id="rId1" Type="http://schemas.microsoft.com/office/2011/relationships/chartStyle" Target="style62.xml"/></Relationships>
</file>

<file path=ppt/charts/_rels/chart65.xml.rels><?xml version="1.0" encoding="UTF-8" standalone="yes"?>
<Relationships xmlns="http://schemas.openxmlformats.org/package/2006/relationships"><Relationship Id="rId3" Type="http://schemas.openxmlformats.org/officeDocument/2006/relationships/package" Target="../embeddings/Microsoft_Excel_Worksheet65.xlsx"/><Relationship Id="rId2" Type="http://schemas.microsoft.com/office/2011/relationships/chartColorStyle" Target="colors63.xml"/><Relationship Id="rId1" Type="http://schemas.microsoft.com/office/2011/relationships/chartStyle" Target="style63.xml"/></Relationships>
</file>

<file path=ppt/charts/_rels/chart66.xml.rels><?xml version="1.0" encoding="UTF-8" standalone="yes"?>
<Relationships xmlns="http://schemas.openxmlformats.org/package/2006/relationships"><Relationship Id="rId3" Type="http://schemas.openxmlformats.org/officeDocument/2006/relationships/package" Target="../embeddings/Microsoft_Excel_Worksheet66.xlsx"/><Relationship Id="rId2" Type="http://schemas.microsoft.com/office/2011/relationships/chartColorStyle" Target="colors64.xml"/><Relationship Id="rId1" Type="http://schemas.microsoft.com/office/2011/relationships/chartStyle" Target="style64.xml"/></Relationships>
</file>

<file path=ppt/charts/_rels/chart67.xml.rels><?xml version="1.0" encoding="UTF-8" standalone="yes"?>
<Relationships xmlns="http://schemas.openxmlformats.org/package/2006/relationships"><Relationship Id="rId3" Type="http://schemas.openxmlformats.org/officeDocument/2006/relationships/package" Target="../embeddings/Microsoft_Excel_Worksheet67.xlsx"/><Relationship Id="rId2" Type="http://schemas.microsoft.com/office/2011/relationships/chartColorStyle" Target="colors65.xml"/><Relationship Id="rId1" Type="http://schemas.microsoft.com/office/2011/relationships/chartStyle" Target="style65.xml"/></Relationships>
</file>

<file path=ppt/charts/_rels/chart68.xml.rels><?xml version="1.0" encoding="UTF-8" standalone="yes"?>
<Relationships xmlns="http://schemas.openxmlformats.org/package/2006/relationships"><Relationship Id="rId3" Type="http://schemas.openxmlformats.org/officeDocument/2006/relationships/package" Target="../embeddings/Microsoft_Excel_Worksheet68.xlsx"/><Relationship Id="rId2" Type="http://schemas.microsoft.com/office/2011/relationships/chartColorStyle" Target="colors66.xml"/><Relationship Id="rId1" Type="http://schemas.microsoft.com/office/2011/relationships/chartStyle" Target="style66.xml"/></Relationships>
</file>

<file path=ppt/charts/_rels/chart69.xml.rels><?xml version="1.0" encoding="UTF-8" standalone="yes"?>
<Relationships xmlns="http://schemas.openxmlformats.org/package/2006/relationships"><Relationship Id="rId3" Type="http://schemas.openxmlformats.org/officeDocument/2006/relationships/package" Target="../embeddings/Microsoft_Excel_Worksheet69.xlsx"/><Relationship Id="rId2" Type="http://schemas.microsoft.com/office/2011/relationships/chartColorStyle" Target="colors67.xml"/><Relationship Id="rId1" Type="http://schemas.microsoft.com/office/2011/relationships/chartStyle" Target="style67.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3" Type="http://schemas.openxmlformats.org/officeDocument/2006/relationships/package" Target="../embeddings/Microsoft_Excel_Worksheet71.xlsx"/><Relationship Id="rId2" Type="http://schemas.microsoft.com/office/2011/relationships/chartColorStyle" Target="colors68.xml"/><Relationship Id="rId1" Type="http://schemas.microsoft.com/office/2011/relationships/chartStyle" Target="style68.xml"/></Relationships>
</file>

<file path=ppt/charts/_rels/chart72.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3" Type="http://schemas.openxmlformats.org/officeDocument/2006/relationships/package" Target="../embeddings/Microsoft_Excel_Worksheet73.xlsx"/><Relationship Id="rId2" Type="http://schemas.microsoft.com/office/2011/relationships/chartColorStyle" Target="colors69.xml"/><Relationship Id="rId1" Type="http://schemas.microsoft.com/office/2011/relationships/chartStyle" Target="style69.xml"/></Relationships>
</file>

<file path=ppt/charts/_rels/chart74.xml.rels><?xml version="1.0" encoding="UTF-8" standalone="yes"?>
<Relationships xmlns="http://schemas.openxmlformats.org/package/2006/relationships"><Relationship Id="rId3" Type="http://schemas.openxmlformats.org/officeDocument/2006/relationships/package" Target="../embeddings/Microsoft_Excel_Worksheet74.xlsx"/><Relationship Id="rId2" Type="http://schemas.microsoft.com/office/2011/relationships/chartColorStyle" Target="colors70.xml"/><Relationship Id="rId1" Type="http://schemas.microsoft.com/office/2011/relationships/chartStyle" Target="style70.xml"/></Relationships>
</file>

<file path=ppt/charts/_rels/chart75.xml.rels><?xml version="1.0" encoding="UTF-8" standalone="yes"?>
<Relationships xmlns="http://schemas.openxmlformats.org/package/2006/relationships"><Relationship Id="rId3" Type="http://schemas.openxmlformats.org/officeDocument/2006/relationships/package" Target="../embeddings/Microsoft_Excel_Worksheet75.xlsx"/><Relationship Id="rId2" Type="http://schemas.microsoft.com/office/2011/relationships/chartColorStyle" Target="colors71.xml"/><Relationship Id="rId1" Type="http://schemas.microsoft.com/office/2011/relationships/chartStyle" Target="style71.xml"/></Relationships>
</file>

<file path=ppt/charts/_rels/chart76.xml.rels><?xml version="1.0" encoding="UTF-8" standalone="yes"?>
<Relationships xmlns="http://schemas.openxmlformats.org/package/2006/relationships"><Relationship Id="rId3" Type="http://schemas.openxmlformats.org/officeDocument/2006/relationships/package" Target="../embeddings/Microsoft_Excel_Worksheet76.xlsx"/><Relationship Id="rId2" Type="http://schemas.microsoft.com/office/2011/relationships/chartColorStyle" Target="colors72.xml"/><Relationship Id="rId1" Type="http://schemas.microsoft.com/office/2011/relationships/chartStyle" Target="style72.xml"/></Relationships>
</file>

<file path=ppt/charts/_rels/chart77.xml.rels><?xml version="1.0" encoding="UTF-8" standalone="yes"?>
<Relationships xmlns="http://schemas.openxmlformats.org/package/2006/relationships"><Relationship Id="rId3" Type="http://schemas.openxmlformats.org/officeDocument/2006/relationships/package" Target="../embeddings/Microsoft_Excel_Worksheet77.xlsx"/><Relationship Id="rId2" Type="http://schemas.microsoft.com/office/2011/relationships/chartColorStyle" Target="colors73.xml"/><Relationship Id="rId1" Type="http://schemas.microsoft.com/office/2011/relationships/chartStyle" Target="style73.xml"/></Relationships>
</file>

<file path=ppt/charts/_rels/chart78.xml.rels><?xml version="1.0" encoding="UTF-8" standalone="yes"?>
<Relationships xmlns="http://schemas.openxmlformats.org/package/2006/relationships"><Relationship Id="rId3" Type="http://schemas.openxmlformats.org/officeDocument/2006/relationships/package" Target="../embeddings/Microsoft_Excel_Worksheet78.xlsx"/><Relationship Id="rId2" Type="http://schemas.microsoft.com/office/2011/relationships/chartColorStyle" Target="colors74.xml"/><Relationship Id="rId1" Type="http://schemas.microsoft.com/office/2011/relationships/chartStyle" Target="style74.xml"/></Relationships>
</file>

<file path=ppt/charts/_rels/chart79.xml.rels><?xml version="1.0" encoding="UTF-8" standalone="yes"?>
<Relationships xmlns="http://schemas.openxmlformats.org/package/2006/relationships"><Relationship Id="rId3" Type="http://schemas.openxmlformats.org/officeDocument/2006/relationships/package" Target="../embeddings/Microsoft_Excel_Worksheet79.xlsx"/><Relationship Id="rId2" Type="http://schemas.microsoft.com/office/2011/relationships/chartColorStyle" Target="colors75.xml"/><Relationship Id="rId1" Type="http://schemas.microsoft.com/office/2011/relationships/chartStyle" Target="style7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80.xml.rels><?xml version="1.0" encoding="UTF-8" standalone="yes"?>
<Relationships xmlns="http://schemas.openxmlformats.org/package/2006/relationships"><Relationship Id="rId3" Type="http://schemas.openxmlformats.org/officeDocument/2006/relationships/package" Target="../embeddings/Microsoft_Excel_Worksheet80.xlsx"/><Relationship Id="rId2" Type="http://schemas.microsoft.com/office/2011/relationships/chartColorStyle" Target="colors76.xml"/><Relationship Id="rId1" Type="http://schemas.microsoft.com/office/2011/relationships/chartStyle" Target="style76.xml"/></Relationships>
</file>

<file path=ppt/charts/_rels/chart81.xml.rels><?xml version="1.0" encoding="UTF-8" standalone="yes"?>
<Relationships xmlns="http://schemas.openxmlformats.org/package/2006/relationships"><Relationship Id="rId3" Type="http://schemas.openxmlformats.org/officeDocument/2006/relationships/package" Target="../embeddings/Microsoft_Excel_Worksheet81.xlsx"/><Relationship Id="rId2" Type="http://schemas.microsoft.com/office/2011/relationships/chartColorStyle" Target="colors77.xml"/><Relationship Id="rId1" Type="http://schemas.microsoft.com/office/2011/relationships/chartStyle" Target="style77.xml"/></Relationships>
</file>

<file path=ppt/charts/_rels/chart82.xml.rels><?xml version="1.0" encoding="UTF-8" standalone="yes"?>
<Relationships xmlns="http://schemas.openxmlformats.org/package/2006/relationships"><Relationship Id="rId3" Type="http://schemas.openxmlformats.org/officeDocument/2006/relationships/package" Target="../embeddings/Microsoft_Excel_Worksheet82.xlsx"/><Relationship Id="rId2" Type="http://schemas.microsoft.com/office/2011/relationships/chartColorStyle" Target="colors78.xml"/><Relationship Id="rId1" Type="http://schemas.microsoft.com/office/2011/relationships/chartStyle" Target="style78.xml"/></Relationships>
</file>

<file path=ppt/charts/_rels/chart83.xml.rels><?xml version="1.0" encoding="UTF-8" standalone="yes"?>
<Relationships xmlns="http://schemas.openxmlformats.org/package/2006/relationships"><Relationship Id="rId3" Type="http://schemas.openxmlformats.org/officeDocument/2006/relationships/package" Target="../embeddings/Microsoft_Excel_Worksheet83.xlsx"/><Relationship Id="rId2" Type="http://schemas.microsoft.com/office/2011/relationships/chartColorStyle" Target="colors79.xml"/><Relationship Id="rId1" Type="http://schemas.microsoft.com/office/2011/relationships/chartStyle" Target="style79.xml"/></Relationships>
</file>

<file path=ppt/charts/_rels/chart84.xml.rels><?xml version="1.0" encoding="UTF-8" standalone="yes"?>
<Relationships xmlns="http://schemas.openxmlformats.org/package/2006/relationships"><Relationship Id="rId3" Type="http://schemas.openxmlformats.org/officeDocument/2006/relationships/package" Target="../embeddings/Microsoft_Excel_Worksheet84.xlsx"/><Relationship Id="rId2" Type="http://schemas.microsoft.com/office/2011/relationships/chartColorStyle" Target="colors80.xml"/><Relationship Id="rId1" Type="http://schemas.microsoft.com/office/2011/relationships/chartStyle" Target="style80.xml"/></Relationships>
</file>

<file path=ppt/charts/_rels/chart85.xml.rels><?xml version="1.0" encoding="UTF-8" standalone="yes"?>
<Relationships xmlns="http://schemas.openxmlformats.org/package/2006/relationships"><Relationship Id="rId3" Type="http://schemas.openxmlformats.org/officeDocument/2006/relationships/package" Target="../embeddings/Microsoft_Excel_Worksheet85.xlsx"/><Relationship Id="rId2" Type="http://schemas.microsoft.com/office/2011/relationships/chartColorStyle" Target="colors81.xml"/><Relationship Id="rId1" Type="http://schemas.microsoft.com/office/2011/relationships/chartStyle" Target="style81.xml"/></Relationships>
</file>

<file path=ppt/charts/_rels/chart86.xml.rels><?xml version="1.0" encoding="UTF-8" standalone="yes"?>
<Relationships xmlns="http://schemas.openxmlformats.org/package/2006/relationships"><Relationship Id="rId3" Type="http://schemas.openxmlformats.org/officeDocument/2006/relationships/package" Target="../embeddings/Microsoft_Excel_Worksheet86.xlsx"/><Relationship Id="rId2" Type="http://schemas.microsoft.com/office/2011/relationships/chartColorStyle" Target="colors82.xml"/><Relationship Id="rId1" Type="http://schemas.microsoft.com/office/2011/relationships/chartStyle" Target="style82.xml"/></Relationships>
</file>

<file path=ppt/charts/_rels/chart87.xml.rels><?xml version="1.0" encoding="UTF-8" standalone="yes"?>
<Relationships xmlns="http://schemas.openxmlformats.org/package/2006/relationships"><Relationship Id="rId3" Type="http://schemas.openxmlformats.org/officeDocument/2006/relationships/package" Target="../embeddings/Microsoft_Excel_Worksheet87.xlsx"/><Relationship Id="rId2" Type="http://schemas.microsoft.com/office/2011/relationships/chartColorStyle" Target="colors83.xml"/><Relationship Id="rId1" Type="http://schemas.microsoft.com/office/2011/relationships/chartStyle" Target="style83.xml"/></Relationships>
</file>

<file path=ppt/charts/_rels/chart88.xml.rels><?xml version="1.0" encoding="UTF-8" standalone="yes"?>
<Relationships xmlns="http://schemas.openxmlformats.org/package/2006/relationships"><Relationship Id="rId3" Type="http://schemas.openxmlformats.org/officeDocument/2006/relationships/package" Target="../embeddings/Microsoft_Excel_Worksheet88.xlsx"/><Relationship Id="rId2" Type="http://schemas.microsoft.com/office/2011/relationships/chartColorStyle" Target="colors84.xml"/><Relationship Id="rId1" Type="http://schemas.microsoft.com/office/2011/relationships/chartStyle" Target="style84.xml"/></Relationships>
</file>

<file path=ppt/charts/_rels/chart89.xml.rels><?xml version="1.0" encoding="UTF-8" standalone="yes"?>
<Relationships xmlns="http://schemas.openxmlformats.org/package/2006/relationships"><Relationship Id="rId1" Type="http://schemas.openxmlformats.org/officeDocument/2006/relationships/package" Target="../embeddings/Microsoft_Excel_Worksheet89.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_rels/chart90.xml.rels><?xml version="1.0" encoding="UTF-8" standalone="yes"?>
<Relationships xmlns="http://schemas.openxmlformats.org/package/2006/relationships"><Relationship Id="rId1" Type="http://schemas.openxmlformats.org/officeDocument/2006/relationships/package" Target="../embeddings/Microsoft_Excel_Worksheet90.xlsx"/></Relationships>
</file>

<file path=ppt/charts/_rels/chart91.xml.rels><?xml version="1.0" encoding="UTF-8" standalone="yes"?>
<Relationships xmlns="http://schemas.openxmlformats.org/package/2006/relationships"><Relationship Id="rId3" Type="http://schemas.openxmlformats.org/officeDocument/2006/relationships/package" Target="../embeddings/Microsoft_Excel_Worksheet91.xlsx"/><Relationship Id="rId2" Type="http://schemas.microsoft.com/office/2011/relationships/chartColorStyle" Target="colors85.xml"/><Relationship Id="rId1" Type="http://schemas.microsoft.com/office/2011/relationships/chartStyle" Target="style85.xml"/></Relationships>
</file>

<file path=ppt/charts/_rels/chart92.xml.rels><?xml version="1.0" encoding="UTF-8" standalone="yes"?>
<Relationships xmlns="http://schemas.openxmlformats.org/package/2006/relationships"><Relationship Id="rId3" Type="http://schemas.openxmlformats.org/officeDocument/2006/relationships/package" Target="../embeddings/Microsoft_Excel_Worksheet92.xlsx"/><Relationship Id="rId2" Type="http://schemas.microsoft.com/office/2011/relationships/chartColorStyle" Target="colors86.xml"/><Relationship Id="rId1" Type="http://schemas.microsoft.com/office/2011/relationships/chartStyle" Target="style86.xml"/></Relationships>
</file>

<file path=ppt/charts/_rels/chart93.xml.rels><?xml version="1.0" encoding="UTF-8" standalone="yes"?>
<Relationships xmlns="http://schemas.openxmlformats.org/package/2006/relationships"><Relationship Id="rId1" Type="http://schemas.openxmlformats.org/officeDocument/2006/relationships/package" Target="../embeddings/Microsoft_Excel_Worksheet93.xlsx"/></Relationships>
</file>

<file path=ppt/charts/_rels/chart94.xml.rels><?xml version="1.0" encoding="UTF-8" standalone="yes"?>
<Relationships xmlns="http://schemas.openxmlformats.org/package/2006/relationships"><Relationship Id="rId3" Type="http://schemas.openxmlformats.org/officeDocument/2006/relationships/package" Target="../embeddings/Microsoft_Excel_Worksheet94.xlsx"/><Relationship Id="rId2" Type="http://schemas.microsoft.com/office/2011/relationships/chartColorStyle" Target="colors87.xml"/><Relationship Id="rId1" Type="http://schemas.microsoft.com/office/2011/relationships/chartStyle" Target="style87.xml"/></Relationships>
</file>

<file path=ppt/charts/_rels/chart95.xml.rels><?xml version="1.0" encoding="UTF-8" standalone="yes"?>
<Relationships xmlns="http://schemas.openxmlformats.org/package/2006/relationships"><Relationship Id="rId3" Type="http://schemas.openxmlformats.org/officeDocument/2006/relationships/package" Target="../embeddings/Microsoft_Excel_Worksheet95.xlsx"/><Relationship Id="rId2" Type="http://schemas.microsoft.com/office/2011/relationships/chartColorStyle" Target="colors88.xml"/><Relationship Id="rId1" Type="http://schemas.microsoft.com/office/2011/relationships/chartStyle" Target="style88.xml"/></Relationships>
</file>

<file path=ppt/charts/_rels/chart96.xml.rels><?xml version="1.0" encoding="UTF-8" standalone="yes"?>
<Relationships xmlns="http://schemas.openxmlformats.org/package/2006/relationships"><Relationship Id="rId1" Type="http://schemas.openxmlformats.org/officeDocument/2006/relationships/package" Target="../embeddings/Microsoft_Excel_Worksheet96.xlsx"/></Relationships>
</file>

<file path=ppt/charts/_rels/chart97.xml.rels><?xml version="1.0" encoding="UTF-8" standalone="yes"?>
<Relationships xmlns="http://schemas.openxmlformats.org/package/2006/relationships"><Relationship Id="rId1" Type="http://schemas.openxmlformats.org/officeDocument/2006/relationships/package" Target="../embeddings/Microsoft_Excel_Worksheet97.xlsx"/></Relationships>
</file>

<file path=ppt/charts/_rels/chart98.xml.rels><?xml version="1.0" encoding="UTF-8" standalone="yes"?>
<Relationships xmlns="http://schemas.openxmlformats.org/package/2006/relationships"><Relationship Id="rId3" Type="http://schemas.openxmlformats.org/officeDocument/2006/relationships/package" Target="../embeddings/Microsoft_Excel_Worksheet98.xlsx"/><Relationship Id="rId2" Type="http://schemas.microsoft.com/office/2011/relationships/chartColorStyle" Target="colors89.xml"/><Relationship Id="rId1" Type="http://schemas.microsoft.com/office/2011/relationships/chartStyle" Target="style89.xml"/></Relationships>
</file>

<file path=ppt/charts/_rels/chart99.xml.rels><?xml version="1.0" encoding="UTF-8" standalone="yes"?>
<Relationships xmlns="http://schemas.openxmlformats.org/package/2006/relationships"><Relationship Id="rId1" Type="http://schemas.openxmlformats.org/officeDocument/2006/relationships/package" Target="../embeddings/Microsoft_Excel_Worksheet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38026999919301"/>
          <c:y val="2.6410119858841029E-2"/>
          <c:w val="0.55516906653139808"/>
          <c:h val="0.87778920262800542"/>
        </c:manualLayout>
      </c:layout>
      <c:barChart>
        <c:barDir val="col"/>
        <c:grouping val="percentStacked"/>
        <c:varyColors val="0"/>
        <c:ser>
          <c:idx val="0"/>
          <c:order val="0"/>
          <c:tx>
            <c:strRef>
              <c:f>Sheet1!$B$1</c:f>
              <c:strCache>
                <c:ptCount val="1"/>
                <c:pt idx="0">
                  <c:v>Piped water into dwelling/yard/plot</c:v>
                </c:pt>
              </c:strCache>
            </c:strRef>
          </c:tx>
          <c:spPr>
            <a:solidFill>
              <a:schemeClr val="accent4">
                <a:lumMod val="60000"/>
                <a:lumOff val="40000"/>
              </a:schemeClr>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c:v>
                </c:pt>
                <c:pt idx="1">
                  <c:v>8</c:v>
                </c:pt>
                <c:pt idx="2">
                  <c:v>6</c:v>
                </c:pt>
              </c:numCache>
            </c:numRef>
          </c:val>
        </c:ser>
        <c:ser>
          <c:idx val="1"/>
          <c:order val="1"/>
          <c:tx>
            <c:strRef>
              <c:f>Sheet1!$C$1</c:f>
              <c:strCache>
                <c:ptCount val="1"/>
                <c:pt idx="0">
                  <c:v>Public tap/standpipe</c:v>
                </c:pt>
              </c:strCache>
            </c:strRef>
          </c:tx>
          <c:spPr>
            <a:solidFill>
              <a:schemeClr val="tx2">
                <a:lumMod val="40000"/>
                <a:lumOff val="60000"/>
              </a:schemeClr>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c:v>
                </c:pt>
                <c:pt idx="1">
                  <c:v>3</c:v>
                </c:pt>
                <c:pt idx="2">
                  <c:v>3</c:v>
                </c:pt>
              </c:numCache>
            </c:numRef>
          </c:val>
        </c:ser>
        <c:ser>
          <c:idx val="2"/>
          <c:order val="2"/>
          <c:tx>
            <c:strRef>
              <c:f>Sheet1!$D$1</c:f>
              <c:strCache>
                <c:ptCount val="1"/>
                <c:pt idx="0">
                  <c:v>Tubewell or borehole</c:v>
                </c:pt>
              </c:strCache>
            </c:strRef>
          </c:tx>
          <c:spPr>
            <a:solidFill>
              <a:schemeClr val="tx2">
                <a:lumMod val="60000"/>
                <a:lumOff val="40000"/>
              </a:schemeClr>
            </a:solidFill>
            <a:scene3d>
              <a:camera prst="orthographicFront"/>
              <a:lightRig rig="threePt" dir="t">
                <a:rot lat="0" lon="0" rev="1200000"/>
              </a:lightRig>
            </a:scene3d>
            <a:sp3d>
              <a:bevelT w="63500" h="25400"/>
            </a:sp3d>
          </c:spPr>
          <c:invertIfNegative val="0"/>
          <c:dLbls>
            <c:dLbl>
              <c:idx val="1"/>
              <c:layout>
                <c:manualLayout>
                  <c:x val="1.7374713226732457E-3"/>
                  <c:y val="-8.8032715901357205E-17"/>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Total</c:v>
                </c:pt>
                <c:pt idx="1">
                  <c:v>Urban</c:v>
                </c:pt>
                <c:pt idx="2">
                  <c:v>Rural</c:v>
                </c:pt>
              </c:strCache>
            </c:strRef>
          </c:cat>
          <c:val>
            <c:numRef>
              <c:f>Sheet1!$D$2:$D$4</c:f>
              <c:numCache>
                <c:formatCode>General</c:formatCode>
                <c:ptCount val="3"/>
                <c:pt idx="0">
                  <c:v>28</c:v>
                </c:pt>
                <c:pt idx="1">
                  <c:v>16</c:v>
                </c:pt>
                <c:pt idx="2">
                  <c:v>33</c:v>
                </c:pt>
              </c:numCache>
            </c:numRef>
          </c:val>
        </c:ser>
        <c:ser>
          <c:idx val="3"/>
          <c:order val="3"/>
          <c:tx>
            <c:strRef>
              <c:f>Sheet1!$E$1</c:f>
              <c:strCache>
                <c:ptCount val="1"/>
                <c:pt idx="0">
                  <c:v>Protected well or spring</c:v>
                </c:pt>
              </c:strCache>
            </c:strRef>
          </c:tx>
          <c:spPr>
            <a:solidFill>
              <a:schemeClr val="tx2">
                <a:lumMod val="75000"/>
              </a:schemeClr>
            </a:solidFill>
            <a:scene3d>
              <a:camera prst="orthographicFront"/>
              <a:lightRig rig="threePt" dir="t">
                <a:rot lat="0" lon="0" rev="1200000"/>
              </a:lightRig>
            </a:scene3d>
            <a:sp3d>
              <a:bevelT w="63500" h="25400"/>
            </a:sp3d>
          </c:spPr>
          <c:invertIfNegative val="0"/>
          <c:dLbls>
            <c:dLbl>
              <c:idx val="1"/>
              <c:layout>
                <c:manualLayout>
                  <c:x val="2.7334247933503188E-4"/>
                  <c:y val="4.8018399743346447E-3"/>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Total</c:v>
                </c:pt>
                <c:pt idx="1">
                  <c:v>Urban</c:v>
                </c:pt>
                <c:pt idx="2">
                  <c:v>Rural</c:v>
                </c:pt>
              </c:strCache>
            </c:strRef>
          </c:cat>
          <c:val>
            <c:numRef>
              <c:f>Sheet1!$E$2:$E$4</c:f>
              <c:numCache>
                <c:formatCode>General</c:formatCode>
                <c:ptCount val="3"/>
                <c:pt idx="0">
                  <c:v>25</c:v>
                </c:pt>
                <c:pt idx="1">
                  <c:v>13</c:v>
                </c:pt>
                <c:pt idx="2">
                  <c:v>29</c:v>
                </c:pt>
              </c:numCache>
            </c:numRef>
          </c:val>
        </c:ser>
        <c:ser>
          <c:idx val="4"/>
          <c:order val="4"/>
          <c:tx>
            <c:strRef>
              <c:f>Sheet1!$F$1</c:f>
              <c:strCache>
                <c:ptCount val="1"/>
                <c:pt idx="0">
                  <c:v>Bottled water</c:v>
                </c:pt>
              </c:strCache>
            </c:strRef>
          </c:tx>
          <c:spPr>
            <a:solidFill>
              <a:srgbClr val="00B0F0"/>
            </a:solidFill>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Total</c:v>
                </c:pt>
                <c:pt idx="1">
                  <c:v>Urban</c:v>
                </c:pt>
                <c:pt idx="2">
                  <c:v>Rural</c:v>
                </c:pt>
              </c:strCache>
            </c:strRef>
          </c:cat>
          <c:val>
            <c:numRef>
              <c:f>Sheet1!$F$2:$F$4</c:f>
              <c:numCache>
                <c:formatCode>General</c:formatCode>
                <c:ptCount val="3"/>
                <c:pt idx="0">
                  <c:v>16</c:v>
                </c:pt>
                <c:pt idx="1">
                  <c:v>48</c:v>
                </c:pt>
                <c:pt idx="2">
                  <c:v>4</c:v>
                </c:pt>
              </c:numCache>
            </c:numRef>
          </c:val>
        </c:ser>
        <c:ser>
          <c:idx val="5"/>
          <c:order val="5"/>
          <c:tx>
            <c:strRef>
              <c:f>Sheet1!$G$1</c:f>
              <c:strCache>
                <c:ptCount val="1"/>
                <c:pt idx="0">
                  <c:v>Rain water</c:v>
                </c:pt>
              </c:strCache>
            </c:strRef>
          </c:tx>
          <c:spPr>
            <a:solidFill>
              <a:schemeClr val="accent4">
                <a:lumMod val="40000"/>
                <a:lumOff val="60000"/>
              </a:schemeClr>
            </a:solidFill>
            <a:scene3d>
              <a:camera prst="orthographicFront"/>
              <a:lightRig rig="threePt" dir="t"/>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Total</c:v>
                </c:pt>
                <c:pt idx="1">
                  <c:v>Urban</c:v>
                </c:pt>
                <c:pt idx="2">
                  <c:v>Rural</c:v>
                </c:pt>
              </c:strCache>
            </c:strRef>
          </c:cat>
          <c:val>
            <c:numRef>
              <c:f>Sheet1!$G$2:$G$4</c:f>
              <c:numCache>
                <c:formatCode>General</c:formatCode>
                <c:ptCount val="3"/>
                <c:pt idx="0">
                  <c:v>2</c:v>
                </c:pt>
                <c:pt idx="1">
                  <c:v>1</c:v>
                </c:pt>
                <c:pt idx="2">
                  <c:v>2</c:v>
                </c:pt>
              </c:numCache>
            </c:numRef>
          </c:val>
        </c:ser>
        <c:ser>
          <c:idx val="6"/>
          <c:order val="6"/>
          <c:tx>
            <c:strRef>
              <c:f>Sheet1!$H$1</c:f>
              <c:strCache>
                <c:ptCount val="1"/>
                <c:pt idx="0">
                  <c:v>Unimproved source</c:v>
                </c:pt>
              </c:strCache>
            </c:strRef>
          </c:tx>
          <c:spPr>
            <a:solidFill>
              <a:schemeClr val="bg2"/>
            </a:solidFill>
            <a:scene3d>
              <a:camera prst="orthographicFront"/>
              <a:lightRig rig="threePt" dir="t">
                <a:rot lat="0" lon="0" rev="1200000"/>
              </a:lightRig>
            </a:scene3d>
            <a:sp3d>
              <a:bevelT w="63500" h="25400"/>
            </a:sp3d>
          </c:spPr>
          <c:invertIfNegative val="0"/>
          <c:dLbls>
            <c:dLbl>
              <c:idx val="1"/>
              <c:layout>
                <c:manualLayout>
                  <c:x val="0"/>
                  <c:y val="-7.2027599615020988E-3"/>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Total</c:v>
                </c:pt>
                <c:pt idx="1">
                  <c:v>Urban</c:v>
                </c:pt>
                <c:pt idx="2">
                  <c:v>Rural</c:v>
                </c:pt>
              </c:strCache>
            </c:strRef>
          </c:cat>
          <c:val>
            <c:numRef>
              <c:f>Sheet1!$H$2:$H$4</c:f>
              <c:numCache>
                <c:formatCode>General</c:formatCode>
                <c:ptCount val="3"/>
                <c:pt idx="0">
                  <c:v>20</c:v>
                </c:pt>
                <c:pt idx="1">
                  <c:v>11</c:v>
                </c:pt>
                <c:pt idx="2">
                  <c:v>23</c:v>
                </c:pt>
              </c:numCache>
            </c:numRef>
          </c:val>
        </c:ser>
        <c:dLbls>
          <c:dLblPos val="ctr"/>
          <c:showLegendKey val="0"/>
          <c:showVal val="1"/>
          <c:showCatName val="0"/>
          <c:showSerName val="0"/>
          <c:showPercent val="0"/>
          <c:showBubbleSize val="0"/>
        </c:dLbls>
        <c:gapWidth val="80"/>
        <c:overlap val="100"/>
        <c:axId val="996178912"/>
        <c:axId val="996179304"/>
      </c:barChart>
      <c:catAx>
        <c:axId val="996178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79304"/>
        <c:crosses val="autoZero"/>
        <c:auto val="1"/>
        <c:lblAlgn val="ctr"/>
        <c:lblOffset val="100"/>
        <c:noMultiLvlLbl val="0"/>
      </c:catAx>
      <c:valAx>
        <c:axId val="996179304"/>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996178912"/>
        <c:crosses val="autoZero"/>
        <c:crossBetween val="between"/>
      </c:valAx>
      <c:spPr>
        <a:noFill/>
        <a:ln>
          <a:noFill/>
        </a:ln>
        <a:effectLst/>
        <a:scene3d>
          <a:camera prst="orthographicFront"/>
          <a:lightRig rig="threePt" dir="t"/>
        </a:scene3d>
        <a:sp3d>
          <a:bevelT w="6350"/>
        </a:sp3d>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a:scene3d>
      <a:camera prst="orthographicFront"/>
      <a:lightRig rig="threePt" dir="t"/>
    </a:scene3d>
    <a:sp3d>
      <a:bevelT w="6350"/>
    </a:sp3d>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3106639928608577"/>
          <c:w val="0.96457326892109496"/>
          <c:h val="0.70991486855924091"/>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tx>
                <c:rich>
                  <a:bodyPr/>
                  <a:lstStyle/>
                  <a:p>
                    <a:fld id="{E0517A8B-49F0-4967-8F86-5174AF71CEA2}"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9.6618357487922701E-3"/>
                  <c:y val="-2.5699293977664815E-3"/>
                </c:manualLayout>
              </c:layout>
              <c:tx>
                <c:rich>
                  <a:bodyPr/>
                  <a:lstStyle/>
                  <a:p>
                    <a:r>
                      <a:rPr lang="en-US" dirty="0" smtClean="0"/>
                      <a:t>11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dirty="0" smtClean="0"/>
                      <a:t>3</a:t>
                    </a:r>
                  </a:p>
                </c:rich>
              </c:tx>
              <c:dLblPos val="outEnd"/>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dirty="0" smtClean="0"/>
                      <a: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complete</c:v>
                </c:pt>
                <c:pt idx="2">
                  <c:v>Secondary</c:v>
                </c:pt>
                <c:pt idx="3">
                  <c:v>More than secondary</c:v>
                </c:pt>
              </c:strCache>
            </c:strRef>
          </c:cat>
          <c:val>
            <c:numRef>
              <c:f>Sheet1!$B$2:$B$5</c:f>
              <c:numCache>
                <c:formatCode>General</c:formatCode>
                <c:ptCount val="4"/>
                <c:pt idx="0">
                  <c:v>19</c:v>
                </c:pt>
                <c:pt idx="1">
                  <c:v>11</c:v>
                </c:pt>
                <c:pt idx="2">
                  <c:v>3</c:v>
                </c:pt>
                <c:pt idx="3" formatCode="0.0">
                  <c:v>1</c:v>
                </c:pt>
              </c:numCache>
            </c:numRef>
          </c:val>
        </c:ser>
        <c:dLbls>
          <c:showLegendKey val="0"/>
          <c:showVal val="0"/>
          <c:showCatName val="0"/>
          <c:showSerName val="0"/>
          <c:showPercent val="0"/>
          <c:showBubbleSize val="0"/>
        </c:dLbls>
        <c:gapWidth val="100"/>
        <c:axId val="478246616"/>
        <c:axId val="478247008"/>
      </c:barChart>
      <c:catAx>
        <c:axId val="478246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47008"/>
        <c:crosses val="autoZero"/>
        <c:auto val="1"/>
        <c:lblAlgn val="ctr"/>
        <c:lblOffset val="100"/>
        <c:noMultiLvlLbl val="0"/>
      </c:catAx>
      <c:valAx>
        <c:axId val="478247008"/>
        <c:scaling>
          <c:orientation val="minMax"/>
          <c:max val="30"/>
          <c:min val="0"/>
        </c:scaling>
        <c:delete val="1"/>
        <c:axPos val="l"/>
        <c:majorGridlines>
          <c:spPr>
            <a:ln w="9525" cap="flat" cmpd="sng" algn="ctr">
              <a:noFill/>
              <a:round/>
            </a:ln>
            <a:effectLst/>
          </c:spPr>
        </c:majorGridlines>
        <c:numFmt formatCode="General" sourceLinked="1"/>
        <c:majorTickMark val="out"/>
        <c:minorTickMark val="none"/>
        <c:tickLblPos val="nextTo"/>
        <c:crossAx val="478246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Female</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With whom an adult household member engaged in 4+ activities</c:v>
                </c:pt>
                <c:pt idx="1">
                  <c:v>With whom the father engaged in 4+ activities</c:v>
                </c:pt>
                <c:pt idx="2">
                  <c:v>With whom the mother engaged in 4+ activities</c:v>
                </c:pt>
              </c:strCache>
            </c:strRef>
          </c:cat>
          <c:val>
            <c:numRef>
              <c:f>Sheet1!$B$2:$B$4</c:f>
              <c:numCache>
                <c:formatCode>General</c:formatCode>
                <c:ptCount val="3"/>
                <c:pt idx="0">
                  <c:v>54</c:v>
                </c:pt>
                <c:pt idx="1">
                  <c:v>6</c:v>
                </c:pt>
                <c:pt idx="2">
                  <c:v>25</c:v>
                </c:pt>
              </c:numCache>
            </c:numRef>
          </c:val>
        </c:ser>
        <c:dLbls>
          <c:showLegendKey val="0"/>
          <c:showVal val="0"/>
          <c:showCatName val="0"/>
          <c:showSerName val="0"/>
          <c:showPercent val="0"/>
          <c:showBubbleSize val="0"/>
        </c:dLbls>
        <c:gapWidth val="100"/>
        <c:axId val="544052080"/>
        <c:axId val="544051296"/>
      </c:barChart>
      <c:catAx>
        <c:axId val="5440520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51296"/>
        <c:crosses val="autoZero"/>
        <c:auto val="1"/>
        <c:lblAlgn val="ctr"/>
        <c:lblOffset val="100"/>
        <c:noMultiLvlLbl val="0"/>
      </c:catAx>
      <c:valAx>
        <c:axId val="544051296"/>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544052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858610065046218E-2"/>
          <c:y val="2.4498890710571299E-2"/>
          <c:w val="0.74804265408852877"/>
          <c:h val="0.8866332684413778"/>
        </c:manualLayout>
      </c:layout>
      <c:barChart>
        <c:barDir val="col"/>
        <c:grouping val="clustered"/>
        <c:varyColors val="0"/>
        <c:ser>
          <c:idx val="0"/>
          <c:order val="0"/>
          <c:tx>
            <c:strRef>
              <c:f>Sheet1!$B$1</c:f>
              <c:strCache>
                <c:ptCount val="1"/>
                <c:pt idx="0">
                  <c:v>Column2</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3 or more children's books</c:v>
                </c:pt>
                <c:pt idx="1">
                  <c:v>10 or more children's books</c:v>
                </c:pt>
                <c:pt idx="3">
                  <c:v>Homemade toys</c:v>
                </c:pt>
                <c:pt idx="4">
                  <c:v>Toys from shop/ manufactured toys</c:v>
                </c:pt>
                <c:pt idx="5">
                  <c:v>Household objects/objects found outside</c:v>
                </c:pt>
              </c:strCache>
            </c:strRef>
          </c:cat>
          <c:val>
            <c:numRef>
              <c:f>Sheet1!$B$2:$B$7</c:f>
              <c:numCache>
                <c:formatCode>General</c:formatCode>
                <c:ptCount val="6"/>
                <c:pt idx="0">
                  <c:v>5</c:v>
                </c:pt>
                <c:pt idx="1">
                  <c:v>1</c:v>
                </c:pt>
                <c:pt idx="3">
                  <c:v>59</c:v>
                </c:pt>
                <c:pt idx="4">
                  <c:v>72</c:v>
                </c:pt>
                <c:pt idx="5">
                  <c:v>72</c:v>
                </c:pt>
              </c:numCache>
            </c:numRef>
          </c:val>
        </c:ser>
        <c:dLbls>
          <c:showLegendKey val="0"/>
          <c:showVal val="0"/>
          <c:showCatName val="0"/>
          <c:showSerName val="0"/>
          <c:showPercent val="0"/>
          <c:showBubbleSize val="0"/>
        </c:dLbls>
        <c:gapWidth val="100"/>
        <c:axId val="544029736"/>
        <c:axId val="544030912"/>
      </c:barChart>
      <c:catAx>
        <c:axId val="544029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30912"/>
        <c:crosses val="autoZero"/>
        <c:auto val="1"/>
        <c:lblAlgn val="ctr"/>
        <c:lblOffset val="100"/>
        <c:noMultiLvlLbl val="0"/>
      </c:catAx>
      <c:valAx>
        <c:axId val="544030912"/>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544029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4031182861509017"/>
          <c:w val="0.96457326892109496"/>
          <c:h val="0.67293595092084801"/>
        </c:manualLayout>
      </c:layout>
      <c:barChart>
        <c:barDir val="col"/>
        <c:grouping val="clustered"/>
        <c:varyColors val="0"/>
        <c:ser>
          <c:idx val="0"/>
          <c:order val="0"/>
          <c:tx>
            <c:strRef>
              <c:f>Sheet1!$B$1</c:f>
              <c:strCache>
                <c:ptCount val="1"/>
                <c:pt idx="0">
                  <c:v>Female</c:v>
                </c:pt>
              </c:strCache>
            </c:strRef>
          </c:tx>
          <c:spPr>
            <a:solidFill>
              <a:schemeClr val="bg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Only nonviolent discipline</c:v>
                </c:pt>
                <c:pt idx="1">
                  <c:v>Any psychological aggression</c:v>
                </c:pt>
                <c:pt idx="2">
                  <c:v>Any physical punishment</c:v>
                </c:pt>
                <c:pt idx="3">
                  <c:v>Any severe physical punishment</c:v>
                </c:pt>
                <c:pt idx="4">
                  <c:v>Any violent discipline</c:v>
                </c:pt>
              </c:strCache>
            </c:strRef>
          </c:cat>
          <c:val>
            <c:numRef>
              <c:f>Sheet1!$B$2:$B$6</c:f>
              <c:numCache>
                <c:formatCode>General</c:formatCode>
                <c:ptCount val="5"/>
                <c:pt idx="0">
                  <c:v>15</c:v>
                </c:pt>
                <c:pt idx="1">
                  <c:v>74</c:v>
                </c:pt>
                <c:pt idx="2">
                  <c:v>43</c:v>
                </c:pt>
                <c:pt idx="3">
                  <c:v>12</c:v>
                </c:pt>
                <c:pt idx="4">
                  <c:v>77</c:v>
                </c:pt>
              </c:numCache>
            </c:numRef>
          </c:val>
        </c:ser>
        <c:dLbls>
          <c:showLegendKey val="0"/>
          <c:showVal val="0"/>
          <c:showCatName val="0"/>
          <c:showSerName val="0"/>
          <c:showPercent val="0"/>
          <c:showBubbleSize val="0"/>
        </c:dLbls>
        <c:gapWidth val="100"/>
        <c:axId val="544035224"/>
        <c:axId val="544056000"/>
      </c:barChart>
      <c:catAx>
        <c:axId val="544035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56000"/>
        <c:crosses val="autoZero"/>
        <c:auto val="1"/>
        <c:lblAlgn val="ctr"/>
        <c:lblOffset val="100"/>
        <c:noMultiLvlLbl val="0"/>
      </c:catAx>
      <c:valAx>
        <c:axId val="544056000"/>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544035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67300962379701"/>
          <c:y val="3.8566109548081706E-2"/>
          <c:w val="0.52859853455818018"/>
          <c:h val="0.91090085334558546"/>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tx>
                <c:rich>
                  <a:bodyPr/>
                  <a:lstStyle/>
                  <a:p>
                    <a:fld id="{EC018FAD-E55A-41D3-8574-42222DB8A578}" type="CATEGORYNAME">
                      <a:rPr lang="en-US">
                        <a:solidFill>
                          <a:schemeClr val="bg1"/>
                        </a:solidFill>
                      </a:rPr>
                      <a:pPr/>
                      <a:t>[CATEGORY NAME]</a:t>
                    </a:fld>
                    <a:r>
                      <a:rPr lang="en-US" baseline="0" dirty="0">
                        <a:solidFill>
                          <a:schemeClr val="bg1"/>
                        </a:solidFill>
                      </a:rPr>
                      <a:t>
</a:t>
                    </a:r>
                    <a:fld id="{6EC0B8AD-513F-44DD-8677-4E68ECE5EBCA}"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Never married</c:v>
                </c:pt>
                <c:pt idx="1">
                  <c:v>Married </c:v>
                </c:pt>
                <c:pt idx="2">
                  <c:v>Divorced or separated</c:v>
                </c:pt>
                <c:pt idx="3">
                  <c:v>Widowed</c:v>
                </c:pt>
              </c:strCache>
            </c:strRef>
          </c:cat>
          <c:val>
            <c:numRef>
              <c:f>Sheet1!$B$2:$B$5</c:f>
              <c:numCache>
                <c:formatCode>General</c:formatCode>
                <c:ptCount val="4"/>
                <c:pt idx="0">
                  <c:v>33</c:v>
                </c:pt>
                <c:pt idx="1">
                  <c:v>60</c:v>
                </c:pt>
                <c:pt idx="2">
                  <c:v>3</c:v>
                </c:pt>
                <c:pt idx="3">
                  <c:v>3</c:v>
                </c:pt>
              </c:numCache>
            </c:numRef>
          </c:val>
        </c:ser>
        <c:dLbls>
          <c:dLblPos val="bestFit"/>
          <c:showLegendKey val="0"/>
          <c:showVal val="1"/>
          <c:showCatName val="0"/>
          <c:showSerName val="0"/>
          <c:showPercent val="0"/>
          <c:showBubbleSize val="0"/>
          <c:showLeaderLines val="1"/>
        </c:dLbls>
        <c:firstSliceAng val="8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33977455716585E-2"/>
          <c:y val="3.3347531354275511E-2"/>
          <c:w val="0.96457326892109496"/>
          <c:h val="0.87875396517714988"/>
        </c:manualLayout>
      </c:layout>
      <c:barChart>
        <c:barDir val="col"/>
        <c:grouping val="clustered"/>
        <c:varyColors val="0"/>
        <c:ser>
          <c:idx val="0"/>
          <c:order val="0"/>
          <c:tx>
            <c:strRef>
              <c:f>Sheet1!$B$1</c:f>
              <c:strCache>
                <c:ptCount val="1"/>
                <c:pt idx="0">
                  <c:v>Column1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5</c:v>
                </c:pt>
                <c:pt idx="1">
                  <c:v>4</c:v>
                </c:pt>
              </c:numCache>
            </c:numRef>
          </c:val>
        </c:ser>
        <c:dLbls>
          <c:showLegendKey val="0"/>
          <c:showVal val="0"/>
          <c:showCatName val="0"/>
          <c:showSerName val="0"/>
          <c:showPercent val="0"/>
          <c:showBubbleSize val="0"/>
        </c:dLbls>
        <c:gapWidth val="100"/>
        <c:axId val="478248184"/>
        <c:axId val="478248576"/>
      </c:barChart>
      <c:catAx>
        <c:axId val="478248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478248576"/>
        <c:crosses val="autoZero"/>
        <c:auto val="1"/>
        <c:lblAlgn val="ctr"/>
        <c:lblOffset val="100"/>
        <c:noMultiLvlLbl val="0"/>
      </c:catAx>
      <c:valAx>
        <c:axId val="4782485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8248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marriage</c:v>
                </c:pt>
                <c:pt idx="1">
                  <c:v>Median age at first sex</c:v>
                </c:pt>
                <c:pt idx="2">
                  <c:v>Median age at first birth</c:v>
                </c:pt>
              </c:strCache>
            </c:strRef>
          </c:cat>
          <c:val>
            <c:numRef>
              <c:f>Sheet1!$B$2:$B$4</c:f>
              <c:numCache>
                <c:formatCode>General</c:formatCode>
                <c:ptCount val="3"/>
                <c:pt idx="0">
                  <c:v>22.1</c:v>
                </c:pt>
                <c:pt idx="1">
                  <c:v>22.5</c:v>
                </c:pt>
                <c:pt idx="2">
                  <c:v>24.7</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dLbl>
              <c:idx val="0"/>
              <c:tx>
                <c:rich>
                  <a:bodyPr/>
                  <a:lstStyle/>
                  <a:p>
                    <a:r>
                      <a:rPr lang="en-US" dirty="0" smtClean="0"/>
                      <a:t>24.5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marriage</c:v>
                </c:pt>
                <c:pt idx="1">
                  <c:v>Median age at first sex</c:v>
                </c:pt>
                <c:pt idx="2">
                  <c:v>Median age at first birth</c:v>
                </c:pt>
              </c:strCache>
            </c:strRef>
          </c:cat>
          <c:val>
            <c:numRef>
              <c:f>Sheet1!$C$2:$C$4</c:f>
              <c:numCache>
                <c:formatCode>General</c:formatCode>
                <c:ptCount val="3"/>
                <c:pt idx="0">
                  <c:v>24.5</c:v>
                </c:pt>
                <c:pt idx="1">
                  <c:v>23.6</c:v>
                </c:pt>
              </c:numCache>
            </c:numRef>
          </c:val>
        </c:ser>
        <c:dLbls>
          <c:showLegendKey val="0"/>
          <c:showVal val="0"/>
          <c:showCatName val="0"/>
          <c:showSerName val="0"/>
          <c:showPercent val="0"/>
          <c:showBubbleSize val="0"/>
        </c:dLbls>
        <c:gapWidth val="200"/>
        <c:axId val="478249360"/>
        <c:axId val="478249752"/>
      </c:barChart>
      <c:catAx>
        <c:axId val="4782493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49752"/>
        <c:crosses val="autoZero"/>
        <c:auto val="1"/>
        <c:lblAlgn val="ctr"/>
        <c:lblOffset val="100"/>
        <c:noMultiLvlLbl val="0"/>
      </c:catAx>
      <c:valAx>
        <c:axId val="478249752"/>
        <c:scaling>
          <c:orientation val="minMax"/>
          <c:max val="28"/>
          <c:min val="0"/>
        </c:scaling>
        <c:delete val="1"/>
        <c:axPos val="l"/>
        <c:majorGridlines>
          <c:spPr>
            <a:ln w="9525" cap="flat" cmpd="sng" algn="ctr">
              <a:noFill/>
              <a:round/>
            </a:ln>
            <a:effectLst/>
          </c:spPr>
        </c:majorGridlines>
        <c:numFmt formatCode="General" sourceLinked="1"/>
        <c:majorTickMark val="out"/>
        <c:minorTickMark val="none"/>
        <c:tickLblPos val="nextTo"/>
        <c:crossAx val="4782493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General</c:formatCode>
                <c:ptCount val="2"/>
                <c:pt idx="0">
                  <c:v>2</c:v>
                </c:pt>
                <c:pt idx="1">
                  <c:v>17</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dLbl>
              <c:idx val="0"/>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General</c:formatCode>
                <c:ptCount val="2"/>
                <c:pt idx="0">
                  <c:v>0.4</c:v>
                </c:pt>
                <c:pt idx="1">
                  <c:v>8</c:v>
                </c:pt>
              </c:numCache>
            </c:numRef>
          </c:val>
        </c:ser>
        <c:dLbls>
          <c:showLegendKey val="0"/>
          <c:showVal val="0"/>
          <c:showCatName val="0"/>
          <c:showSerName val="0"/>
          <c:showPercent val="0"/>
          <c:showBubbleSize val="0"/>
        </c:dLbls>
        <c:gapWidth val="200"/>
        <c:axId val="478250536"/>
        <c:axId val="992258920"/>
      </c:barChart>
      <c:catAx>
        <c:axId val="478250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2258920"/>
        <c:crosses val="autoZero"/>
        <c:auto val="1"/>
        <c:lblAlgn val="ctr"/>
        <c:lblOffset val="100"/>
        <c:noMultiLvlLbl val="0"/>
      </c:catAx>
      <c:valAx>
        <c:axId val="99225892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8250536"/>
        <c:crosses val="autoZero"/>
        <c:crossBetween val="between"/>
      </c:valAx>
      <c:spPr>
        <a:noFill/>
        <a:ln>
          <a:noFill/>
        </a:ln>
        <a:effectLst/>
      </c:spPr>
    </c:plotArea>
    <c:legend>
      <c:legendPos val="t"/>
      <c:layout>
        <c:manualLayout>
          <c:xMode val="edge"/>
          <c:yMode val="edge"/>
          <c:x val="0.38639156471809771"/>
          <c:y val="0.20369656955729945"/>
          <c:w val="0.24257142041918162"/>
          <c:h val="5.3844175102978661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582064741907262"/>
          <c:y val="2.1274129666921139E-2"/>
          <c:w val="0.50946981627296584"/>
          <c:h val="0.8895505037408693"/>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tx>
                <c:rich>
                  <a:bodyPr/>
                  <a:lstStyle/>
                  <a:p>
                    <a:fld id="{76A105FF-728A-4B00-8577-1C746CADE145}" type="CATEGORYNAME">
                      <a:rPr lang="en-US">
                        <a:solidFill>
                          <a:schemeClr val="bg1"/>
                        </a:solidFill>
                      </a:rPr>
                      <a:pPr/>
                      <a:t>[CATEGORY NAME]</a:t>
                    </a:fld>
                    <a:r>
                      <a:rPr lang="en-US" baseline="0" dirty="0">
                        <a:solidFill>
                          <a:schemeClr val="bg1"/>
                        </a:solidFill>
                      </a:rPr>
                      <a:t>
</a:t>
                    </a:r>
                    <a:fld id="{E5826D36-18C7-424C-A4F7-33868AD3C132}" type="PERCENTAGE">
                      <a:rPr lang="en-US" baseline="0">
                        <a:solidFill>
                          <a:schemeClr val="bg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0.14309246500437445"/>
                  <c:y val="-0.10564599930723935"/>
                </c:manualLayout>
              </c:layout>
              <c:tx>
                <c:rich>
                  <a:bodyPr/>
                  <a:lstStyle/>
                  <a:p>
                    <a:fld id="{08506441-F83B-478E-853B-5B98A58E8EE1}" type="CATEGORYNAME">
                      <a:rPr lang="en-US">
                        <a:solidFill>
                          <a:schemeClr val="bg1"/>
                        </a:solidFill>
                      </a:rPr>
                      <a:pPr/>
                      <a:t>[CATEGORY NAME]</a:t>
                    </a:fld>
                    <a:r>
                      <a:rPr lang="en-US" baseline="0" dirty="0">
                        <a:solidFill>
                          <a:schemeClr val="bg1"/>
                        </a:solidFill>
                      </a:rPr>
                      <a:t>
</a:t>
                    </a:r>
                    <a:fld id="{B24790B1-8079-45FD-BB77-C169008B9E22}" type="PERCENTAGE">
                      <a:rPr lang="en-US" baseline="0">
                        <a:solidFill>
                          <a:schemeClr val="bg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tx>
                <c:rich>
                  <a:bodyPr/>
                  <a:lstStyle/>
                  <a:p>
                    <a:fld id="{8D6A2E4F-CF75-402B-94A2-9D86E2875032}" type="CATEGORYNAME">
                      <a:rPr lang="en-US">
                        <a:solidFill>
                          <a:schemeClr val="bg1"/>
                        </a:solidFill>
                      </a:rPr>
                      <a:pPr/>
                      <a:t>[CATEGORY NAME]</a:t>
                    </a:fld>
                    <a:r>
                      <a:rPr lang="en-US" baseline="0" dirty="0">
                        <a:solidFill>
                          <a:schemeClr val="bg1"/>
                        </a:solidFill>
                      </a:rPr>
                      <a:t>
</a:t>
                    </a:r>
                    <a:fld id="{09B924FA-CE2F-4E58-90C6-996C945A0C86}" type="PERCENTAGE">
                      <a:rPr lang="en-US" baseline="0">
                        <a:solidFill>
                          <a:schemeClr val="bg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13</c:v>
                </c:pt>
                <c:pt idx="1">
                  <c:v>18</c:v>
                </c:pt>
                <c:pt idx="2">
                  <c:v>5</c:v>
                </c:pt>
                <c:pt idx="3">
                  <c:v>61</c:v>
                </c:pt>
                <c:pt idx="4">
                  <c:v>3</c:v>
                </c:pt>
              </c:numCache>
            </c:numRef>
          </c:val>
        </c:ser>
        <c:dLbls>
          <c:showLegendKey val="0"/>
          <c:showVal val="1"/>
          <c:showCatName val="0"/>
          <c:showSerName val="0"/>
          <c:showPercent val="0"/>
          <c:showBubbleSize val="0"/>
          <c:showLeaderLines val="1"/>
        </c:dLbls>
        <c:firstSliceAng val="32"/>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838385826771655"/>
          <c:y val="4.5613951112754764E-2"/>
          <c:w val="0.49823239282589676"/>
          <c:h val="0.86535104289358211"/>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layout>
                <c:manualLayout>
                  <c:x val="-0.14448097112860891"/>
                  <c:y val="-0.20498593754244046"/>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3"/>
              <c:tx>
                <c:rich>
                  <a:bodyPr/>
                  <a:lstStyle/>
                  <a:p>
                    <a:fld id="{94306653-115F-4CD6-84CD-9DBCA421E62E}" type="CATEGORYNAME">
                      <a:rPr lang="en-US">
                        <a:solidFill>
                          <a:schemeClr val="bg1"/>
                        </a:solidFill>
                      </a:rPr>
                      <a:pPr/>
                      <a:t>[CATEGORY NAME]</a:t>
                    </a:fld>
                    <a:r>
                      <a:rPr lang="en-US" baseline="0" dirty="0">
                        <a:solidFill>
                          <a:schemeClr val="bg1"/>
                        </a:solidFill>
                      </a:rPr>
                      <a:t>
</a:t>
                    </a:r>
                    <a:r>
                      <a:rPr lang="en-US" baseline="0" dirty="0" smtClean="0">
                        <a:solidFill>
                          <a:schemeClr val="bg1"/>
                        </a:solidFill>
                      </a:rPr>
                      <a:t>46%</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19</c:v>
                </c:pt>
                <c:pt idx="1">
                  <c:v>25</c:v>
                </c:pt>
                <c:pt idx="2">
                  <c:v>7</c:v>
                </c:pt>
                <c:pt idx="3">
                  <c:v>46</c:v>
                </c:pt>
                <c:pt idx="4">
                  <c:v>4</c:v>
                </c:pt>
              </c:numCache>
            </c:numRef>
          </c:val>
        </c:ser>
        <c:dLbls>
          <c:dLblPos val="inEnd"/>
          <c:showLegendKey val="0"/>
          <c:showVal val="1"/>
          <c:showCatName val="0"/>
          <c:showSerName val="0"/>
          <c:showPercent val="0"/>
          <c:showBubbleSize val="0"/>
          <c:showLeaderLines val="1"/>
        </c:dLbls>
        <c:firstSliceAng val="2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Currently married</c:v>
                </c:pt>
                <c:pt idx="1">
                  <c:v>All</c:v>
                </c:pt>
              </c:strCache>
            </c:strRef>
          </c:cat>
          <c:val>
            <c:numRef>
              <c:f>Sheet1!$B$2:$B$3</c:f>
              <c:numCache>
                <c:formatCode>0.0</c:formatCode>
                <c:ptCount val="2"/>
                <c:pt idx="0" formatCode="General">
                  <c:v>2.9</c:v>
                </c:pt>
                <c:pt idx="1">
                  <c:v>2.5</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Currently married</c:v>
                </c:pt>
                <c:pt idx="1">
                  <c:v>All</c:v>
                </c:pt>
              </c:strCache>
            </c:strRef>
          </c:cat>
          <c:val>
            <c:numRef>
              <c:f>Sheet1!$C$2:$C$3</c:f>
              <c:numCache>
                <c:formatCode>General</c:formatCode>
                <c:ptCount val="2"/>
                <c:pt idx="0" formatCode="0.0">
                  <c:v>3</c:v>
                </c:pt>
                <c:pt idx="1">
                  <c:v>2.8</c:v>
                </c:pt>
              </c:numCache>
            </c:numRef>
          </c:val>
        </c:ser>
        <c:dLbls>
          <c:showLegendKey val="0"/>
          <c:showVal val="0"/>
          <c:showCatName val="0"/>
          <c:showSerName val="0"/>
          <c:showPercent val="0"/>
          <c:showBubbleSize val="0"/>
        </c:dLbls>
        <c:gapWidth val="100"/>
        <c:axId val="986751672"/>
        <c:axId val="997748152"/>
      </c:barChart>
      <c:catAx>
        <c:axId val="986751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7748152"/>
        <c:crosses val="autoZero"/>
        <c:auto val="1"/>
        <c:lblAlgn val="ctr"/>
        <c:lblOffset val="100"/>
        <c:noMultiLvlLbl val="0"/>
      </c:catAx>
      <c:valAx>
        <c:axId val="997748152"/>
        <c:scaling>
          <c:orientation val="minMax"/>
          <c:max val="10"/>
          <c:min val="0"/>
        </c:scaling>
        <c:delete val="1"/>
        <c:axPos val="l"/>
        <c:majorGridlines>
          <c:spPr>
            <a:ln w="9525" cap="flat" cmpd="sng" algn="ctr">
              <a:noFill/>
              <a:round/>
            </a:ln>
            <a:effectLst/>
          </c:spPr>
        </c:majorGridlines>
        <c:numFmt formatCode="General" sourceLinked="1"/>
        <c:majorTickMark val="out"/>
        <c:minorTickMark val="none"/>
        <c:tickLblPos val="nextTo"/>
        <c:crossAx val="986751672"/>
        <c:crosses val="autoZero"/>
        <c:crossBetween val="between"/>
      </c:valAx>
      <c:spPr>
        <a:noFill/>
        <a:ln>
          <a:noFill/>
        </a:ln>
        <a:effectLst/>
      </c:spPr>
    </c:plotArea>
    <c:legend>
      <c:legendPos val="t"/>
      <c:layout>
        <c:manualLayout>
          <c:xMode val="edge"/>
          <c:yMode val="edge"/>
          <c:x val="0.36361554270819002"/>
          <c:y val="0.23094650355430157"/>
          <c:w val="0.27043736763740056"/>
          <c:h val="5.71134250809333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012455508458834"/>
          <c:y val="7.8195507573327161E-2"/>
          <c:w val="0.60649162502799792"/>
          <c:h val="0.86817056231025846"/>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8876176577678278"/>
                  <c:y val="-6.6853229046824267E-2"/>
                </c:manualLayout>
              </c:layout>
              <c:tx>
                <c:rich>
                  <a:bodyPr/>
                  <a:lstStyle/>
                  <a:p>
                    <a:fld id="{368DCB88-825C-48C4-AD37-A930FB805FF3}" type="CATEGORYNAME">
                      <a:rPr lang="en-US">
                        <a:solidFill>
                          <a:schemeClr val="bg1"/>
                        </a:solidFill>
                      </a:rPr>
                      <a:pPr/>
                      <a:t>[CATEGORY NAME]</a:t>
                    </a:fld>
                    <a:r>
                      <a:rPr lang="en-US" baseline="0" dirty="0">
                        <a:solidFill>
                          <a:schemeClr val="bg1"/>
                        </a:solidFill>
                      </a:rPr>
                      <a:t>
</a:t>
                    </a:r>
                    <a:fld id="{A4235B87-A6E3-4366-B880-F075E265CE17}" type="PERCENTAGE">
                      <a:rPr lang="en-US" baseline="0">
                        <a:solidFill>
                          <a:schemeClr val="bg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91</c:v>
                </c:pt>
                <c:pt idx="1">
                  <c:v>4</c:v>
                </c:pt>
                <c:pt idx="2">
                  <c:v>5</c:v>
                </c:pt>
              </c:numCache>
            </c:numRef>
          </c:val>
        </c:ser>
        <c:dLbls>
          <c:showLegendKey val="0"/>
          <c:showVal val="1"/>
          <c:showCatName val="0"/>
          <c:showSerName val="0"/>
          <c:showPercent val="0"/>
          <c:showBubbleSize val="0"/>
          <c:showLeaderLines val="1"/>
        </c:dLbls>
        <c:firstSliceAng val="9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3959831108068"/>
          <c:y val="8.8787108391505984E-2"/>
          <c:w val="0.66380209720161787"/>
          <c:h val="0.88481672424885727"/>
        </c:manualLayout>
      </c:layout>
      <c:barChart>
        <c:barDir val="bar"/>
        <c:grouping val="stacked"/>
        <c:varyColors val="0"/>
        <c:ser>
          <c:idx val="0"/>
          <c:order val="0"/>
          <c:tx>
            <c:strRef>
              <c:f>Sheet1!$B$1</c:f>
              <c:strCache>
                <c:ptCount val="1"/>
                <c:pt idx="0">
                  <c:v>Wanted fertility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Sheet1!$B$2:$B$4</c:f>
              <c:numCache>
                <c:formatCode>0.0</c:formatCode>
                <c:ptCount val="3"/>
                <c:pt idx="0">
                  <c:v>2.1</c:v>
                </c:pt>
                <c:pt idx="1">
                  <c:v>1.7</c:v>
                </c:pt>
                <c:pt idx="2">
                  <c:v>2</c:v>
                </c:pt>
              </c:numCache>
            </c:numRef>
          </c:val>
        </c:ser>
        <c:ser>
          <c:idx val="1"/>
          <c:order val="1"/>
          <c:tx>
            <c:strRef>
              <c:f>Sheet1!$C$1</c:f>
              <c:strCache>
                <c:ptCount val="1"/>
                <c:pt idx="0">
                  <c:v>Difference in fertility</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Sheet1!$C$2:$C$4</c:f>
              <c:numCache>
                <c:formatCode>0.0</c:formatCode>
                <c:ptCount val="3"/>
                <c:pt idx="0">
                  <c:v>0.3</c:v>
                </c:pt>
                <c:pt idx="1">
                  <c:v>0.2</c:v>
                </c:pt>
                <c:pt idx="2">
                  <c:v>0.3</c:v>
                </c:pt>
              </c:numCache>
            </c:numRef>
          </c:val>
        </c:ser>
        <c:dLbls>
          <c:dLblPos val="ctr"/>
          <c:showLegendKey val="0"/>
          <c:showVal val="1"/>
          <c:showCatName val="0"/>
          <c:showSerName val="0"/>
          <c:showPercent val="0"/>
          <c:showBubbleSize val="0"/>
        </c:dLbls>
        <c:gapWidth val="100"/>
        <c:overlap val="100"/>
        <c:axId val="996177736"/>
        <c:axId val="480446704"/>
      </c:barChart>
      <c:catAx>
        <c:axId val="99617773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46704"/>
        <c:crosses val="autoZero"/>
        <c:auto val="1"/>
        <c:lblAlgn val="ctr"/>
        <c:lblOffset val="100"/>
        <c:noMultiLvlLbl val="0"/>
      </c:catAx>
      <c:valAx>
        <c:axId val="480446704"/>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996177736"/>
        <c:crosses val="autoZero"/>
        <c:crossBetween val="between"/>
      </c:valAx>
      <c:spPr>
        <a:noFill/>
        <a:ln>
          <a:noFill/>
        </a:ln>
        <a:effectLst/>
      </c:spPr>
    </c:plotArea>
    <c:legend>
      <c:legendPos val="r"/>
      <c:layout>
        <c:manualLayout>
          <c:xMode val="edge"/>
          <c:yMode val="edge"/>
          <c:x val="0.2411868081707178"/>
          <c:y val="1.4598195348643874E-3"/>
          <c:w val="0.62515779730432264"/>
          <c:h val="0.1332056038477562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 facility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48</c:v>
                </c:pt>
                <c:pt idx="1">
                  <c:v>65</c:v>
                </c:pt>
                <c:pt idx="2">
                  <c:v>42</c:v>
                </c:pt>
              </c:numCache>
            </c:numRef>
          </c:val>
        </c:ser>
        <c:ser>
          <c:idx val="1"/>
          <c:order val="1"/>
          <c:tx>
            <c:strRef>
              <c:f>Sheet1!$C$1</c:f>
              <c:strCache>
                <c:ptCount val="1"/>
                <c:pt idx="0">
                  <c:v>Shared facility</c:v>
                </c:pt>
              </c:strCache>
            </c:strRef>
          </c:tx>
          <c:spPr>
            <a:solidFill>
              <a:schemeClr val="tx2">
                <a:lumMod val="25000"/>
                <a:lumOff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10</c:v>
                </c:pt>
                <c:pt idx="1">
                  <c:v>12</c:v>
                </c:pt>
                <c:pt idx="2">
                  <c:v>9</c:v>
                </c:pt>
              </c:numCache>
            </c:numRef>
          </c:val>
        </c:ser>
        <c:ser>
          <c:idx val="2"/>
          <c:order val="2"/>
          <c:tx>
            <c:strRef>
              <c:f>Sheet1!$D$1</c:f>
              <c:strCache>
                <c:ptCount val="1"/>
                <c:pt idx="0">
                  <c:v>Unimproved facility</c:v>
                </c:pt>
              </c:strCache>
            </c:strRef>
          </c:tx>
          <c:spPr>
            <a:solidFill>
              <a:schemeClr val="bg2">
                <a:lumMod val="60000"/>
                <a:lumOff val="40000"/>
              </a:schemeClr>
            </a:solidFill>
            <a:ln>
              <a:noFill/>
            </a:ln>
            <a:effectLst/>
            <a:scene3d>
              <a:camera prst="orthographicFront"/>
              <a:lightRig rig="threePt" dir="t">
                <a:rot lat="0" lon="0" rev="1200000"/>
              </a:lightRig>
            </a:scene3d>
            <a:sp3d>
              <a:bevelT w="63500" h="25400"/>
            </a:sp3d>
          </c:spPr>
          <c:invertIfNegative val="0"/>
          <c:dLbls>
            <c:dLbl>
              <c:idx val="0"/>
              <c:layout>
                <c:manualLayout>
                  <c:x val="0"/>
                  <c:y val="-4.8018399743347765E-3"/>
                </c:manualLayout>
              </c:layout>
              <c:dLblPos val="ctr"/>
              <c:showLegendKey val="0"/>
              <c:showVal val="1"/>
              <c:showCatName val="0"/>
              <c:showSerName val="0"/>
              <c:showPercent val="0"/>
              <c:showBubbleSize val="0"/>
              <c:extLst>
                <c:ext xmlns:c15="http://schemas.microsoft.com/office/drawing/2012/chart" uri="{CE6537A1-D6FC-4f65-9D91-7224C49458BB}"/>
              </c:extLst>
            </c:dLbl>
            <c:dLbl>
              <c:idx val="1"/>
              <c:layout>
                <c:manualLayout>
                  <c:x val="-4.6296296296296294E-3"/>
                  <c:y val="-9.6036799486694645E-3"/>
                </c:manualLayout>
              </c:layout>
              <c:dLblPos val="ctr"/>
              <c:showLegendKey val="0"/>
              <c:showVal val="1"/>
              <c:showCatName val="0"/>
              <c:showSerName val="0"/>
              <c:showPercent val="0"/>
              <c:showBubbleSize val="0"/>
              <c:extLst>
                <c:ext xmlns:c15="http://schemas.microsoft.com/office/drawing/2012/chart" uri="{CE6537A1-D6FC-4f65-9D91-7224C49458BB}"/>
              </c:extLst>
            </c:dLbl>
            <c:dLbl>
              <c:idx val="2"/>
              <c:layout>
                <c:manualLayout>
                  <c:x val="1.5432098765432098E-3"/>
                  <c:y val="-2.4009199871674104E-3"/>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31</c:v>
                </c:pt>
                <c:pt idx="1">
                  <c:v>22</c:v>
                </c:pt>
                <c:pt idx="2">
                  <c:v>35</c:v>
                </c:pt>
              </c:numCache>
            </c:numRef>
          </c:val>
        </c:ser>
        <c:ser>
          <c:idx val="3"/>
          <c:order val="3"/>
          <c:tx>
            <c:strRef>
              <c:f>Sheet1!$E$1</c:f>
              <c:strCache>
                <c:ptCount val="1"/>
                <c:pt idx="0">
                  <c:v>No facility/bush/field</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11</c:v>
                </c:pt>
                <c:pt idx="1">
                  <c:v>1</c:v>
                </c:pt>
                <c:pt idx="2">
                  <c:v>14</c:v>
                </c:pt>
              </c:numCache>
            </c:numRef>
          </c:val>
        </c:ser>
        <c:dLbls>
          <c:dLblPos val="ctr"/>
          <c:showLegendKey val="0"/>
          <c:showVal val="1"/>
          <c:showCatName val="0"/>
          <c:showSerName val="0"/>
          <c:showPercent val="0"/>
          <c:showBubbleSize val="0"/>
        </c:dLbls>
        <c:gapWidth val="100"/>
        <c:overlap val="100"/>
        <c:axId val="996180088"/>
        <c:axId val="996180480"/>
      </c:barChart>
      <c:catAx>
        <c:axId val="996180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80480"/>
        <c:crosses val="autoZero"/>
        <c:auto val="1"/>
        <c:lblAlgn val="ctr"/>
        <c:lblOffset val="100"/>
        <c:noMultiLvlLbl val="0"/>
      </c:catAx>
      <c:valAx>
        <c:axId val="996180480"/>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99618008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rgbClr val="00206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13</c:v>
                </c:pt>
                <c:pt idx="1">
                  <c:v>12</c:v>
                </c:pt>
              </c:numCache>
            </c:numRef>
          </c:val>
        </c:ser>
        <c:ser>
          <c:idx val="1"/>
          <c:order val="1"/>
          <c:tx>
            <c:strRef>
              <c:f>Sheet1!$C$1</c:f>
              <c:strCache>
                <c:ptCount val="1"/>
                <c:pt idx="0">
                  <c:v>Primary</c:v>
                </c:pt>
              </c:strCache>
            </c:strRef>
          </c:tx>
          <c:spPr>
            <a:solidFill>
              <a:schemeClr val="accent4">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41</c:v>
                </c:pt>
                <c:pt idx="1">
                  <c:v>36</c:v>
                </c:pt>
              </c:numCache>
            </c:numRef>
          </c:val>
        </c:ser>
        <c:ser>
          <c:idx val="2"/>
          <c:order val="2"/>
          <c:tx>
            <c:strRef>
              <c:f>Sheet1!$D$1</c:f>
              <c:strCache>
                <c:ptCount val="1"/>
                <c:pt idx="0">
                  <c:v>Secondary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36</c:v>
                </c:pt>
                <c:pt idx="1">
                  <c:v>45</c:v>
                </c:pt>
              </c:numCache>
            </c:numRef>
          </c:val>
        </c:ser>
        <c:ser>
          <c:idx val="3"/>
          <c:order val="3"/>
          <c:tx>
            <c:strRef>
              <c:f>Sheet1!$E$1</c:f>
              <c:strCache>
                <c:ptCount val="1"/>
                <c:pt idx="0">
                  <c:v>More than secondary</c:v>
                </c:pt>
              </c:strCache>
            </c:strRef>
          </c:tx>
          <c:spPr>
            <a:solidFill>
              <a:schemeClr val="tx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10</c:v>
                </c:pt>
                <c:pt idx="1">
                  <c:v>7</c:v>
                </c:pt>
              </c:numCache>
            </c:numRef>
          </c:val>
        </c:ser>
        <c:dLbls>
          <c:dLblPos val="ctr"/>
          <c:showLegendKey val="0"/>
          <c:showVal val="1"/>
          <c:showCatName val="0"/>
          <c:showSerName val="0"/>
          <c:showPercent val="0"/>
          <c:showBubbleSize val="0"/>
        </c:dLbls>
        <c:gapWidth val="100"/>
        <c:overlap val="100"/>
        <c:axId val="996183616"/>
        <c:axId val="996184008"/>
      </c:barChart>
      <c:catAx>
        <c:axId val="996183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84008"/>
        <c:crosses val="autoZero"/>
        <c:auto val="1"/>
        <c:lblAlgn val="ctr"/>
        <c:lblOffset val="100"/>
        <c:noMultiLvlLbl val="0"/>
      </c:catAx>
      <c:valAx>
        <c:axId val="996184008"/>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9961836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85</c:v>
                </c:pt>
                <c:pt idx="1">
                  <c:v>94</c:v>
                </c:pt>
                <c:pt idx="2">
                  <c:v>82</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91</c:v>
                </c:pt>
                <c:pt idx="1">
                  <c:v>96</c:v>
                </c:pt>
                <c:pt idx="2">
                  <c:v>88</c:v>
                </c:pt>
              </c:numCache>
            </c:numRef>
          </c:val>
        </c:ser>
        <c:dLbls>
          <c:dLblPos val="outEnd"/>
          <c:showLegendKey val="0"/>
          <c:showVal val="1"/>
          <c:showCatName val="0"/>
          <c:showSerName val="0"/>
          <c:showPercent val="0"/>
          <c:showBubbleSize val="0"/>
        </c:dLbls>
        <c:gapWidth val="120"/>
        <c:axId val="996184792"/>
        <c:axId val="996185184"/>
      </c:barChart>
      <c:catAx>
        <c:axId val="996184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85184"/>
        <c:crosses val="autoZero"/>
        <c:auto val="1"/>
        <c:lblAlgn val="ctr"/>
        <c:lblOffset val="100"/>
        <c:noMultiLvlLbl val="0"/>
      </c:catAx>
      <c:valAx>
        <c:axId val="9961851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996184792"/>
        <c:crosses val="autoZero"/>
        <c:crossBetween val="between"/>
      </c:valAx>
      <c:spPr>
        <a:noFill/>
        <a:ln>
          <a:noFill/>
        </a:ln>
        <a:effectLst/>
      </c:spPr>
    </c:plotArea>
    <c:legend>
      <c:legendPos val="t"/>
      <c:layout>
        <c:manualLayout>
          <c:xMode val="edge"/>
          <c:yMode val="edge"/>
          <c:x val="0.37828955509991141"/>
          <c:y val="0"/>
          <c:w val="0.24342088980017715"/>
          <c:h val="6.545579940191369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16</c:v>
                </c:pt>
                <c:pt idx="1">
                  <c:v>60</c:v>
                </c:pt>
                <c:pt idx="2">
                  <c:v>25</c:v>
                </c:pt>
                <c:pt idx="3">
                  <c:v>6</c:v>
                </c:pt>
                <c:pt idx="4">
                  <c:v>32</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Sheet1!$C$2:$C$6</c:f>
              <c:numCache>
                <c:formatCode>General</c:formatCode>
                <c:ptCount val="5"/>
                <c:pt idx="0">
                  <c:v>27</c:v>
                </c:pt>
                <c:pt idx="1">
                  <c:v>60</c:v>
                </c:pt>
                <c:pt idx="2">
                  <c:v>28</c:v>
                </c:pt>
                <c:pt idx="3">
                  <c:v>9</c:v>
                </c:pt>
                <c:pt idx="4">
                  <c:v>29</c:v>
                </c:pt>
              </c:numCache>
            </c:numRef>
          </c:val>
        </c:ser>
        <c:dLbls>
          <c:dLblPos val="outEnd"/>
          <c:showLegendKey val="0"/>
          <c:showVal val="1"/>
          <c:showCatName val="0"/>
          <c:showSerName val="0"/>
          <c:showPercent val="0"/>
          <c:showBubbleSize val="0"/>
        </c:dLbls>
        <c:gapWidth val="120"/>
        <c:axId val="997744624"/>
        <c:axId val="997745016"/>
      </c:barChart>
      <c:catAx>
        <c:axId val="997744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7745016"/>
        <c:crosses val="autoZero"/>
        <c:auto val="1"/>
        <c:lblAlgn val="ctr"/>
        <c:lblOffset val="100"/>
        <c:noMultiLvlLbl val="0"/>
      </c:catAx>
      <c:valAx>
        <c:axId val="99774501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9977446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Worked in the past 7 days</c:v>
                </c:pt>
                <c:pt idx="1">
                  <c:v>Did not work in the past         7 days but worked sometime in the past           12 months</c:v>
                </c:pt>
                <c:pt idx="2">
                  <c:v>Not employed in the past           12 months</c:v>
                </c:pt>
              </c:strCache>
            </c:strRef>
          </c:cat>
          <c:val>
            <c:numRef>
              <c:f>Sheet1!$B$2:$B$4</c:f>
              <c:numCache>
                <c:formatCode>General</c:formatCode>
                <c:ptCount val="3"/>
                <c:pt idx="0">
                  <c:v>67</c:v>
                </c:pt>
                <c:pt idx="1">
                  <c:v>6</c:v>
                </c:pt>
                <c:pt idx="2">
                  <c:v>27</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Worked in the past 7 days</c:v>
                </c:pt>
                <c:pt idx="1">
                  <c:v>Did not work in the past         7 days but worked sometime in the past           12 months</c:v>
                </c:pt>
                <c:pt idx="2">
                  <c:v>Not employed in the past           12 months</c:v>
                </c:pt>
              </c:strCache>
            </c:strRef>
          </c:cat>
          <c:val>
            <c:numRef>
              <c:f>Sheet1!$C$2:$C$4</c:f>
              <c:numCache>
                <c:formatCode>General</c:formatCode>
                <c:ptCount val="3"/>
                <c:pt idx="0">
                  <c:v>91</c:v>
                </c:pt>
                <c:pt idx="1">
                  <c:v>3</c:v>
                </c:pt>
                <c:pt idx="2">
                  <c:v>6</c:v>
                </c:pt>
              </c:numCache>
            </c:numRef>
          </c:val>
        </c:ser>
        <c:dLbls>
          <c:dLblPos val="outEnd"/>
          <c:showLegendKey val="0"/>
          <c:showVal val="1"/>
          <c:showCatName val="0"/>
          <c:showSerName val="0"/>
          <c:showPercent val="0"/>
          <c:showBubbleSize val="0"/>
        </c:dLbls>
        <c:gapWidth val="120"/>
        <c:axId val="997746192"/>
        <c:axId val="997746584"/>
      </c:barChart>
      <c:catAx>
        <c:axId val="997746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7746584"/>
        <c:crosses val="autoZero"/>
        <c:auto val="1"/>
        <c:lblAlgn val="ctr"/>
        <c:lblOffset val="100"/>
        <c:noMultiLvlLbl val="0"/>
      </c:catAx>
      <c:valAx>
        <c:axId val="997746584"/>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9977461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Clerical</c:v>
                </c:pt>
                <c:pt idx="1">
                  <c:v>Professional/technical/managerial</c:v>
                </c:pt>
                <c:pt idx="2">
                  <c:v>Skilled manual</c:v>
                </c:pt>
                <c:pt idx="3">
                  <c:v>Agriculture</c:v>
                </c:pt>
                <c:pt idx="4">
                  <c:v>Unskilled manual</c:v>
                </c:pt>
                <c:pt idx="5">
                  <c:v>Sales &amp; service</c:v>
                </c:pt>
              </c:strCache>
            </c:strRef>
          </c:cat>
          <c:val>
            <c:numRef>
              <c:f>Sheet1!$B$2:$B$7</c:f>
              <c:numCache>
                <c:formatCode>General</c:formatCode>
                <c:ptCount val="6"/>
                <c:pt idx="0">
                  <c:v>2</c:v>
                </c:pt>
                <c:pt idx="1">
                  <c:v>7</c:v>
                </c:pt>
                <c:pt idx="2">
                  <c:v>21</c:v>
                </c:pt>
                <c:pt idx="3">
                  <c:v>29</c:v>
                </c:pt>
                <c:pt idx="4">
                  <c:v>31</c:v>
                </c:pt>
                <c:pt idx="5">
                  <c:v>10</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3"/>
            <c:invertIfNegative val="0"/>
            <c:bubble3D val="0"/>
            <c:spPr>
              <a:solidFill>
                <a:schemeClr val="bg2"/>
              </a:solidFill>
              <a:ln>
                <a:noFill/>
              </a:ln>
              <a:effectLst/>
              <a:scene3d>
                <a:camera prst="orthographicFront"/>
                <a:lightRig rig="threePt" dir="t">
                  <a:rot lat="0" lon="0" rev="1200000"/>
                </a:lightRig>
              </a:scene3d>
              <a:sp3d>
                <a:bevelT w="63500" h="25400"/>
              </a:sp3d>
            </c:spPr>
          </c:dPt>
          <c:dLbls>
            <c:dLbl>
              <c:idx val="3"/>
              <c:tx>
                <c:rich>
                  <a:bodyPr/>
                  <a:lstStyle/>
                  <a:p>
                    <a:r>
                      <a:rPr lang="en-US" dirty="0" smtClean="0"/>
                      <a:t>20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Clerical</c:v>
                </c:pt>
                <c:pt idx="1">
                  <c:v>Professional/technical/managerial</c:v>
                </c:pt>
                <c:pt idx="2">
                  <c:v>Skilled manual</c:v>
                </c:pt>
                <c:pt idx="3">
                  <c:v>Agriculture</c:v>
                </c:pt>
                <c:pt idx="4">
                  <c:v>Unskilled manual</c:v>
                </c:pt>
                <c:pt idx="5">
                  <c:v>Sales &amp; service</c:v>
                </c:pt>
              </c:strCache>
            </c:strRef>
          </c:cat>
          <c:val>
            <c:numRef>
              <c:f>Sheet1!$C$2:$C$7</c:f>
              <c:numCache>
                <c:formatCode>General</c:formatCode>
                <c:ptCount val="6"/>
                <c:pt idx="0">
                  <c:v>2</c:v>
                </c:pt>
                <c:pt idx="1">
                  <c:v>8</c:v>
                </c:pt>
                <c:pt idx="2">
                  <c:v>11</c:v>
                </c:pt>
                <c:pt idx="3">
                  <c:v>20</c:v>
                </c:pt>
                <c:pt idx="4">
                  <c:v>34</c:v>
                </c:pt>
                <c:pt idx="5">
                  <c:v>25</c:v>
                </c:pt>
              </c:numCache>
            </c:numRef>
          </c:val>
        </c:ser>
        <c:dLbls>
          <c:dLblPos val="outEnd"/>
          <c:showLegendKey val="0"/>
          <c:showVal val="1"/>
          <c:showCatName val="0"/>
          <c:showSerName val="0"/>
          <c:showPercent val="0"/>
          <c:showBubbleSize val="0"/>
        </c:dLbls>
        <c:gapWidth val="120"/>
        <c:axId val="997747368"/>
        <c:axId val="997747760"/>
      </c:barChart>
      <c:catAx>
        <c:axId val="9977473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7747760"/>
        <c:crosses val="autoZero"/>
        <c:auto val="1"/>
        <c:lblAlgn val="ctr"/>
        <c:lblOffset val="100"/>
        <c:noMultiLvlLbl val="0"/>
      </c:catAx>
      <c:valAx>
        <c:axId val="997747760"/>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9977473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20014718111585E-2"/>
          <c:y val="0"/>
          <c:w val="0.96615997056377678"/>
          <c:h val="0.8008973614692606"/>
        </c:manualLayout>
      </c:layout>
      <c:barChart>
        <c:barDir val="col"/>
        <c:grouping val="clustered"/>
        <c:varyColors val="0"/>
        <c:ser>
          <c:idx val="0"/>
          <c:order val="0"/>
          <c:tx>
            <c:strRef>
              <c:f>Sheet1!$B$1</c:f>
              <c:strCache>
                <c:ptCount val="1"/>
                <c:pt idx="0">
                  <c:v>Currently married 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1"/>
            <c:invertIfNegative val="0"/>
            <c:bubble3D val="0"/>
          </c:dPt>
          <c:dPt>
            <c:idx val="7"/>
            <c:invertIfNegative val="0"/>
            <c:bubble3D val="0"/>
            <c:spPr>
              <a:solidFill>
                <a:schemeClr val="bg2"/>
              </a:solidFill>
              <a:ln>
                <a:noFill/>
              </a:ln>
              <a:effectLst/>
              <a:scene3d>
                <a:camera prst="orthographicFront"/>
                <a:lightRig rig="threePt" dir="t">
                  <a:rot lat="0" lon="0" rev="1200000"/>
                </a:lightRig>
              </a:scene3d>
              <a:sp3d>
                <a:bevelT w="63500" h="25400"/>
              </a:sp3d>
            </c:spPr>
          </c:dPt>
          <c:dLbls>
            <c:dLbl>
              <c:idx val="7"/>
              <c:tx>
                <c:rich>
                  <a:bodyPr/>
                  <a:lstStyle/>
                  <a:p>
                    <a:r>
                      <a:rPr lang="en-US" dirty="0" smtClean="0"/>
                      <a: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Any method</c:v>
                </c:pt>
                <c:pt idx="1">
                  <c:v>Any modern method</c:v>
                </c:pt>
                <c:pt idx="2">
                  <c:v>Injectables</c:v>
                </c:pt>
                <c:pt idx="3">
                  <c:v>Pill</c:v>
                </c:pt>
                <c:pt idx="4">
                  <c:v>Female sterilization</c:v>
                </c:pt>
                <c:pt idx="5">
                  <c:v>Implants</c:v>
                </c:pt>
                <c:pt idx="6">
                  <c:v>Male condom</c:v>
                </c:pt>
                <c:pt idx="7">
                  <c:v>Any traditional method</c:v>
                </c:pt>
              </c:strCache>
            </c:strRef>
          </c:cat>
          <c:val>
            <c:numRef>
              <c:f>Sheet1!$B$2:$B$9</c:f>
              <c:numCache>
                <c:formatCode>General</c:formatCode>
                <c:ptCount val="8"/>
                <c:pt idx="0">
                  <c:v>52</c:v>
                </c:pt>
                <c:pt idx="1">
                  <c:v>51</c:v>
                </c:pt>
                <c:pt idx="2">
                  <c:v>28</c:v>
                </c:pt>
                <c:pt idx="3">
                  <c:v>14</c:v>
                </c:pt>
                <c:pt idx="4">
                  <c:v>5</c:v>
                </c:pt>
                <c:pt idx="5">
                  <c:v>1</c:v>
                </c:pt>
                <c:pt idx="6">
                  <c:v>1</c:v>
                </c:pt>
                <c:pt idx="7">
                  <c:v>1</c:v>
                </c:pt>
              </c:numCache>
            </c:numRef>
          </c:val>
        </c:ser>
        <c:dLbls>
          <c:showLegendKey val="0"/>
          <c:showVal val="0"/>
          <c:showCatName val="0"/>
          <c:showSerName val="0"/>
          <c:showPercent val="0"/>
          <c:showBubbleSize val="0"/>
        </c:dLbls>
        <c:gapWidth val="120"/>
        <c:axId val="982878656"/>
        <c:axId val="478239168"/>
      </c:barChart>
      <c:catAx>
        <c:axId val="982878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8239168"/>
        <c:crosses val="autoZero"/>
        <c:auto val="1"/>
        <c:lblAlgn val="ctr"/>
        <c:lblOffset val="100"/>
        <c:noMultiLvlLbl val="0"/>
      </c:catAx>
      <c:valAx>
        <c:axId val="478239168"/>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982878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003091349442983E-2"/>
          <c:y val="0.19008038784585132"/>
          <c:w val="0.965993817301114"/>
          <c:h val="0.7325265327541221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51</c:v>
                </c:pt>
                <c:pt idx="1">
                  <c:v>57</c:v>
                </c:pt>
                <c:pt idx="2">
                  <c:v>49</c:v>
                </c:pt>
              </c:numCache>
            </c:numRef>
          </c:val>
        </c:ser>
        <c:dLbls>
          <c:showLegendKey val="0"/>
          <c:showVal val="0"/>
          <c:showCatName val="0"/>
          <c:showSerName val="0"/>
          <c:showPercent val="0"/>
          <c:showBubbleSize val="0"/>
        </c:dLbls>
        <c:gapWidth val="100"/>
        <c:axId val="478238384"/>
        <c:axId val="478237992"/>
      </c:barChart>
      <c:catAx>
        <c:axId val="478238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37992"/>
        <c:crosses val="autoZero"/>
        <c:auto val="1"/>
        <c:lblAlgn val="ctr"/>
        <c:lblOffset val="100"/>
        <c:noMultiLvlLbl val="0"/>
      </c:catAx>
      <c:valAx>
        <c:axId val="4782379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8238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38</c:v>
                </c:pt>
                <c:pt idx="1">
                  <c:v>51</c:v>
                </c:pt>
                <c:pt idx="2">
                  <c:v>58</c:v>
                </c:pt>
                <c:pt idx="3">
                  <c:v>57</c:v>
                </c:pt>
              </c:numCache>
            </c:numRef>
          </c:val>
        </c:ser>
        <c:dLbls>
          <c:showLegendKey val="0"/>
          <c:showVal val="0"/>
          <c:showCatName val="0"/>
          <c:showSerName val="0"/>
          <c:showPercent val="0"/>
          <c:showBubbleSize val="0"/>
        </c:dLbls>
        <c:gapWidth val="100"/>
        <c:axId val="478237208"/>
        <c:axId val="478236816"/>
      </c:barChart>
      <c:catAx>
        <c:axId val="478237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36816"/>
        <c:crosses val="autoZero"/>
        <c:auto val="1"/>
        <c:lblAlgn val="ctr"/>
        <c:lblOffset val="100"/>
        <c:noMultiLvlLbl val="0"/>
      </c:catAx>
      <c:valAx>
        <c:axId val="47823681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8237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46</c:v>
                </c:pt>
                <c:pt idx="1">
                  <c:v>50</c:v>
                </c:pt>
                <c:pt idx="2">
                  <c:v>50</c:v>
                </c:pt>
                <c:pt idx="3">
                  <c:v>55</c:v>
                </c:pt>
                <c:pt idx="4">
                  <c:v>56</c:v>
                </c:pt>
              </c:numCache>
            </c:numRef>
          </c:val>
        </c:ser>
        <c:dLbls>
          <c:showLegendKey val="0"/>
          <c:showVal val="0"/>
          <c:showCatName val="0"/>
          <c:showSerName val="0"/>
          <c:showPercent val="0"/>
          <c:showBubbleSize val="0"/>
        </c:dLbls>
        <c:gapWidth val="100"/>
        <c:axId val="478235640"/>
        <c:axId val="478236032"/>
      </c:barChart>
      <c:catAx>
        <c:axId val="478235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36032"/>
        <c:crosses val="autoZero"/>
        <c:auto val="1"/>
        <c:lblAlgn val="ctr"/>
        <c:lblOffset val="100"/>
        <c:noMultiLvlLbl val="0"/>
      </c:catAx>
      <c:valAx>
        <c:axId val="47823603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8235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7.2809843147472852E-2"/>
          <c:w val="0.96457326892109496"/>
          <c:h val="0.74625048088499446"/>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Bangladesh 2014</c:v>
                </c:pt>
                <c:pt idx="1">
                  <c:v>Myanmar 2015-16</c:v>
                </c:pt>
                <c:pt idx="2">
                  <c:v>Nepal 2011</c:v>
                </c:pt>
                <c:pt idx="3">
                  <c:v>Cambodia 2014</c:v>
                </c:pt>
                <c:pt idx="4">
                  <c:v>Pakistan 2012-13</c:v>
                </c:pt>
              </c:strCache>
            </c:strRef>
          </c:cat>
          <c:val>
            <c:numRef>
              <c:f>Sheet1!$B$2:$B$6</c:f>
              <c:numCache>
                <c:formatCode>0.0</c:formatCode>
                <c:ptCount val="5"/>
                <c:pt idx="0">
                  <c:v>54</c:v>
                </c:pt>
                <c:pt idx="1">
                  <c:v>51</c:v>
                </c:pt>
                <c:pt idx="2">
                  <c:v>43</c:v>
                </c:pt>
                <c:pt idx="3">
                  <c:v>39</c:v>
                </c:pt>
                <c:pt idx="4">
                  <c:v>26</c:v>
                </c:pt>
              </c:numCache>
            </c:numRef>
          </c:val>
        </c:ser>
        <c:dLbls>
          <c:showLegendKey val="0"/>
          <c:showVal val="0"/>
          <c:showCatName val="0"/>
          <c:showSerName val="0"/>
          <c:showPercent val="0"/>
          <c:showBubbleSize val="0"/>
        </c:dLbls>
        <c:gapWidth val="100"/>
        <c:axId val="478234856"/>
        <c:axId val="331408824"/>
      </c:barChart>
      <c:catAx>
        <c:axId val="478234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331408824"/>
        <c:crosses val="autoZero"/>
        <c:auto val="1"/>
        <c:lblAlgn val="ctr"/>
        <c:lblOffset val="100"/>
        <c:noMultiLvlLbl val="0"/>
      </c:catAx>
      <c:valAx>
        <c:axId val="331408824"/>
        <c:scaling>
          <c:orientation val="minMax"/>
          <c:max val="70"/>
          <c:min val="0"/>
        </c:scaling>
        <c:delete val="1"/>
        <c:axPos val="l"/>
        <c:majorGridlines>
          <c:spPr>
            <a:ln w="9525" cap="flat" cmpd="sng" algn="ctr">
              <a:noFill/>
              <a:round/>
            </a:ln>
            <a:effectLst/>
          </c:spPr>
        </c:majorGridlines>
        <c:numFmt formatCode="0.0" sourceLinked="1"/>
        <c:majorTickMark val="out"/>
        <c:minorTickMark val="none"/>
        <c:tickLblPos val="nextTo"/>
        <c:crossAx val="478234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56</c:v>
                </c:pt>
                <c:pt idx="1">
                  <c:v>92</c:v>
                </c:pt>
                <c:pt idx="2">
                  <c:v>42</c:v>
                </c:pt>
              </c:numCache>
            </c:numRef>
          </c:val>
        </c:ser>
        <c:dLbls>
          <c:showLegendKey val="0"/>
          <c:showVal val="0"/>
          <c:showCatName val="0"/>
          <c:showSerName val="0"/>
          <c:showPercent val="0"/>
          <c:showBubbleSize val="0"/>
        </c:dLbls>
        <c:gapWidth val="100"/>
        <c:axId val="996181264"/>
        <c:axId val="996181656"/>
      </c:barChart>
      <c:catAx>
        <c:axId val="996181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81656"/>
        <c:crosses val="autoZero"/>
        <c:auto val="1"/>
        <c:lblAlgn val="ctr"/>
        <c:lblOffset val="100"/>
        <c:noMultiLvlLbl val="0"/>
      </c:catAx>
      <c:valAx>
        <c:axId val="99618165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996181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25</c:v>
                </c:pt>
                <c:pt idx="1">
                  <c:v>16</c:v>
                </c:pt>
                <c:pt idx="2">
                  <c:v>40</c:v>
                </c:pt>
                <c:pt idx="3">
                  <c:v>10</c:v>
                </c:pt>
                <c:pt idx="4">
                  <c:v>50</c:v>
                </c:pt>
              </c:numCache>
            </c:numRef>
          </c:val>
        </c:ser>
        <c:dLbls>
          <c:showLegendKey val="0"/>
          <c:showVal val="0"/>
          <c:showCatName val="0"/>
          <c:showSerName val="0"/>
          <c:showPercent val="0"/>
          <c:showBubbleSize val="0"/>
        </c:dLbls>
        <c:gapWidth val="100"/>
        <c:axId val="529969392"/>
        <c:axId val="529970568"/>
      </c:barChart>
      <c:catAx>
        <c:axId val="529969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70568"/>
        <c:crosses val="autoZero"/>
        <c:auto val="1"/>
        <c:lblAlgn val="ctr"/>
        <c:lblOffset val="100"/>
        <c:noMultiLvlLbl val="0"/>
      </c:catAx>
      <c:valAx>
        <c:axId val="529970568"/>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52996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83</c:v>
                </c:pt>
                <c:pt idx="1">
                  <c:v>108</c:v>
                </c:pt>
              </c:numCache>
            </c:numRef>
          </c:val>
        </c:ser>
        <c:ser>
          <c:idx val="1"/>
          <c:order val="1"/>
          <c:tx>
            <c:strRef>
              <c:f>Sheet1!$C$1</c:f>
              <c:strCache>
                <c:ptCount val="1"/>
                <c:pt idx="0">
                  <c:v>Primary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63</c:v>
                </c:pt>
                <c:pt idx="1">
                  <c:v>75</c:v>
                </c:pt>
              </c:numCache>
            </c:numRef>
          </c:val>
        </c:ser>
        <c:ser>
          <c:idx val="2"/>
          <c:order val="2"/>
          <c:tx>
            <c:strRef>
              <c:f>Sheet1!$D$1</c:f>
              <c:strCache>
                <c:ptCount val="1"/>
                <c:pt idx="0">
                  <c:v>Secondary</c:v>
                </c:pt>
              </c:strCache>
            </c:strRef>
          </c:tx>
          <c:spPr>
            <a:solidFill>
              <a:schemeClr val="tx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39</c:v>
                </c:pt>
                <c:pt idx="1">
                  <c:v>44</c:v>
                </c:pt>
              </c:numCache>
            </c:numRef>
          </c:val>
        </c:ser>
        <c:ser>
          <c:idx val="3"/>
          <c:order val="3"/>
          <c:tx>
            <c:strRef>
              <c:f>Sheet1!$E$1</c:f>
              <c:strCache>
                <c:ptCount val="1"/>
                <c:pt idx="0">
                  <c:v>More than secondary</c:v>
                </c:pt>
              </c:strCache>
            </c:strRef>
          </c:tx>
          <c:spPr>
            <a:solidFill>
              <a:schemeClr val="tx2">
                <a:lumMod val="20000"/>
                <a:lumOff val="8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26</c:v>
                </c:pt>
                <c:pt idx="1">
                  <c:v>29</c:v>
                </c:pt>
              </c:numCache>
            </c:numRef>
          </c:val>
        </c:ser>
        <c:dLbls>
          <c:dLblPos val="outEnd"/>
          <c:showLegendKey val="0"/>
          <c:showVal val="1"/>
          <c:showCatName val="0"/>
          <c:showSerName val="0"/>
          <c:showPercent val="0"/>
          <c:showBubbleSize val="0"/>
        </c:dLbls>
        <c:gapWidth val="100"/>
        <c:axId val="529971352"/>
        <c:axId val="529971744"/>
      </c:barChart>
      <c:catAx>
        <c:axId val="529971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529971744"/>
        <c:crosses val="autoZero"/>
        <c:auto val="1"/>
        <c:lblAlgn val="ctr"/>
        <c:lblOffset val="100"/>
        <c:noMultiLvlLbl val="0"/>
      </c:catAx>
      <c:valAx>
        <c:axId val="529971744"/>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529971352"/>
        <c:crosses val="autoZero"/>
        <c:crossBetween val="between"/>
      </c:valAx>
      <c:spPr>
        <a:noFill/>
        <a:ln>
          <a:noFill/>
        </a:ln>
        <a:effectLst/>
      </c:spPr>
    </c:plotArea>
    <c:legend>
      <c:legendPos val="t"/>
      <c:layout>
        <c:manualLayout>
          <c:xMode val="edge"/>
          <c:yMode val="edge"/>
          <c:x val="0"/>
          <c:y val="1.4382405900938819E-2"/>
          <c:w val="0.98911388334662209"/>
          <c:h val="0.1294665675123722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2000"/>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Lowest</c:v>
                </c:pt>
              </c:strCache>
            </c:strRef>
          </c:tx>
          <c:spPr>
            <a:solidFill>
              <a:schemeClr val="accent5">
                <a:lumMod val="1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78</c:v>
                </c:pt>
                <c:pt idx="1">
                  <c:v>99</c:v>
                </c:pt>
              </c:numCache>
            </c:numRef>
          </c:val>
        </c:ser>
        <c:ser>
          <c:idx val="1"/>
          <c:order val="1"/>
          <c:tx>
            <c:strRef>
              <c:f>Sheet1!$C$1</c:f>
              <c:strCache>
                <c:ptCount val="1"/>
                <c:pt idx="0">
                  <c:v>Second</c:v>
                </c:pt>
              </c:strCache>
            </c:strRef>
          </c:tx>
          <c:spPr>
            <a:solidFill>
              <a:schemeClr val="bg2">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76</c:v>
                </c:pt>
                <c:pt idx="1">
                  <c:v>90</c:v>
                </c:pt>
              </c:numCache>
            </c:numRef>
          </c:val>
        </c:ser>
        <c:ser>
          <c:idx val="2"/>
          <c:order val="2"/>
          <c:tx>
            <c:strRef>
              <c:f>Sheet1!$D$1</c:f>
              <c:strCache>
                <c:ptCount val="1"/>
                <c:pt idx="0">
                  <c:v>Middle</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52</c:v>
                </c:pt>
                <c:pt idx="1">
                  <c:v>66</c:v>
                </c:pt>
              </c:numCache>
            </c:numRef>
          </c:val>
        </c:ser>
        <c:ser>
          <c:idx val="3"/>
          <c:order val="3"/>
          <c:tx>
            <c:strRef>
              <c:f>Sheet1!$E$1</c:f>
              <c:strCache>
                <c:ptCount val="1"/>
                <c:pt idx="0">
                  <c:v>Fourth</c:v>
                </c:pt>
              </c:strCache>
            </c:strRef>
          </c:tx>
          <c:spPr>
            <a:solidFill>
              <a:schemeClr val="bg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35</c:v>
                </c:pt>
                <c:pt idx="1">
                  <c:v>42</c:v>
                </c:pt>
              </c:numCache>
            </c:numRef>
          </c:val>
        </c:ser>
        <c:ser>
          <c:idx val="4"/>
          <c:order val="4"/>
          <c:tx>
            <c:strRef>
              <c:f>Sheet1!$F$1</c:f>
              <c:strCache>
                <c:ptCount val="1"/>
                <c:pt idx="0">
                  <c:v>Highest</c:v>
                </c:pt>
              </c:strCache>
            </c:strRef>
          </c:tx>
          <c:spPr>
            <a:solidFill>
              <a:schemeClr val="bg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Sheet1!$F$2:$F$3</c:f>
              <c:numCache>
                <c:formatCode>General</c:formatCode>
                <c:ptCount val="2"/>
                <c:pt idx="0">
                  <c:v>22</c:v>
                </c:pt>
                <c:pt idx="1">
                  <c:v>26</c:v>
                </c:pt>
              </c:numCache>
            </c:numRef>
          </c:val>
        </c:ser>
        <c:dLbls>
          <c:dLblPos val="outEnd"/>
          <c:showLegendKey val="0"/>
          <c:showVal val="1"/>
          <c:showCatName val="0"/>
          <c:showSerName val="0"/>
          <c:showPercent val="0"/>
          <c:showBubbleSize val="0"/>
        </c:dLbls>
        <c:gapWidth val="100"/>
        <c:axId val="481213736"/>
        <c:axId val="481216088"/>
      </c:barChart>
      <c:catAx>
        <c:axId val="481213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216088"/>
        <c:crosses val="autoZero"/>
        <c:auto val="1"/>
        <c:lblAlgn val="ctr"/>
        <c:lblOffset val="100"/>
        <c:noMultiLvlLbl val="0"/>
      </c:catAx>
      <c:valAx>
        <c:axId val="481216088"/>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4812137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marker>
              <c:symbol val="circle"/>
              <c:size val="5"/>
              <c:spPr>
                <a:solidFill>
                  <a:schemeClr val="accent1"/>
                </a:solidFill>
                <a:ln w="57150">
                  <a:solidFill>
                    <a:schemeClr val="accent1"/>
                  </a:solidFill>
                </a:ln>
                <a:effectLst/>
              </c:spPr>
            </c:marker>
            <c:bubble3D val="0"/>
          </c:dPt>
          <c:dLbls>
            <c:dLbl>
              <c:idx val="2"/>
              <c:layout>
                <c:manualLayout>
                  <c:x val="2.2141072945590767E-3"/>
                  <c:y val="2.9732013580898348E-5"/>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10-14 years before the survey (2000-2005)</c:v>
                </c:pt>
                <c:pt idx="1">
                  <c:v>5-9 years before the survey (2006-2010)</c:v>
                </c:pt>
                <c:pt idx="2">
                  <c:v>0-4 years before the survey (2010-2015/6)</c:v>
                </c:pt>
              </c:strCache>
            </c:strRef>
          </c:cat>
          <c:val>
            <c:numRef>
              <c:f>Sheet1!$B$2:$D$2</c:f>
              <c:numCache>
                <c:formatCode>General</c:formatCode>
                <c:ptCount val="3"/>
                <c:pt idx="0">
                  <c:v>84</c:v>
                </c:pt>
                <c:pt idx="1">
                  <c:v>75</c:v>
                </c:pt>
                <c:pt idx="2">
                  <c:v>40</c:v>
                </c:pt>
              </c:numCache>
            </c:numRef>
          </c:val>
          <c:smooth val="0"/>
        </c:ser>
        <c:ser>
          <c:idx val="1"/>
          <c:order val="1"/>
          <c:tx>
            <c:strRef>
              <c:f>Sheet1!$A$3</c:f>
              <c:strCache>
                <c:ptCount val="1"/>
                <c:pt idx="0">
                  <c:v>Under-5 mortality</c:v>
                </c:pt>
              </c:strCache>
            </c:strRef>
          </c:tx>
          <c:spPr>
            <a:ln w="57150" cap="sq">
              <a:solidFill>
                <a:schemeClr val="bg2"/>
              </a:solidFill>
              <a:round/>
            </a:ln>
            <a:effectLst/>
          </c:spPr>
          <c:marker>
            <c:symbol val="circle"/>
            <c:size val="5"/>
            <c:spPr>
              <a:solidFill>
                <a:schemeClr val="bg2"/>
              </a:solidFill>
              <a:ln w="57150" cap="rnd">
                <a:solidFill>
                  <a:schemeClr val="bg2"/>
                </a:solidFill>
              </a:ln>
              <a:effectLst/>
            </c:spPr>
          </c:marker>
          <c:dPt>
            <c:idx val="0"/>
            <c:marker>
              <c:symbol val="circle"/>
              <c:size val="5"/>
              <c:spPr>
                <a:solidFill>
                  <a:schemeClr val="bg2"/>
                </a:solidFill>
                <a:ln w="57150" cap="rnd">
                  <a:solidFill>
                    <a:schemeClr val="bg2"/>
                  </a:solidFill>
                </a:ln>
                <a:effectLst/>
              </c:spPr>
            </c:marker>
            <c:bubble3D val="0"/>
          </c:dPt>
          <c:dLbls>
            <c:dLbl>
              <c:idx val="2"/>
              <c:layout>
                <c:manualLayout>
                  <c:x val="-5.837422496101149E-3"/>
                  <c:y val="-4.034222856588286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10-14 years before the survey (2000-2005)</c:v>
                </c:pt>
                <c:pt idx="1">
                  <c:v>5-9 years before the survey (2006-2010)</c:v>
                </c:pt>
                <c:pt idx="2">
                  <c:v>0-4 years before the survey (2010-2015/6)</c:v>
                </c:pt>
              </c:strCache>
            </c:strRef>
          </c:cat>
          <c:val>
            <c:numRef>
              <c:f>Sheet1!$B$3:$D$3</c:f>
              <c:numCache>
                <c:formatCode>General</c:formatCode>
                <c:ptCount val="3"/>
                <c:pt idx="0">
                  <c:v>103</c:v>
                </c:pt>
                <c:pt idx="1">
                  <c:v>92</c:v>
                </c:pt>
                <c:pt idx="2">
                  <c:v>50</c:v>
                </c:pt>
              </c:numCache>
            </c:numRef>
          </c:val>
          <c:smooth val="0"/>
        </c:ser>
        <c:ser>
          <c:idx val="2"/>
          <c:order val="2"/>
          <c:tx>
            <c:strRef>
              <c:f>Sheet1!$A$4</c:f>
              <c:strCache>
                <c:ptCount val="1"/>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10-14 years before the survey (2000-2005)</c:v>
                </c:pt>
                <c:pt idx="1">
                  <c:v>5-9 years before the survey (2006-2010)</c:v>
                </c:pt>
                <c:pt idx="2">
                  <c:v>0-4 years before the survey (2010-2015/6)</c:v>
                </c:pt>
              </c:strCache>
            </c:strRef>
          </c:cat>
          <c:val>
            <c:numRef>
              <c:f>Sheet1!$B$4:$D$4</c:f>
              <c:numCache>
                <c:formatCode>General</c:formatCode>
                <c:ptCount val="3"/>
              </c:numCache>
            </c:numRef>
          </c:val>
          <c:smooth val="0"/>
        </c:ser>
        <c:dLbls>
          <c:dLblPos val="t"/>
          <c:showLegendKey val="0"/>
          <c:showVal val="1"/>
          <c:showCatName val="0"/>
          <c:showSerName val="0"/>
          <c:showPercent val="0"/>
          <c:showBubbleSize val="0"/>
        </c:dLbls>
        <c:marker val="1"/>
        <c:smooth val="0"/>
        <c:axId val="481216480"/>
        <c:axId val="992253040"/>
      </c:lineChart>
      <c:catAx>
        <c:axId val="481216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2253040"/>
        <c:crosses val="autoZero"/>
        <c:auto val="1"/>
        <c:lblAlgn val="ctr"/>
        <c:lblOffset val="100"/>
        <c:noMultiLvlLbl val="0"/>
      </c:catAx>
      <c:valAx>
        <c:axId val="992253040"/>
        <c:scaling>
          <c:orientation val="minMax"/>
          <c:max val="175"/>
          <c:min val="0"/>
        </c:scaling>
        <c:delete val="1"/>
        <c:axPos val="l"/>
        <c:majorGridlines>
          <c:spPr>
            <a:ln w="9525" cap="flat" cmpd="sng" algn="ctr">
              <a:noFill/>
              <a:round/>
            </a:ln>
            <a:effectLst/>
          </c:spPr>
        </c:majorGridlines>
        <c:numFmt formatCode="General" sourceLinked="1"/>
        <c:majorTickMark val="none"/>
        <c:minorTickMark val="none"/>
        <c:tickLblPos val="nextTo"/>
        <c:crossAx val="481216480"/>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7.2809843147472852E-2"/>
          <c:w val="0.96457326892109496"/>
          <c:h val="0.74625048088499446"/>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Cambodia 2014</c:v>
                </c:pt>
                <c:pt idx="1">
                  <c:v>Bangladesh 2014</c:v>
                </c:pt>
                <c:pt idx="2">
                  <c:v>Myanmar 2015-16</c:v>
                </c:pt>
                <c:pt idx="3">
                  <c:v>Nepal 2011</c:v>
                </c:pt>
                <c:pt idx="4">
                  <c:v>Pakistan 2012-13</c:v>
                </c:pt>
              </c:strCache>
            </c:strRef>
          </c:cat>
          <c:val>
            <c:numRef>
              <c:f>Sheet1!$B$2:$B$6</c:f>
              <c:numCache>
                <c:formatCode>0.0</c:formatCode>
                <c:ptCount val="5"/>
                <c:pt idx="0">
                  <c:v>35</c:v>
                </c:pt>
                <c:pt idx="1">
                  <c:v>46</c:v>
                </c:pt>
                <c:pt idx="2">
                  <c:v>50</c:v>
                </c:pt>
                <c:pt idx="3">
                  <c:v>54</c:v>
                </c:pt>
                <c:pt idx="4">
                  <c:v>89</c:v>
                </c:pt>
              </c:numCache>
            </c:numRef>
          </c:val>
        </c:ser>
        <c:dLbls>
          <c:showLegendKey val="0"/>
          <c:showVal val="0"/>
          <c:showCatName val="0"/>
          <c:showSerName val="0"/>
          <c:showPercent val="0"/>
          <c:showBubbleSize val="0"/>
        </c:dLbls>
        <c:gapWidth val="100"/>
        <c:axId val="992255784"/>
        <c:axId val="989583856"/>
      </c:barChart>
      <c:catAx>
        <c:axId val="992255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989583856"/>
        <c:crosses val="autoZero"/>
        <c:auto val="1"/>
        <c:lblAlgn val="ctr"/>
        <c:lblOffset val="100"/>
        <c:noMultiLvlLbl val="0"/>
      </c:catAx>
      <c:valAx>
        <c:axId val="989583856"/>
        <c:scaling>
          <c:orientation val="minMax"/>
          <c:max val="90"/>
          <c:min val="0"/>
        </c:scaling>
        <c:delete val="1"/>
        <c:axPos val="l"/>
        <c:majorGridlines>
          <c:spPr>
            <a:ln w="9525" cap="flat" cmpd="sng" algn="ctr">
              <a:noFill/>
              <a:round/>
            </a:ln>
            <a:effectLst/>
          </c:spPr>
        </c:majorGridlines>
        <c:numFmt formatCode="0.0" sourceLinked="1"/>
        <c:majorTickMark val="out"/>
        <c:minorTickMark val="none"/>
        <c:tickLblPos val="nextTo"/>
        <c:crossAx val="992255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&lt; 2 years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dLbl>
              <c:idx val="0"/>
              <c:tx>
                <c:rich>
                  <a:bodyPr/>
                  <a:lstStyle/>
                  <a:p>
                    <a:r>
                      <a:rPr lang="en-US" dirty="0" smtClean="0"/>
                      <a:t>137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tx>
                <c:rich>
                  <a:bodyPr/>
                  <a:lstStyle/>
                  <a:p>
                    <a:r>
                      <a:rPr lang="en-US" dirty="0" smtClean="0"/>
                      <a:t>159</a:t>
                    </a:r>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137</c:v>
                </c:pt>
                <c:pt idx="1">
                  <c:v>159</c:v>
                </c:pt>
              </c:numCache>
            </c:numRef>
          </c:val>
        </c:ser>
        <c:ser>
          <c:idx val="1"/>
          <c:order val="1"/>
          <c:tx>
            <c:strRef>
              <c:f>Sheet1!$C$1</c:f>
              <c:strCache>
                <c:ptCount val="1"/>
                <c:pt idx="0">
                  <c:v>2 years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74</c:v>
                </c:pt>
                <c:pt idx="1">
                  <c:v>96</c:v>
                </c:pt>
              </c:numCache>
            </c:numRef>
          </c:val>
        </c:ser>
        <c:ser>
          <c:idx val="2"/>
          <c:order val="2"/>
          <c:tx>
            <c:strRef>
              <c:f>Sheet1!$D$1</c:f>
              <c:strCache>
                <c:ptCount val="1"/>
                <c:pt idx="0">
                  <c:v>3 years</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39</c:v>
                </c:pt>
                <c:pt idx="1">
                  <c:v>54</c:v>
                </c:pt>
              </c:numCache>
            </c:numRef>
          </c:val>
        </c:ser>
        <c:ser>
          <c:idx val="3"/>
          <c:order val="3"/>
          <c:tx>
            <c:strRef>
              <c:f>Sheet1!$E$1</c:f>
              <c:strCache>
                <c:ptCount val="1"/>
                <c:pt idx="0">
                  <c:v>4+ years</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39</c:v>
                </c:pt>
                <c:pt idx="1">
                  <c:v>48</c:v>
                </c:pt>
              </c:numCache>
            </c:numRef>
          </c:val>
        </c:ser>
        <c:dLbls>
          <c:dLblPos val="outEnd"/>
          <c:showLegendKey val="0"/>
          <c:showVal val="1"/>
          <c:showCatName val="0"/>
          <c:showSerName val="0"/>
          <c:showPercent val="0"/>
          <c:showBubbleSize val="0"/>
        </c:dLbls>
        <c:gapWidth val="100"/>
        <c:axId val="989580720"/>
        <c:axId val="986719016"/>
      </c:barChart>
      <c:catAx>
        <c:axId val="989580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6719016"/>
        <c:crosses val="autoZero"/>
        <c:auto val="1"/>
        <c:lblAlgn val="ctr"/>
        <c:lblOffset val="100"/>
        <c:noMultiLvlLbl val="0"/>
      </c:catAx>
      <c:valAx>
        <c:axId val="986719016"/>
        <c:scaling>
          <c:orientation val="minMax"/>
          <c:max val="180"/>
          <c:min val="0"/>
        </c:scaling>
        <c:delete val="1"/>
        <c:axPos val="l"/>
        <c:majorGridlines>
          <c:spPr>
            <a:ln w="9525" cap="flat" cmpd="sng" algn="ctr">
              <a:noFill/>
              <a:round/>
            </a:ln>
            <a:effectLst/>
          </c:spPr>
        </c:majorGridlines>
        <c:numFmt formatCode="General" sourceLinked="1"/>
        <c:majorTickMark val="out"/>
        <c:minorTickMark val="none"/>
        <c:tickLblPos val="nextTo"/>
        <c:crossAx val="9895807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c:v>
                </c:pt>
              </c:strCache>
            </c:strRef>
          </c:tx>
          <c:spPr>
            <a:solidFill>
              <a:schemeClr val="accent5">
                <a:lumMod val="1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51</c:v>
                </c:pt>
                <c:pt idx="1">
                  <c:v>61</c:v>
                </c:pt>
              </c:numCache>
            </c:numRef>
          </c:val>
        </c:ser>
        <c:ser>
          <c:idx val="1"/>
          <c:order val="1"/>
          <c:tx>
            <c:strRef>
              <c:f>Sheet1!$C$1</c:f>
              <c:strCache>
                <c:ptCount val="1"/>
                <c:pt idx="0">
                  <c:v>2 to 3</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50</c:v>
                </c:pt>
                <c:pt idx="1">
                  <c:v>60</c:v>
                </c:pt>
              </c:numCache>
            </c:numRef>
          </c:val>
        </c:ser>
        <c:ser>
          <c:idx val="2"/>
          <c:order val="2"/>
          <c:tx>
            <c:strRef>
              <c:f>Sheet1!$D$1</c:f>
              <c:strCache>
                <c:ptCount val="1"/>
                <c:pt idx="0">
                  <c:v>4 to 6</c:v>
                </c:pt>
              </c:strCache>
            </c:strRef>
          </c:tx>
          <c:spPr>
            <a:solidFill>
              <a:schemeClr val="bg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74</c:v>
                </c:pt>
                <c:pt idx="1">
                  <c:v>98</c:v>
                </c:pt>
              </c:numCache>
            </c:numRef>
          </c:val>
        </c:ser>
        <c:ser>
          <c:idx val="3"/>
          <c:order val="3"/>
          <c:tx>
            <c:strRef>
              <c:f>Sheet1!$E$1</c:f>
              <c:strCache>
                <c:ptCount val="1"/>
                <c:pt idx="0">
                  <c:v>7+</c:v>
                </c:pt>
              </c:strCache>
            </c:strRef>
          </c:tx>
          <c:spPr>
            <a:solidFill>
              <a:schemeClr val="bg2">
                <a:lumMod val="40000"/>
                <a:lumOff val="60000"/>
              </a:schemeClr>
            </a:solidFill>
            <a:ln>
              <a:noFill/>
            </a:ln>
            <a:effectLst/>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113</c:v>
                </c:pt>
                <c:pt idx="1">
                  <c:v>137</c:v>
                </c:pt>
              </c:numCache>
            </c:numRef>
          </c:val>
        </c:ser>
        <c:dLbls>
          <c:dLblPos val="outEnd"/>
          <c:showLegendKey val="0"/>
          <c:showVal val="1"/>
          <c:showCatName val="0"/>
          <c:showSerName val="0"/>
          <c:showPercent val="0"/>
          <c:showBubbleSize val="0"/>
        </c:dLbls>
        <c:gapWidth val="100"/>
        <c:axId val="330346336"/>
        <c:axId val="330001080"/>
      </c:barChart>
      <c:catAx>
        <c:axId val="330346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001080"/>
        <c:crosses val="autoZero"/>
        <c:auto val="1"/>
        <c:lblAlgn val="ctr"/>
        <c:lblOffset val="100"/>
        <c:noMultiLvlLbl val="0"/>
      </c:catAx>
      <c:valAx>
        <c:axId val="330001080"/>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3303463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Female</c:v>
                </c:pt>
              </c:strCache>
            </c:strRef>
          </c:tx>
          <c:spPr>
            <a:ln w="57150" cap="rnd">
              <a:solidFill>
                <a:schemeClr val="bg2"/>
              </a:solidFill>
              <a:round/>
            </a:ln>
            <a:effectLst/>
          </c:spPr>
          <c:marker>
            <c:symbol val="circle"/>
            <c:size val="5"/>
            <c:spPr>
              <a:solidFill>
                <a:schemeClr val="bg2"/>
              </a:solidFill>
              <a:ln w="57150">
                <a:solidFill>
                  <a:schemeClr val="bg2"/>
                </a:solidFill>
              </a:ln>
              <a:effectLst/>
            </c:spPr>
          </c:marker>
          <c:dPt>
            <c:idx val="0"/>
            <c:marker>
              <c:symbol val="circle"/>
              <c:size val="5"/>
              <c:spPr>
                <a:solidFill>
                  <a:schemeClr val="bg2"/>
                </a:solidFill>
                <a:ln w="57150">
                  <a:solidFill>
                    <a:schemeClr val="bg2"/>
                  </a:solidFill>
                </a:ln>
                <a:effectLst/>
              </c:spPr>
            </c:marker>
            <c:bubble3D val="0"/>
          </c:dPt>
          <c:dLbls>
            <c:dLbl>
              <c:idx val="0"/>
              <c:layout>
                <c:manualLayout>
                  <c:x val="-5.7314846513750996E-2"/>
                  <c:y val="2.377794411914795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4.443239884869464E-2"/>
                  <c:y val="-6.8840083092563328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15-19</c:v>
                </c:pt>
                <c:pt idx="1">
                  <c:v>20-24</c:v>
                </c:pt>
                <c:pt idx="2">
                  <c:v>25-29</c:v>
                </c:pt>
                <c:pt idx="3">
                  <c:v>30-34</c:v>
                </c:pt>
                <c:pt idx="4">
                  <c:v>35-39</c:v>
                </c:pt>
                <c:pt idx="5">
                  <c:v>40-44</c:v>
                </c:pt>
                <c:pt idx="6">
                  <c:v>45-49</c:v>
                </c:pt>
              </c:strCache>
            </c:strRef>
          </c:cat>
          <c:val>
            <c:numRef>
              <c:f>Sheet1!$B$2:$H$2</c:f>
              <c:numCache>
                <c:formatCode>General</c:formatCode>
                <c:ptCount val="7"/>
                <c:pt idx="0">
                  <c:v>0.77</c:v>
                </c:pt>
                <c:pt idx="1">
                  <c:v>1.64</c:v>
                </c:pt>
                <c:pt idx="2">
                  <c:v>1.81</c:v>
                </c:pt>
                <c:pt idx="3">
                  <c:v>2.2999999999999998</c:v>
                </c:pt>
                <c:pt idx="4">
                  <c:v>1.73</c:v>
                </c:pt>
                <c:pt idx="5">
                  <c:v>3.65</c:v>
                </c:pt>
                <c:pt idx="6">
                  <c:v>3.04</c:v>
                </c:pt>
              </c:numCache>
            </c:numRef>
          </c:val>
          <c:smooth val="0"/>
        </c:ser>
        <c:ser>
          <c:idx val="1"/>
          <c:order val="1"/>
          <c:tx>
            <c:strRef>
              <c:f>Sheet1!$A$3</c:f>
              <c:strCache>
                <c:ptCount val="1"/>
                <c:pt idx="0">
                  <c:v>Male</c:v>
                </c:pt>
              </c:strCache>
            </c:strRef>
          </c:tx>
          <c:spPr>
            <a:ln w="57150" cap="sq">
              <a:solidFill>
                <a:schemeClr val="accent1"/>
              </a:solidFill>
              <a:round/>
            </a:ln>
            <a:effectLst/>
          </c:spPr>
          <c:marker>
            <c:symbol val="circle"/>
            <c:size val="5"/>
            <c:spPr>
              <a:solidFill>
                <a:schemeClr val="accent1"/>
              </a:solidFill>
              <a:ln w="57150" cap="rnd">
                <a:solidFill>
                  <a:schemeClr val="accent1"/>
                </a:solidFill>
              </a:ln>
              <a:effectLst/>
            </c:spPr>
          </c:marker>
          <c:dPt>
            <c:idx val="0"/>
            <c:marker>
              <c:symbol val="circle"/>
              <c:size val="5"/>
              <c:spPr>
                <a:solidFill>
                  <a:schemeClr val="accent1"/>
                </a:solidFill>
                <a:ln w="57150" cap="rnd">
                  <a:solidFill>
                    <a:schemeClr val="accent1"/>
                  </a:solidFill>
                </a:ln>
                <a:effectLst/>
              </c:spPr>
            </c:marker>
            <c:bubble3D val="0"/>
          </c:dPt>
          <c:dLbls>
            <c:dLbl>
              <c:idx val="1"/>
              <c:layout>
                <c:manualLayout>
                  <c:x val="-3.4770563099902368E-2"/>
                  <c:y val="3.327722896137465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15-19</c:v>
                </c:pt>
                <c:pt idx="1">
                  <c:v>20-24</c:v>
                </c:pt>
                <c:pt idx="2">
                  <c:v>25-29</c:v>
                </c:pt>
                <c:pt idx="3">
                  <c:v>30-34</c:v>
                </c:pt>
                <c:pt idx="4">
                  <c:v>35-39</c:v>
                </c:pt>
                <c:pt idx="5">
                  <c:v>40-44</c:v>
                </c:pt>
                <c:pt idx="6">
                  <c:v>45-49</c:v>
                </c:pt>
              </c:strCache>
            </c:strRef>
          </c:cat>
          <c:val>
            <c:numRef>
              <c:f>Sheet1!$B$3:$H$3</c:f>
              <c:numCache>
                <c:formatCode>General</c:formatCode>
                <c:ptCount val="7"/>
                <c:pt idx="0">
                  <c:v>1.24</c:v>
                </c:pt>
                <c:pt idx="1">
                  <c:v>1.49</c:v>
                </c:pt>
                <c:pt idx="2">
                  <c:v>3.07</c:v>
                </c:pt>
                <c:pt idx="3">
                  <c:v>5.2</c:v>
                </c:pt>
                <c:pt idx="4">
                  <c:v>7.06</c:v>
                </c:pt>
                <c:pt idx="5">
                  <c:v>8.81</c:v>
                </c:pt>
                <c:pt idx="6">
                  <c:v>8.66</c:v>
                </c:pt>
              </c:numCache>
            </c:numRef>
          </c:val>
          <c:smooth val="0"/>
        </c:ser>
        <c:dLbls>
          <c:dLblPos val="t"/>
          <c:showLegendKey val="0"/>
          <c:showVal val="1"/>
          <c:showCatName val="0"/>
          <c:showSerName val="0"/>
          <c:showPercent val="0"/>
          <c:showBubbleSize val="0"/>
        </c:dLbls>
        <c:marker val="1"/>
        <c:smooth val="0"/>
        <c:axId val="986753632"/>
        <c:axId val="986753240"/>
      </c:lineChart>
      <c:catAx>
        <c:axId val="98675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6753240"/>
        <c:crosses val="autoZero"/>
        <c:auto val="1"/>
        <c:lblAlgn val="ctr"/>
        <c:lblOffset val="100"/>
        <c:noMultiLvlLbl val="0"/>
      </c:catAx>
      <c:valAx>
        <c:axId val="986753240"/>
        <c:scaling>
          <c:orientation val="minMax"/>
          <c:max val="10"/>
          <c:min val="0"/>
        </c:scaling>
        <c:delete val="0"/>
        <c:axPos val="l"/>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86753632"/>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375131233595799"/>
          <c:y val="4.0270739259156127E-2"/>
          <c:w val="0.37680424321959755"/>
          <c:h val="0.85922129737227981"/>
        </c:manualLayout>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2008-2015 MDHS</c:v>
                </c:pt>
              </c:strCache>
            </c:strRef>
          </c:cat>
          <c:val>
            <c:numRef>
              <c:f>Sheet1!$B$2</c:f>
              <c:numCache>
                <c:formatCode>General</c:formatCode>
                <c:ptCount val="1"/>
                <c:pt idx="0">
                  <c:v>323</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2008-2015 MDHS</c:v>
                </c:pt>
              </c:strCache>
            </c:strRef>
          </c:cat>
          <c:val>
            <c:numRef>
              <c:f>Sheet1!$C$2</c:f>
              <c:numCache>
                <c:formatCode>General</c:formatCode>
                <c:ptCount val="1"/>
                <c:pt idx="0">
                  <c:v>131</c:v>
                </c:pt>
              </c:numCache>
            </c:numRef>
          </c:val>
          <c:smooth val="0"/>
        </c:ser>
        <c:ser>
          <c:idx val="2"/>
          <c:order val="2"/>
          <c:tx>
            <c:strRef>
              <c:f>Sheet1!$D$1</c:f>
              <c:strCache>
                <c:ptCount val="1"/>
                <c:pt idx="0">
                  <c:v>Close</c:v>
                </c:pt>
              </c:strCache>
            </c:strRef>
          </c:tx>
          <c:spPr>
            <a:ln w="19050" cap="rnd">
              <a:noFill/>
              <a:round/>
            </a:ln>
            <a:effectLst/>
          </c:spPr>
          <c:marker>
            <c:symbol val="circle"/>
            <c:size val="15"/>
            <c:spPr>
              <a:solidFill>
                <a:schemeClr val="bg2"/>
              </a:solidFill>
              <a:ln w="9525" cap="flat" cmpd="sng">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2008-2015 MDHS</c:v>
                </c:pt>
              </c:strCache>
            </c:strRef>
          </c:cat>
          <c:val>
            <c:numRef>
              <c:f>Sheet1!$D$2</c:f>
              <c:numCache>
                <c:formatCode>General</c:formatCode>
                <c:ptCount val="1"/>
                <c:pt idx="0">
                  <c:v>227</c:v>
                </c:pt>
              </c:numCache>
            </c:numRef>
          </c:val>
          <c:smooth val="0"/>
        </c:ser>
        <c:dLbls>
          <c:showLegendKey val="0"/>
          <c:showVal val="1"/>
          <c:showCatName val="0"/>
          <c:showSerName val="0"/>
          <c:showPercent val="0"/>
          <c:showBubbleSize val="0"/>
        </c:dLbls>
        <c:hiLowLines>
          <c:spPr>
            <a:ln w="25400" cap="flat" cmpd="sng" algn="ctr">
              <a:solidFill>
                <a:schemeClr val="tx1"/>
              </a:solidFill>
              <a:round/>
            </a:ln>
            <a:effectLst/>
          </c:spPr>
        </c:hiLowLines>
        <c:axId val="332257192"/>
        <c:axId val="218652968"/>
      </c:stockChart>
      <c:catAx>
        <c:axId val="33225719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8652968"/>
        <c:crosses val="autoZero"/>
        <c:auto val="1"/>
        <c:lblAlgn val="ctr"/>
        <c:lblOffset val="100"/>
        <c:noMultiLvlLbl val="0"/>
      </c:catAx>
      <c:valAx>
        <c:axId val="218652968"/>
        <c:scaling>
          <c:orientation val="minMax"/>
          <c:max val="5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225719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Public sector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Female sterilisation</c:v>
                </c:pt>
                <c:pt idx="2">
                  <c:v>Pill</c:v>
                </c:pt>
                <c:pt idx="3">
                  <c:v>Injectables</c:v>
                </c:pt>
                <c:pt idx="4">
                  <c:v>Male condom</c:v>
                </c:pt>
              </c:strCache>
            </c:strRef>
          </c:cat>
          <c:val>
            <c:numRef>
              <c:f>Sheet1!$B$2:$B$6</c:f>
              <c:numCache>
                <c:formatCode>General</c:formatCode>
                <c:ptCount val="5"/>
                <c:pt idx="0">
                  <c:v>54</c:v>
                </c:pt>
                <c:pt idx="1">
                  <c:v>76</c:v>
                </c:pt>
                <c:pt idx="2">
                  <c:v>14</c:v>
                </c:pt>
                <c:pt idx="3">
                  <c:v>74</c:v>
                </c:pt>
                <c:pt idx="4">
                  <c:v>10</c:v>
                </c:pt>
              </c:numCache>
            </c:numRef>
          </c:val>
        </c:ser>
        <c:ser>
          <c:idx val="1"/>
          <c:order val="1"/>
          <c:tx>
            <c:strRef>
              <c:f>Sheet1!$C$1</c:f>
              <c:strCache>
                <c:ptCount val="1"/>
                <c:pt idx="0">
                  <c:v>NGO</c:v>
                </c:pt>
              </c:strCache>
            </c:strRef>
          </c:tx>
          <c:spPr>
            <a:solidFill>
              <a:schemeClr val="accent2"/>
            </a:solidFill>
            <a:ln>
              <a:noFill/>
            </a:ln>
            <a:effectLst/>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Female sterilisation</c:v>
                </c:pt>
                <c:pt idx="2">
                  <c:v>Pill</c:v>
                </c:pt>
                <c:pt idx="3">
                  <c:v>Injectables</c:v>
                </c:pt>
                <c:pt idx="4">
                  <c:v>Male condom</c:v>
                </c:pt>
              </c:strCache>
            </c:strRef>
          </c:cat>
          <c:val>
            <c:numRef>
              <c:f>Sheet1!$C$2:$C$6</c:f>
              <c:numCache>
                <c:formatCode>General</c:formatCode>
                <c:ptCount val="5"/>
                <c:pt idx="0">
                  <c:v>3</c:v>
                </c:pt>
                <c:pt idx="3">
                  <c:v>1</c:v>
                </c:pt>
                <c:pt idx="4">
                  <c:v>7</c:v>
                </c:pt>
              </c:numCache>
            </c:numRef>
          </c:val>
        </c:ser>
        <c:ser>
          <c:idx val="2"/>
          <c:order val="2"/>
          <c:tx>
            <c:strRef>
              <c:f>Sheet1!$D$1</c:f>
              <c:strCache>
                <c:ptCount val="1"/>
                <c:pt idx="0">
                  <c:v>Private medical sector</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Female sterilisation</c:v>
                </c:pt>
                <c:pt idx="2">
                  <c:v>Pill</c:v>
                </c:pt>
                <c:pt idx="3">
                  <c:v>Injectables</c:v>
                </c:pt>
                <c:pt idx="4">
                  <c:v>Male condom</c:v>
                </c:pt>
              </c:strCache>
            </c:strRef>
          </c:cat>
          <c:val>
            <c:numRef>
              <c:f>Sheet1!$D$2:$D$6</c:f>
              <c:numCache>
                <c:formatCode>General</c:formatCode>
                <c:ptCount val="5"/>
                <c:pt idx="0">
                  <c:v>29</c:v>
                </c:pt>
                <c:pt idx="1">
                  <c:v>23</c:v>
                </c:pt>
                <c:pt idx="2">
                  <c:v>47</c:v>
                </c:pt>
                <c:pt idx="3">
                  <c:v>20</c:v>
                </c:pt>
                <c:pt idx="4">
                  <c:v>47</c:v>
                </c:pt>
              </c:numCache>
            </c:numRef>
          </c:val>
        </c:ser>
        <c:ser>
          <c:idx val="3"/>
          <c:order val="3"/>
          <c:tx>
            <c:strRef>
              <c:f>Sheet1!$E$1</c:f>
              <c:strCache>
                <c:ptCount val="1"/>
                <c:pt idx="0">
                  <c:v>Other source</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dLbl>
              <c:idx val="3"/>
              <c:tx>
                <c:rich>
                  <a:bodyPr/>
                  <a:lstStyle/>
                  <a:p>
                    <a:r>
                      <a:rPr lang="en-US" dirty="0" smtClean="0"/>
                      <a:t>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Female sterilisation</c:v>
                </c:pt>
                <c:pt idx="2">
                  <c:v>Pill</c:v>
                </c:pt>
                <c:pt idx="3">
                  <c:v>Injectables</c:v>
                </c:pt>
                <c:pt idx="4">
                  <c:v>Male condom</c:v>
                </c:pt>
              </c:strCache>
            </c:strRef>
          </c:cat>
          <c:val>
            <c:numRef>
              <c:f>Sheet1!$E$2:$E$6</c:f>
              <c:numCache>
                <c:formatCode>General</c:formatCode>
                <c:ptCount val="5"/>
                <c:pt idx="0">
                  <c:v>12</c:v>
                </c:pt>
                <c:pt idx="2">
                  <c:v>39</c:v>
                </c:pt>
                <c:pt idx="3">
                  <c:v>3</c:v>
                </c:pt>
                <c:pt idx="4">
                  <c:v>37</c:v>
                </c:pt>
              </c:numCache>
            </c:numRef>
          </c:val>
        </c:ser>
        <c:dLbls>
          <c:showLegendKey val="0"/>
          <c:showVal val="0"/>
          <c:showCatName val="0"/>
          <c:showSerName val="0"/>
          <c:showPercent val="0"/>
          <c:showBubbleSize val="0"/>
        </c:dLbls>
        <c:gapWidth val="100"/>
        <c:axId val="331406472"/>
        <c:axId val="331409216"/>
      </c:barChart>
      <c:catAx>
        <c:axId val="3314064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1409216"/>
        <c:crosses val="autoZero"/>
        <c:auto val="1"/>
        <c:lblAlgn val="ctr"/>
        <c:lblOffset val="100"/>
        <c:noMultiLvlLbl val="0"/>
      </c:catAx>
      <c:valAx>
        <c:axId val="331409216"/>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3314064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209757445419997"/>
          <c:y val="2.5745836804198948E-2"/>
          <c:w val="0.77712525292851531"/>
          <c:h val="0.9485083263916021"/>
        </c:manualLayout>
      </c:layout>
      <c:barChart>
        <c:barDir val="bar"/>
        <c:grouping val="clustered"/>
        <c:varyColors val="0"/>
        <c:ser>
          <c:idx val="0"/>
          <c:order val="0"/>
          <c:tx>
            <c:strRef>
              <c:f>Sheet1!$B$1</c:f>
              <c:strCache>
                <c:ptCount val="1"/>
                <c:pt idx="0">
                  <c:v>Rural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Bicycle</c:v>
                </c:pt>
                <c:pt idx="2">
                  <c:v>Motorcycle/ scooter</c:v>
                </c:pt>
                <c:pt idx="3">
                  <c:v>Radio</c:v>
                </c:pt>
                <c:pt idx="4">
                  <c:v>Television</c:v>
                </c:pt>
                <c:pt idx="5">
                  <c:v>Mobile phone</c:v>
                </c:pt>
              </c:strCache>
            </c:strRef>
          </c:cat>
          <c:val>
            <c:numRef>
              <c:f>Sheet1!$B$2:$B$7</c:f>
              <c:numCache>
                <c:formatCode>General</c:formatCode>
                <c:ptCount val="6"/>
                <c:pt idx="0">
                  <c:v>3</c:v>
                </c:pt>
                <c:pt idx="1">
                  <c:v>38</c:v>
                </c:pt>
                <c:pt idx="2">
                  <c:v>49</c:v>
                </c:pt>
                <c:pt idx="3">
                  <c:v>35</c:v>
                </c:pt>
                <c:pt idx="4">
                  <c:v>47</c:v>
                </c:pt>
                <c:pt idx="5">
                  <c:v>66</c:v>
                </c:pt>
              </c:numCache>
            </c:numRef>
          </c:val>
        </c:ser>
        <c:ser>
          <c:idx val="1"/>
          <c:order val="1"/>
          <c:tx>
            <c:strRef>
              <c:f>Sheet1!$C$1</c:f>
              <c:strCache>
                <c:ptCount val="1"/>
                <c:pt idx="0">
                  <c:v>Urban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Bicycle</c:v>
                </c:pt>
                <c:pt idx="2">
                  <c:v>Motorcycle/ scooter</c:v>
                </c:pt>
                <c:pt idx="3">
                  <c:v>Radio</c:v>
                </c:pt>
                <c:pt idx="4">
                  <c:v>Television</c:v>
                </c:pt>
                <c:pt idx="5">
                  <c:v>Mobile phone</c:v>
                </c:pt>
              </c:strCache>
            </c:strRef>
          </c:cat>
          <c:val>
            <c:numRef>
              <c:f>Sheet1!$C$2:$C$7</c:f>
              <c:numCache>
                <c:formatCode>General</c:formatCode>
                <c:ptCount val="6"/>
                <c:pt idx="0">
                  <c:v>12</c:v>
                </c:pt>
                <c:pt idx="1">
                  <c:v>55</c:v>
                </c:pt>
                <c:pt idx="2">
                  <c:v>53</c:v>
                </c:pt>
                <c:pt idx="3">
                  <c:v>31</c:v>
                </c:pt>
                <c:pt idx="4">
                  <c:v>85</c:v>
                </c:pt>
                <c:pt idx="5">
                  <c:v>93</c:v>
                </c:pt>
              </c:numCache>
            </c:numRef>
          </c:val>
        </c:ser>
        <c:ser>
          <c:idx val="2"/>
          <c:order val="2"/>
          <c:tx>
            <c:strRef>
              <c:f>Sheet1!$D$1</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5"/>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Bicycle</c:v>
                </c:pt>
                <c:pt idx="2">
                  <c:v>Motorcycle/ scooter</c:v>
                </c:pt>
                <c:pt idx="3">
                  <c:v>Radio</c:v>
                </c:pt>
                <c:pt idx="4">
                  <c:v>Television</c:v>
                </c:pt>
                <c:pt idx="5">
                  <c:v>Mobile phone</c:v>
                </c:pt>
              </c:strCache>
            </c:strRef>
          </c:cat>
          <c:val>
            <c:numRef>
              <c:f>Sheet1!$D$2:$D$7</c:f>
              <c:numCache>
                <c:formatCode>General</c:formatCode>
                <c:ptCount val="6"/>
                <c:pt idx="0">
                  <c:v>5</c:v>
                </c:pt>
                <c:pt idx="1">
                  <c:v>42</c:v>
                </c:pt>
                <c:pt idx="2">
                  <c:v>50</c:v>
                </c:pt>
                <c:pt idx="3">
                  <c:v>34</c:v>
                </c:pt>
                <c:pt idx="4">
                  <c:v>57</c:v>
                </c:pt>
                <c:pt idx="5">
                  <c:v>73</c:v>
                </c:pt>
              </c:numCache>
            </c:numRef>
          </c:val>
        </c:ser>
        <c:dLbls>
          <c:dLblPos val="outEnd"/>
          <c:showLegendKey val="0"/>
          <c:showVal val="1"/>
          <c:showCatName val="0"/>
          <c:showSerName val="0"/>
          <c:showPercent val="0"/>
          <c:showBubbleSize val="0"/>
        </c:dLbls>
        <c:gapWidth val="150"/>
        <c:axId val="996182440"/>
        <c:axId val="996182832"/>
      </c:barChart>
      <c:catAx>
        <c:axId val="9961824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96182832"/>
        <c:crosses val="autoZero"/>
        <c:auto val="1"/>
        <c:lblAlgn val="ctr"/>
        <c:lblOffset val="100"/>
        <c:noMultiLvlLbl val="0"/>
      </c:catAx>
      <c:valAx>
        <c:axId val="996182832"/>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9961824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3"/>
                <c:pt idx="0">
                  <c:v>Unmet need</c:v>
                </c:pt>
                <c:pt idx="1">
                  <c:v>Met need</c:v>
                </c:pt>
                <c:pt idx="2">
                  <c:v>Total demand</c:v>
                </c:pt>
              </c:strCache>
            </c:strRef>
          </c:cat>
          <c:val>
            <c:numRef>
              <c:f>Sheet1!$B$2:$B$6</c:f>
              <c:numCache>
                <c:formatCode>General</c:formatCode>
                <c:ptCount val="5"/>
                <c:pt idx="0">
                  <c:v>16</c:v>
                </c:pt>
                <c:pt idx="1">
                  <c:v>52</c:v>
                </c:pt>
                <c:pt idx="2">
                  <c:v>69</c:v>
                </c:pt>
              </c:numCache>
            </c:numRef>
          </c:val>
        </c:ser>
        <c:dLbls>
          <c:showLegendKey val="0"/>
          <c:showVal val="0"/>
          <c:showCatName val="0"/>
          <c:showSerName val="0"/>
          <c:showPercent val="0"/>
          <c:showBubbleSize val="0"/>
        </c:dLbls>
        <c:gapWidth val="100"/>
        <c:axId val="330000688"/>
        <c:axId val="330002256"/>
      </c:barChart>
      <c:catAx>
        <c:axId val="330000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002256"/>
        <c:crosses val="autoZero"/>
        <c:auto val="1"/>
        <c:lblAlgn val="ctr"/>
        <c:lblOffset val="100"/>
        <c:noMultiLvlLbl val="0"/>
      </c:catAx>
      <c:valAx>
        <c:axId val="3300022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30000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57720909886263"/>
          <c:y val="1.0253804809517835E-2"/>
          <c:w val="0.52701235783027123"/>
          <c:h val="0.90112329043259332"/>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tx>
                <c:rich>
                  <a:bodyPr/>
                  <a:lstStyle/>
                  <a:p>
                    <a:fld id="{FA4790C0-1B98-4828-BC37-252DE3AB6DCA}" type="CATEGORYNAME">
                      <a:rPr lang="en-US">
                        <a:solidFill>
                          <a:schemeClr val="bg1"/>
                        </a:solidFill>
                      </a:rPr>
                      <a:pPr/>
                      <a:t>[CATEGORY NAME]</a:t>
                    </a:fld>
                    <a:r>
                      <a:rPr lang="en-US" baseline="0" dirty="0">
                        <a:solidFill>
                          <a:schemeClr val="bg1"/>
                        </a:solidFill>
                      </a:rPr>
                      <a:t>
</a:t>
                    </a:r>
                    <a:fld id="{E9B9C784-49D8-4E7D-B63A-BEE1B3862A47}"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tx>
                <c:rich>
                  <a:bodyPr/>
                  <a:lstStyle/>
                  <a:p>
                    <a:fld id="{E57038DC-53CB-4C15-86D5-758811D47074}" type="CATEGORYNAME">
                      <a:rPr lang="en-US">
                        <a:solidFill>
                          <a:schemeClr val="bg1"/>
                        </a:solidFill>
                      </a:rPr>
                      <a:pPr/>
                      <a:t>[CATEGORY NAME]</a:t>
                    </a:fld>
                    <a:r>
                      <a:rPr lang="en-US" baseline="0" dirty="0">
                        <a:solidFill>
                          <a:schemeClr val="bg1"/>
                        </a:solidFill>
                      </a:rPr>
                      <a:t>
</a:t>
                    </a:r>
                    <a:fld id="{C0074C7C-4F1B-4E76-85A4-4AFE49162A3B}"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Intends to use</c:v>
                </c:pt>
                <c:pt idx="1">
                  <c:v>Unsure</c:v>
                </c:pt>
                <c:pt idx="2">
                  <c:v>Does not intend to use</c:v>
                </c:pt>
              </c:strCache>
            </c:strRef>
          </c:cat>
          <c:val>
            <c:numRef>
              <c:f>Sheet1!$B$2:$B$4</c:f>
              <c:numCache>
                <c:formatCode>General</c:formatCode>
                <c:ptCount val="3"/>
                <c:pt idx="0">
                  <c:v>38</c:v>
                </c:pt>
                <c:pt idx="1">
                  <c:v>5</c:v>
                </c:pt>
                <c:pt idx="2">
                  <c:v>57</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Radio</c:v>
                </c:pt>
                <c:pt idx="1">
                  <c:v>Television</c:v>
                </c:pt>
                <c:pt idx="2">
                  <c:v>Newspaper/ magazine</c:v>
                </c:pt>
                <c:pt idx="3">
                  <c:v>Billboard</c:v>
                </c:pt>
                <c:pt idx="4">
                  <c:v>Internet</c:v>
                </c:pt>
                <c:pt idx="5">
                  <c:v>None of these</c:v>
                </c:pt>
              </c:strCache>
            </c:strRef>
          </c:cat>
          <c:val>
            <c:numRef>
              <c:f>Sheet1!$B$2:$B$7</c:f>
              <c:numCache>
                <c:formatCode>General</c:formatCode>
                <c:ptCount val="6"/>
                <c:pt idx="0">
                  <c:v>15</c:v>
                </c:pt>
                <c:pt idx="1">
                  <c:v>25</c:v>
                </c:pt>
                <c:pt idx="2">
                  <c:v>18</c:v>
                </c:pt>
                <c:pt idx="3">
                  <c:v>10</c:v>
                </c:pt>
                <c:pt idx="4">
                  <c:v>30</c:v>
                </c:pt>
                <c:pt idx="5">
                  <c:v>55</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Radio</c:v>
                </c:pt>
                <c:pt idx="1">
                  <c:v>Television</c:v>
                </c:pt>
                <c:pt idx="2">
                  <c:v>Newspaper/ magazine</c:v>
                </c:pt>
                <c:pt idx="3">
                  <c:v>Billboard</c:v>
                </c:pt>
                <c:pt idx="4">
                  <c:v>Internet</c:v>
                </c:pt>
                <c:pt idx="5">
                  <c:v>None of these</c:v>
                </c:pt>
              </c:strCache>
            </c:strRef>
          </c:cat>
          <c:val>
            <c:numRef>
              <c:f>Sheet1!$C$2:$C$7</c:f>
              <c:numCache>
                <c:formatCode>General</c:formatCode>
                <c:ptCount val="6"/>
                <c:pt idx="0">
                  <c:v>14</c:v>
                </c:pt>
                <c:pt idx="1">
                  <c:v>25</c:v>
                </c:pt>
                <c:pt idx="2">
                  <c:v>25</c:v>
                </c:pt>
                <c:pt idx="3">
                  <c:v>17</c:v>
                </c:pt>
                <c:pt idx="4">
                  <c:v>38</c:v>
                </c:pt>
                <c:pt idx="5">
                  <c:v>46</c:v>
                </c:pt>
              </c:numCache>
            </c:numRef>
          </c:val>
        </c:ser>
        <c:dLbls>
          <c:showLegendKey val="0"/>
          <c:showVal val="0"/>
          <c:showCatName val="0"/>
          <c:showSerName val="0"/>
          <c:showPercent val="0"/>
          <c:showBubbleSize val="0"/>
        </c:dLbls>
        <c:gapWidth val="150"/>
        <c:axId val="133167696"/>
        <c:axId val="133168480"/>
      </c:barChart>
      <c:catAx>
        <c:axId val="1331676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33168480"/>
        <c:crosses val="autoZero"/>
        <c:auto val="1"/>
        <c:lblAlgn val="ctr"/>
        <c:lblOffset val="100"/>
        <c:noMultiLvlLbl val="0"/>
      </c:catAx>
      <c:valAx>
        <c:axId val="13316848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331676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tx>
                <c:rich>
                  <a:bodyPr/>
                  <a:lstStyle/>
                  <a:p>
                    <a:fld id="{FA191AEB-6B62-402B-A94E-B1E4D6F62EA1}" type="CATEGORYNAME">
                      <a:rPr lang="en-US"/>
                      <a:pPr/>
                      <a:t>[CATEGORY NAME]</a:t>
                    </a:fld>
                    <a:r>
                      <a:rPr lang="en-US" baseline="0" dirty="0"/>
                      <a:t>
</a:t>
                    </a:r>
                    <a:fld id="{985303AF-F136-4C2E-BDCC-3EDCB4915386}" type="PERCENTAGE">
                      <a:rPr lang="en-US" baseline="0">
                        <a:solidFill>
                          <a:schemeClr val="bg1"/>
                        </a:solidFill>
                      </a:rPr>
                      <a:pPr/>
                      <a:t>[PERCENTAGE]</a:t>
                    </a:fld>
                    <a:endParaRPr lang="en-US"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Doctor</c:v>
                </c:pt>
                <c:pt idx="1">
                  <c:v>Nurse/midwife/ LHV</c:v>
                </c:pt>
                <c:pt idx="2">
                  <c:v>Auxiliary midwife</c:v>
                </c:pt>
                <c:pt idx="3">
                  <c:v>Community/ village health worker/ TBA</c:v>
                </c:pt>
                <c:pt idx="4">
                  <c:v>No ANC</c:v>
                </c:pt>
              </c:strCache>
            </c:strRef>
          </c:cat>
          <c:val>
            <c:numRef>
              <c:f>Sheet1!$B$2:$B$6</c:f>
              <c:numCache>
                <c:formatCode>General</c:formatCode>
                <c:ptCount val="5"/>
                <c:pt idx="0">
                  <c:v>27</c:v>
                </c:pt>
                <c:pt idx="1">
                  <c:v>54</c:v>
                </c:pt>
                <c:pt idx="2">
                  <c:v>3</c:v>
                </c:pt>
                <c:pt idx="3">
                  <c:v>3</c:v>
                </c:pt>
                <c:pt idx="4">
                  <c:v>13</c:v>
                </c:pt>
              </c:numCache>
            </c:numRef>
          </c:val>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268620611849327"/>
          <c:y val="2.7617264645354387E-2"/>
          <c:w val="0.57136969614795396"/>
          <c:h val="0.94476547070929118"/>
        </c:manualLayout>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5"/>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Took iron tablets </c:v>
                </c:pt>
                <c:pt idx="2">
                  <c:v>Informed of signs of pregnancy complications</c:v>
                </c:pt>
                <c:pt idx="3">
                  <c:v>Urine sample taken</c:v>
                </c:pt>
                <c:pt idx="4">
                  <c:v>Blood sample taken</c:v>
                </c:pt>
                <c:pt idx="5">
                  <c:v>Blood pressure measured</c:v>
                </c:pt>
              </c:strCache>
            </c:strRef>
          </c:cat>
          <c:val>
            <c:numRef>
              <c:f>Sheet1!$B$2:$B$7</c:f>
              <c:numCache>
                <c:formatCode>General</c:formatCode>
                <c:ptCount val="6"/>
                <c:pt idx="0">
                  <c:v>87</c:v>
                </c:pt>
                <c:pt idx="2">
                  <c:v>76</c:v>
                </c:pt>
                <c:pt idx="3">
                  <c:v>62</c:v>
                </c:pt>
                <c:pt idx="4">
                  <c:v>61</c:v>
                </c:pt>
                <c:pt idx="5">
                  <c:v>91</c:v>
                </c:pt>
              </c:numCache>
            </c:numRef>
          </c:val>
        </c:ser>
        <c:dLbls>
          <c:dLblPos val="outEnd"/>
          <c:showLegendKey val="0"/>
          <c:showVal val="1"/>
          <c:showCatName val="0"/>
          <c:showSerName val="0"/>
          <c:showPercent val="0"/>
          <c:showBubbleSize val="0"/>
        </c:dLbls>
        <c:gapWidth val="100"/>
        <c:axId val="529965472"/>
        <c:axId val="529965080"/>
      </c:barChart>
      <c:catAx>
        <c:axId val="5299654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65080"/>
        <c:crosses val="autoZero"/>
        <c:auto val="1"/>
        <c:lblAlgn val="ctr"/>
        <c:lblOffset val="100"/>
        <c:noMultiLvlLbl val="0"/>
      </c:catAx>
      <c:valAx>
        <c:axId val="529965080"/>
        <c:scaling>
          <c:orientation val="minMax"/>
          <c:max val="110"/>
          <c:min val="0"/>
        </c:scaling>
        <c:delete val="1"/>
        <c:axPos val="b"/>
        <c:majorGridlines>
          <c:spPr>
            <a:ln w="9525" cap="flat" cmpd="sng" algn="ctr">
              <a:noFill/>
              <a:round/>
            </a:ln>
            <a:effectLst/>
          </c:spPr>
        </c:majorGridlines>
        <c:numFmt formatCode="General" sourceLinked="1"/>
        <c:majorTickMark val="out"/>
        <c:minorTickMark val="none"/>
        <c:tickLblPos val="nextTo"/>
        <c:crossAx val="529965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Public sector facility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31</c:v>
                </c:pt>
                <c:pt idx="1">
                  <c:v>53</c:v>
                </c:pt>
                <c:pt idx="2">
                  <c:v>24</c:v>
                </c:pt>
              </c:numCache>
            </c:numRef>
          </c:val>
        </c:ser>
        <c:ser>
          <c:idx val="1"/>
          <c:order val="1"/>
          <c:tx>
            <c:strRef>
              <c:f>Sheet1!$C$1</c:f>
              <c:strCache>
                <c:ptCount val="1"/>
                <c:pt idx="0">
                  <c:v>Private sector facility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dLbl>
              <c:idx val="0"/>
              <c:layout>
                <c:manualLayout>
                  <c:x val="-2.6844363841050818E-17"/>
                  <c:y val="0"/>
                </c:manualLayout>
              </c:layout>
              <c:dLblPos val="ctr"/>
              <c:showLegendKey val="0"/>
              <c:showVal val="1"/>
              <c:showCatName val="0"/>
              <c:showSerName val="0"/>
              <c:showPercent val="0"/>
              <c:showBubbleSize val="0"/>
              <c:extLst>
                <c:ext xmlns:c15="http://schemas.microsoft.com/office/drawing/2012/chart" uri="{CE6537A1-D6FC-4f65-9D91-7224C49458BB}"/>
              </c:extLst>
            </c:dLbl>
            <c:dLbl>
              <c:idx val="1"/>
              <c:layout>
                <c:manualLayout>
                  <c:x val="1.4642549426962714E-3"/>
                  <c:y val="0"/>
                </c:manualLayout>
              </c:layout>
              <c:dLblPos val="ctr"/>
              <c:showLegendKey val="0"/>
              <c:showVal val="1"/>
              <c:showCatName val="0"/>
              <c:showSerName val="0"/>
              <c:showPercent val="0"/>
              <c:showBubbleSize val="0"/>
              <c:extLst>
                <c:ext xmlns:c15="http://schemas.microsoft.com/office/drawing/2012/chart" uri="{CE6537A1-D6FC-4f65-9D91-7224C49458BB}"/>
              </c:extLst>
            </c:dLbl>
            <c:dLbl>
              <c:idx val="2"/>
              <c:layout>
                <c:manualLayout>
                  <c:x val="1.4642549426963252E-3"/>
                  <c:y val="7.2027599615020988E-3"/>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6</c:v>
                </c:pt>
                <c:pt idx="1">
                  <c:v>17</c:v>
                </c:pt>
                <c:pt idx="2">
                  <c:v>3</c:v>
                </c:pt>
              </c:numCache>
            </c:numRef>
          </c:val>
        </c:ser>
        <c:ser>
          <c:idx val="2"/>
          <c:order val="2"/>
          <c:tx>
            <c:strRef>
              <c:f>Sheet1!$D$1</c:f>
              <c:strCache>
                <c:ptCount val="1"/>
                <c:pt idx="0">
                  <c:v>Home</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63</c:v>
                </c:pt>
                <c:pt idx="1">
                  <c:v>30</c:v>
                </c:pt>
                <c:pt idx="2">
                  <c:v>72</c:v>
                </c:pt>
              </c:numCache>
            </c:numRef>
          </c:val>
        </c:ser>
        <c:dLbls>
          <c:showLegendKey val="0"/>
          <c:showVal val="0"/>
          <c:showCatName val="0"/>
          <c:showSerName val="0"/>
          <c:showPercent val="0"/>
          <c:showBubbleSize val="0"/>
        </c:dLbls>
        <c:gapWidth val="100"/>
        <c:overlap val="100"/>
        <c:axId val="529964296"/>
        <c:axId val="529963904"/>
      </c:barChart>
      <c:catAx>
        <c:axId val="529964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63904"/>
        <c:crosses val="autoZero"/>
        <c:auto val="1"/>
        <c:lblAlgn val="ctr"/>
        <c:lblOffset val="100"/>
        <c:noMultiLvlLbl val="0"/>
      </c:catAx>
      <c:valAx>
        <c:axId val="529963904"/>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5299642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253783902012248"/>
          <c:y val="2.8200249512270459E-2"/>
          <c:w val="0.50020220909886259"/>
          <c:h val="0.88234996806343258"/>
        </c:manualLayout>
      </c:layout>
      <c:pieChart>
        <c:varyColors val="1"/>
        <c:ser>
          <c:idx val="0"/>
          <c:order val="0"/>
          <c:tx>
            <c:strRef>
              <c:f>Sheet1!$B$1</c:f>
              <c:strCache>
                <c:ptCount val="1"/>
                <c:pt idx="0">
                  <c:v>Sales</c:v>
                </c:pt>
              </c:strCache>
            </c:strRef>
          </c:tx>
          <c:spPr>
            <a:solidFill>
              <a:schemeClr val="tx2"/>
            </a:solidFill>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accent5">
                  <a:lumMod val="2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dLbl>
            <c:dLbl>
              <c:idx val="5"/>
              <c:layout>
                <c:manualLayout>
                  <c:x val="-4.2299321959755028E-3"/>
                  <c:y val="5.7101926746334778E-4"/>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Doctor</c:v>
                </c:pt>
                <c:pt idx="1">
                  <c:v>Nurse/midwife/ LHV</c:v>
                </c:pt>
                <c:pt idx="2">
                  <c:v>Auxiliary midwife</c:v>
                </c:pt>
                <c:pt idx="3">
                  <c:v>TBA</c:v>
                </c:pt>
                <c:pt idx="4">
                  <c:v>Relative/friend</c:v>
                </c:pt>
                <c:pt idx="5">
                  <c:v>No one</c:v>
                </c:pt>
              </c:strCache>
            </c:strRef>
          </c:cat>
          <c:val>
            <c:numRef>
              <c:f>Sheet1!$B$2:$B$7</c:f>
              <c:numCache>
                <c:formatCode>General</c:formatCode>
                <c:ptCount val="6"/>
                <c:pt idx="0">
                  <c:v>32</c:v>
                </c:pt>
                <c:pt idx="1">
                  <c:v>29</c:v>
                </c:pt>
                <c:pt idx="2">
                  <c:v>6</c:v>
                </c:pt>
                <c:pt idx="3">
                  <c:v>29</c:v>
                </c:pt>
                <c:pt idx="4">
                  <c:v>4</c:v>
                </c:pt>
                <c:pt idx="5">
                  <c:v>1</c:v>
                </c:pt>
              </c:numCache>
            </c:numRef>
          </c:val>
        </c:ser>
        <c:dLbls>
          <c:showLegendKey val="0"/>
          <c:showVal val="1"/>
          <c:showCatName val="0"/>
          <c:showSerName val="0"/>
          <c:showPercent val="0"/>
          <c:showBubbleSize val="0"/>
          <c:showLeaderLines val="1"/>
        </c:dLbls>
        <c:firstSliceAng val="27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75308641975308E-2"/>
          <c:y val="0.1004566210045662"/>
          <c:w val="0.96604938271604934"/>
          <c:h val="0.75827239060870821"/>
        </c:manualLayout>
      </c:layout>
      <c:barChart>
        <c:barDir val="col"/>
        <c:grouping val="clustered"/>
        <c:varyColors val="0"/>
        <c:ser>
          <c:idx val="0"/>
          <c:order val="0"/>
          <c:tx>
            <c:strRef>
              <c:f>Sheet1!$B$1</c:f>
              <c:strCache>
                <c:ptCount val="1"/>
                <c:pt idx="0">
                  <c:v>Column1</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28</c:v>
                </c:pt>
                <c:pt idx="1">
                  <c:v>56</c:v>
                </c:pt>
                <c:pt idx="2">
                  <c:v>79</c:v>
                </c:pt>
                <c:pt idx="3">
                  <c:v>95</c:v>
                </c:pt>
              </c:numCache>
            </c:numRef>
          </c:val>
        </c:ser>
        <c:dLbls>
          <c:showLegendKey val="0"/>
          <c:showVal val="0"/>
          <c:showCatName val="0"/>
          <c:showSerName val="0"/>
          <c:showPercent val="0"/>
          <c:showBubbleSize val="0"/>
        </c:dLbls>
        <c:gapWidth val="100"/>
        <c:axId val="529962728"/>
        <c:axId val="529962336"/>
      </c:barChart>
      <c:catAx>
        <c:axId val="529962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62336"/>
        <c:crosses val="autoZero"/>
        <c:auto val="1"/>
        <c:lblAlgn val="ctr"/>
        <c:lblOffset val="100"/>
        <c:noMultiLvlLbl val="0"/>
      </c:catAx>
      <c:valAx>
        <c:axId val="52996233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29962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003091349442983E-2"/>
          <c:y val="0.12947969146722715"/>
          <c:w val="0.965993817301114"/>
          <c:h val="0.7671912327363809"/>
        </c:manualLayout>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36</c:v>
                </c:pt>
                <c:pt idx="1">
                  <c:v>51</c:v>
                </c:pt>
                <c:pt idx="2">
                  <c:v>65</c:v>
                </c:pt>
                <c:pt idx="3">
                  <c:v>80</c:v>
                </c:pt>
                <c:pt idx="4">
                  <c:v>97</c:v>
                </c:pt>
              </c:numCache>
            </c:numRef>
          </c:val>
        </c:ser>
        <c:dLbls>
          <c:showLegendKey val="0"/>
          <c:showVal val="0"/>
          <c:showCatName val="0"/>
          <c:showSerName val="0"/>
          <c:showPercent val="0"/>
          <c:showBubbleSize val="0"/>
        </c:dLbls>
        <c:gapWidth val="100"/>
        <c:axId val="529961552"/>
        <c:axId val="529961160"/>
      </c:barChart>
      <c:catAx>
        <c:axId val="529961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61160"/>
        <c:crosses val="autoZero"/>
        <c:auto val="1"/>
        <c:lblAlgn val="ctr"/>
        <c:lblOffset val="100"/>
        <c:noMultiLvlLbl val="0"/>
      </c:catAx>
      <c:valAx>
        <c:axId val="52996116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29961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791548656397747"/>
          <c:w val="0.96457326892109496"/>
          <c:h val="0.59465220843780331"/>
        </c:manualLayout>
      </c:layout>
      <c:barChart>
        <c:barDir val="col"/>
        <c:grouping val="clustered"/>
        <c:varyColors val="0"/>
        <c:ser>
          <c:idx val="0"/>
          <c:order val="0"/>
          <c:tx>
            <c:strRef>
              <c:f>Sheet1!$B$1</c:f>
              <c:strCache>
                <c:ptCount val="1"/>
                <c:pt idx="0">
                  <c:v>Health facility delivery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Bangladesh    2014*</c:v>
                </c:pt>
                <c:pt idx="1">
                  <c:v>Myanmar        2015-16</c:v>
                </c:pt>
                <c:pt idx="2">
                  <c:v>Nepal             2011</c:v>
                </c:pt>
                <c:pt idx="3">
                  <c:v>Cambodia        2014</c:v>
                </c:pt>
                <c:pt idx="4">
                  <c:v>Pakistan          2012-13</c:v>
                </c:pt>
              </c:strCache>
            </c:strRef>
          </c:cat>
          <c:val>
            <c:numRef>
              <c:f>Sheet1!$B$2:$B$6</c:f>
              <c:numCache>
                <c:formatCode>0.0</c:formatCode>
                <c:ptCount val="5"/>
                <c:pt idx="0">
                  <c:v>37</c:v>
                </c:pt>
                <c:pt idx="1">
                  <c:v>37</c:v>
                </c:pt>
                <c:pt idx="2">
                  <c:v>35</c:v>
                </c:pt>
                <c:pt idx="3">
                  <c:v>83</c:v>
                </c:pt>
                <c:pt idx="4">
                  <c:v>48</c:v>
                </c:pt>
              </c:numCache>
            </c:numRef>
          </c:val>
        </c:ser>
        <c:ser>
          <c:idx val="1"/>
          <c:order val="1"/>
          <c:tx>
            <c:strRef>
              <c:f>Sheet1!$C$1</c:f>
              <c:strCache>
                <c:ptCount val="1"/>
                <c:pt idx="0">
                  <c:v>Assistance at delivery</c:v>
                </c:pt>
              </c:strCache>
            </c:strRef>
          </c:tx>
          <c:spPr>
            <a:solidFill>
              <a:schemeClr val="accent2"/>
            </a:solidFill>
            <a:ln>
              <a:noFill/>
            </a:ln>
            <a:effectLst/>
            <a:scene3d>
              <a:camera prst="orthographicFront"/>
              <a:lightRig rig="threePt" dir="t"/>
            </a:scene3d>
            <a:sp3d>
              <a:bevelT w="63500" h="25400"/>
            </a:sp3d>
          </c:spPr>
          <c:invertIfNegative val="0"/>
          <c:dLbls>
            <c:dLbl>
              <c:idx val="0"/>
              <c:tx>
                <c:rich>
                  <a:bodyPr/>
                  <a:lstStyle/>
                  <a:p>
                    <a:r>
                      <a:rPr lang="en-US" dirty="0" smtClean="0"/>
                      <a:t>42</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Bangladesh    2014*</c:v>
                </c:pt>
                <c:pt idx="1">
                  <c:v>Myanmar        2015-16</c:v>
                </c:pt>
                <c:pt idx="2">
                  <c:v>Nepal             2011</c:v>
                </c:pt>
                <c:pt idx="3">
                  <c:v>Cambodia        2014</c:v>
                </c:pt>
                <c:pt idx="4">
                  <c:v>Pakistan          2012-13</c:v>
                </c:pt>
              </c:strCache>
            </c:strRef>
          </c:cat>
          <c:val>
            <c:numRef>
              <c:f>Sheet1!$C$2:$C$6</c:f>
              <c:numCache>
                <c:formatCode>General</c:formatCode>
                <c:ptCount val="5"/>
                <c:pt idx="0">
                  <c:v>42</c:v>
                </c:pt>
                <c:pt idx="1">
                  <c:v>60</c:v>
                </c:pt>
                <c:pt idx="2">
                  <c:v>43</c:v>
                </c:pt>
                <c:pt idx="3">
                  <c:v>89</c:v>
                </c:pt>
                <c:pt idx="4">
                  <c:v>52</c:v>
                </c:pt>
              </c:numCache>
            </c:numRef>
          </c:val>
        </c:ser>
        <c:dLbls>
          <c:showLegendKey val="0"/>
          <c:showVal val="0"/>
          <c:showCatName val="0"/>
          <c:showSerName val="0"/>
          <c:showPercent val="0"/>
          <c:showBubbleSize val="0"/>
        </c:dLbls>
        <c:gapWidth val="100"/>
        <c:axId val="529959984"/>
        <c:axId val="529959592"/>
      </c:barChart>
      <c:catAx>
        <c:axId val="529959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529959592"/>
        <c:crosses val="autoZero"/>
        <c:auto val="1"/>
        <c:lblAlgn val="ctr"/>
        <c:lblOffset val="100"/>
        <c:noMultiLvlLbl val="0"/>
      </c:catAx>
      <c:valAx>
        <c:axId val="529959592"/>
        <c:scaling>
          <c:orientation val="minMax"/>
          <c:max val="100"/>
          <c:min val="0"/>
        </c:scaling>
        <c:delete val="1"/>
        <c:axPos val="l"/>
        <c:majorGridlines>
          <c:spPr>
            <a:ln w="9525" cap="flat" cmpd="sng" algn="ctr">
              <a:noFill/>
              <a:round/>
            </a:ln>
            <a:effectLst/>
          </c:spPr>
        </c:majorGridlines>
        <c:numFmt formatCode="0.0" sourceLinked="1"/>
        <c:majorTickMark val="out"/>
        <c:minorTickMark val="none"/>
        <c:tickLblPos val="nextTo"/>
        <c:crossAx val="529959984"/>
        <c:crosses val="autoZero"/>
        <c:crossBetween val="between"/>
      </c:valAx>
      <c:spPr>
        <a:noFill/>
        <a:ln>
          <a:noFill/>
        </a:ln>
        <a:effectLst/>
      </c:spPr>
    </c:plotArea>
    <c:legend>
      <c:legendPos val="t"/>
      <c:layout>
        <c:manualLayout>
          <c:xMode val="edge"/>
          <c:yMode val="edge"/>
          <c:x val="6.6955831872088881E-2"/>
          <c:y val="1.3575969038238801E-2"/>
          <c:w val="0.83196927158308254"/>
          <c:h val="6.280061551519466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2.2999999999999998</c:v>
                </c:pt>
                <c:pt idx="1">
                  <c:v>1.9</c:v>
                </c:pt>
                <c:pt idx="2">
                  <c:v>2.4</c:v>
                </c:pt>
              </c:numCache>
            </c:numRef>
          </c:val>
        </c:ser>
        <c:dLbls>
          <c:showLegendKey val="0"/>
          <c:showVal val="0"/>
          <c:showCatName val="0"/>
          <c:showSerName val="0"/>
          <c:showPercent val="0"/>
          <c:showBubbleSize val="0"/>
        </c:dLbls>
        <c:gapWidth val="100"/>
        <c:axId val="478240736"/>
        <c:axId val="478241128"/>
      </c:barChart>
      <c:catAx>
        <c:axId val="478240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41128"/>
        <c:crosses val="autoZero"/>
        <c:auto val="1"/>
        <c:lblAlgn val="ctr"/>
        <c:lblOffset val="100"/>
        <c:noMultiLvlLbl val="0"/>
      </c:catAx>
      <c:valAx>
        <c:axId val="478241128"/>
        <c:scaling>
          <c:orientation val="minMax"/>
          <c:max val="10"/>
          <c:min val="0"/>
        </c:scaling>
        <c:delete val="1"/>
        <c:axPos val="l"/>
        <c:majorGridlines>
          <c:spPr>
            <a:ln w="9525" cap="flat" cmpd="sng" algn="ctr">
              <a:noFill/>
              <a:round/>
            </a:ln>
            <a:effectLst/>
          </c:spPr>
        </c:majorGridlines>
        <c:numFmt formatCode="General" sourceLinked="1"/>
        <c:majorTickMark val="out"/>
        <c:minorTickMark val="none"/>
        <c:tickLblPos val="nextTo"/>
        <c:crossAx val="478240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Mother</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45</c:v>
                </c:pt>
                <c:pt idx="1">
                  <c:v>71</c:v>
                </c:pt>
                <c:pt idx="2">
                  <c:v>24</c:v>
                </c:pt>
              </c:numCache>
            </c:numRef>
          </c:val>
        </c:ser>
        <c:ser>
          <c:idx val="1"/>
          <c:order val="1"/>
          <c:tx>
            <c:strRef>
              <c:f>Sheet1!$C$1</c:f>
              <c:strCache>
                <c:ptCount val="1"/>
                <c:pt idx="0">
                  <c:v>Infant</c:v>
                </c:pt>
              </c:strCache>
            </c:strRef>
          </c:tx>
          <c:spPr>
            <a:solidFill>
              <a:schemeClr val="tx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23</c:v>
                </c:pt>
                <c:pt idx="1">
                  <c:v>36</c:v>
                </c:pt>
                <c:pt idx="2">
                  <c:v>60</c:v>
                </c:pt>
              </c:numCache>
            </c:numRef>
          </c:val>
        </c:ser>
        <c:dLbls>
          <c:dLblPos val="outEnd"/>
          <c:showLegendKey val="0"/>
          <c:showVal val="1"/>
          <c:showCatName val="0"/>
          <c:showSerName val="0"/>
          <c:showPercent val="0"/>
          <c:showBubbleSize val="0"/>
        </c:dLbls>
        <c:gapWidth val="100"/>
        <c:axId val="529959200"/>
        <c:axId val="529958808"/>
      </c:barChart>
      <c:catAx>
        <c:axId val="529959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958808"/>
        <c:crosses val="autoZero"/>
        <c:auto val="1"/>
        <c:lblAlgn val="ctr"/>
        <c:lblOffset val="100"/>
        <c:noMultiLvlLbl val="0"/>
      </c:catAx>
      <c:valAx>
        <c:axId val="5299588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299592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65401193787212"/>
          <c:y val="2.7617264645354387E-2"/>
          <c:w val="0.48440189032857511"/>
          <c:h val="0.94476547070929118"/>
        </c:manualLayout>
      </c:layout>
      <c:barChart>
        <c:barDir val="bar"/>
        <c:grouping val="clustered"/>
        <c:varyColors val="0"/>
        <c:ser>
          <c:idx val="0"/>
          <c:order val="0"/>
          <c:tx>
            <c:strRef>
              <c:f>Sheet1!$B$1</c:f>
              <c:strCache>
                <c:ptCount val="1"/>
                <c:pt idx="0">
                  <c:v>Column1</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Getting money for treatment</c:v>
                </c:pt>
                <c:pt idx="2">
                  <c:v>Not wanting to go alone</c:v>
                </c:pt>
                <c:pt idx="3">
                  <c:v>Distance to health facility</c:v>
                </c:pt>
                <c:pt idx="4">
                  <c:v>Getting permission to go for treatment</c:v>
                </c:pt>
              </c:strCache>
            </c:strRef>
          </c:cat>
          <c:val>
            <c:numRef>
              <c:f>Sheet1!$B$2:$B$6</c:f>
              <c:numCache>
                <c:formatCode>General</c:formatCode>
                <c:ptCount val="5"/>
                <c:pt idx="0">
                  <c:v>49</c:v>
                </c:pt>
                <c:pt idx="1">
                  <c:v>34</c:v>
                </c:pt>
                <c:pt idx="2">
                  <c:v>31</c:v>
                </c:pt>
                <c:pt idx="3">
                  <c:v>23</c:v>
                </c:pt>
                <c:pt idx="4">
                  <c:v>4</c:v>
                </c:pt>
              </c:numCache>
            </c:numRef>
          </c:val>
        </c:ser>
        <c:dLbls>
          <c:dLblPos val="outEnd"/>
          <c:showLegendKey val="0"/>
          <c:showVal val="1"/>
          <c:showCatName val="0"/>
          <c:showSerName val="0"/>
          <c:showPercent val="0"/>
          <c:showBubbleSize val="0"/>
        </c:dLbls>
        <c:gapWidth val="100"/>
        <c:axId val="529958024"/>
        <c:axId val="529957632"/>
      </c:barChart>
      <c:catAx>
        <c:axId val="52995802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29957632"/>
        <c:crosses val="autoZero"/>
        <c:auto val="1"/>
        <c:lblAlgn val="ctr"/>
        <c:lblOffset val="100"/>
        <c:noMultiLvlLbl val="0"/>
      </c:catAx>
      <c:valAx>
        <c:axId val="529957632"/>
        <c:scaling>
          <c:orientation val="minMax"/>
          <c:max val="75"/>
          <c:min val="0"/>
        </c:scaling>
        <c:delete val="1"/>
        <c:axPos val="b"/>
        <c:majorGridlines>
          <c:spPr>
            <a:ln w="9525" cap="flat" cmpd="sng" algn="ctr">
              <a:noFill/>
              <a:round/>
            </a:ln>
            <a:effectLst/>
          </c:spPr>
        </c:majorGridlines>
        <c:numFmt formatCode="General" sourceLinked="1"/>
        <c:majorTickMark val="out"/>
        <c:minorTickMark val="none"/>
        <c:tickLblPos val="nextTo"/>
        <c:crossAx val="529958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6"/>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8"/>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9"/>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88</c:v>
                </c:pt>
                <c:pt idx="1">
                  <c:v>87</c:v>
                </c:pt>
                <c:pt idx="2">
                  <c:v>77</c:v>
                </c:pt>
                <c:pt idx="3">
                  <c:v>62</c:v>
                </c:pt>
                <c:pt idx="4">
                  <c:v>90</c:v>
                </c:pt>
                <c:pt idx="5">
                  <c:v>82</c:v>
                </c:pt>
                <c:pt idx="6">
                  <c:v>67</c:v>
                </c:pt>
                <c:pt idx="7">
                  <c:v>77</c:v>
                </c:pt>
                <c:pt idx="8">
                  <c:v>55</c:v>
                </c:pt>
                <c:pt idx="9">
                  <c:v>8</c:v>
                </c:pt>
              </c:numCache>
            </c:numRef>
          </c:val>
        </c:ser>
        <c:dLbls>
          <c:showLegendKey val="0"/>
          <c:showVal val="0"/>
          <c:showCatName val="0"/>
          <c:showSerName val="0"/>
          <c:showPercent val="0"/>
          <c:showBubbleSize val="0"/>
        </c:dLbls>
        <c:gapWidth val="100"/>
        <c:overlap val="-27"/>
        <c:axId val="529956456"/>
        <c:axId val="611040184"/>
      </c:barChart>
      <c:catAx>
        <c:axId val="529956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0184"/>
        <c:crosses val="autoZero"/>
        <c:auto val="1"/>
        <c:lblAlgn val="ctr"/>
        <c:lblOffset val="100"/>
        <c:noMultiLvlLbl val="0"/>
      </c:catAx>
      <c:valAx>
        <c:axId val="611040184"/>
        <c:scaling>
          <c:orientation val="minMax"/>
          <c:max val="105"/>
          <c:min val="0"/>
        </c:scaling>
        <c:delete val="1"/>
        <c:axPos val="l"/>
        <c:majorGridlines>
          <c:spPr>
            <a:ln w="9525" cap="flat" cmpd="sng" algn="ctr">
              <a:noFill/>
              <a:round/>
            </a:ln>
            <a:effectLst/>
          </c:spPr>
        </c:majorGridlines>
        <c:numFmt formatCode="General" sourceLinked="1"/>
        <c:majorTickMark val="out"/>
        <c:minorTickMark val="none"/>
        <c:tickLblPos val="nextTo"/>
        <c:crossAx val="529956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229975344566345E-2"/>
          <c:y val="7.2809843147472852E-2"/>
          <c:w val="0.93342110144423751"/>
          <c:h val="0.74625048088499446"/>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solidFill>
              <a:ln>
                <a:noFill/>
              </a:ln>
              <a:effectLst/>
              <a:scene3d>
                <a:camera prst="orthographicFront"/>
                <a:lightRig rig="threePt" dir="t">
                  <a:rot lat="0" lon="0" rev="1200000"/>
                </a:lightRig>
              </a:scene3d>
              <a:sp3d>
                <a:bevelT w="63500" h="25400"/>
              </a:sp3d>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Pakistan 2012-13</c:v>
                </c:pt>
                <c:pt idx="1">
                  <c:v>Myanmar 2015-16</c:v>
                </c:pt>
                <c:pt idx="2">
                  <c:v>Cambodia 2014</c:v>
                </c:pt>
                <c:pt idx="3">
                  <c:v>Bangladesh 2014</c:v>
                </c:pt>
                <c:pt idx="4">
                  <c:v>Nepal 2011</c:v>
                </c:pt>
              </c:strCache>
            </c:strRef>
          </c:cat>
          <c:val>
            <c:numRef>
              <c:f>Sheet1!$B$2:$B$6</c:f>
              <c:numCache>
                <c:formatCode>0.0</c:formatCode>
                <c:ptCount val="5"/>
                <c:pt idx="0">
                  <c:v>54</c:v>
                </c:pt>
                <c:pt idx="1">
                  <c:v>55</c:v>
                </c:pt>
                <c:pt idx="2">
                  <c:v>73</c:v>
                </c:pt>
                <c:pt idx="3">
                  <c:v>84</c:v>
                </c:pt>
                <c:pt idx="4">
                  <c:v>87</c:v>
                </c:pt>
              </c:numCache>
            </c:numRef>
          </c:val>
        </c:ser>
        <c:dLbls>
          <c:showLegendKey val="0"/>
          <c:showVal val="0"/>
          <c:showCatName val="0"/>
          <c:showSerName val="0"/>
          <c:showPercent val="0"/>
          <c:showBubbleSize val="0"/>
        </c:dLbls>
        <c:gapWidth val="100"/>
        <c:axId val="611053120"/>
        <c:axId val="611053512"/>
      </c:barChart>
      <c:catAx>
        <c:axId val="6110531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611053512"/>
        <c:crosses val="autoZero"/>
        <c:auto val="1"/>
        <c:lblAlgn val="ctr"/>
        <c:lblOffset val="100"/>
        <c:noMultiLvlLbl val="0"/>
      </c:catAx>
      <c:valAx>
        <c:axId val="611053512"/>
        <c:scaling>
          <c:orientation val="minMax"/>
          <c:max val="90"/>
          <c:min val="0"/>
        </c:scaling>
        <c:delete val="1"/>
        <c:axPos val="l"/>
        <c:majorGridlines>
          <c:spPr>
            <a:ln w="9525" cap="flat" cmpd="sng" algn="ctr">
              <a:noFill/>
              <a:round/>
            </a:ln>
            <a:effectLst/>
          </c:spPr>
        </c:majorGridlines>
        <c:numFmt formatCode="0.0" sourceLinked="1"/>
        <c:majorTickMark val="out"/>
        <c:minorTickMark val="none"/>
        <c:tickLblPos val="nextTo"/>
        <c:crossAx val="611053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34106350591535"/>
          <c:y val="2.7057356560179085E-2"/>
          <c:w val="0.53871660831229051"/>
          <c:h val="0.9458852868796418"/>
        </c:manualLayout>
      </c:layout>
      <c:barChart>
        <c:barDir val="bar"/>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48-59 months</c:v>
                </c:pt>
                <c:pt idx="1">
                  <c:v>36-47 months</c:v>
                </c:pt>
                <c:pt idx="2">
                  <c:v>24-35 months</c:v>
                </c:pt>
                <c:pt idx="3">
                  <c:v>12-23 months</c:v>
                </c:pt>
                <c:pt idx="4">
                  <c:v>6-11 months</c:v>
                </c:pt>
                <c:pt idx="5">
                  <c:v>&lt; 6 months</c:v>
                </c:pt>
              </c:strCache>
            </c:strRef>
          </c:cat>
          <c:val>
            <c:numRef>
              <c:f>Sheet1!$B$2:$B$7</c:f>
              <c:numCache>
                <c:formatCode>0</c:formatCode>
                <c:ptCount val="6"/>
                <c:pt idx="0">
                  <c:v>5</c:v>
                </c:pt>
                <c:pt idx="1">
                  <c:v>8</c:v>
                </c:pt>
                <c:pt idx="2">
                  <c:v>12</c:v>
                </c:pt>
                <c:pt idx="3">
                  <c:v>17</c:v>
                </c:pt>
                <c:pt idx="4">
                  <c:v>14</c:v>
                </c:pt>
                <c:pt idx="5">
                  <c:v>6</c:v>
                </c:pt>
              </c:numCache>
            </c:numRef>
          </c:val>
        </c:ser>
        <c:dLbls>
          <c:dLblPos val="outEnd"/>
          <c:showLegendKey val="0"/>
          <c:showVal val="1"/>
          <c:showCatName val="0"/>
          <c:showSerName val="0"/>
          <c:showPercent val="0"/>
          <c:showBubbleSize val="0"/>
        </c:dLbls>
        <c:gapWidth val="100"/>
        <c:axId val="611054296"/>
        <c:axId val="611054688"/>
      </c:barChart>
      <c:catAx>
        <c:axId val="61105429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54688"/>
        <c:crosses val="autoZero"/>
        <c:auto val="1"/>
        <c:lblAlgn val="ctr"/>
        <c:lblOffset val="100"/>
        <c:noMultiLvlLbl val="0"/>
      </c:catAx>
      <c:valAx>
        <c:axId val="611054688"/>
        <c:scaling>
          <c:orientation val="minMax"/>
          <c:max val="75"/>
          <c:min val="0"/>
        </c:scaling>
        <c:delete val="1"/>
        <c:axPos val="b"/>
        <c:majorGridlines>
          <c:spPr>
            <a:ln w="9525" cap="flat" cmpd="sng" algn="ctr">
              <a:noFill/>
              <a:round/>
            </a:ln>
            <a:effectLst/>
          </c:spPr>
        </c:majorGridlines>
        <c:numFmt formatCode="0" sourceLinked="1"/>
        <c:majorTickMark val="out"/>
        <c:minorTickMark val="none"/>
        <c:tickLblPos val="nextTo"/>
        <c:crossAx val="611054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788515373869235"/>
          <c:y val="2.7057356560179085E-2"/>
          <c:w val="0.4851726712156475"/>
          <c:h val="0.9458852868796418"/>
        </c:manualLayout>
      </c:layout>
      <c:barChart>
        <c:barDir val="bar"/>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bg2">
                  <a:lumMod val="75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2"/>
              </a:solidFill>
              <a:ln>
                <a:noFill/>
              </a:ln>
              <a:effectLst/>
              <a:scene3d>
                <a:camera prst="orthographicFront"/>
                <a:lightRig rig="threePt" dir="t">
                  <a:rot lat="0" lon="0" rev="1200000"/>
                </a:lightRig>
              </a:scene3d>
              <a:sp3d>
                <a:bevelT w="63500" h="25400"/>
              </a:sp3d>
            </c:spPr>
          </c:dPt>
          <c:dLbls>
            <c:dLbl>
              <c:idx val="2"/>
              <c:tx>
                <c:rich>
                  <a:bodyPr/>
                  <a:lstStyle/>
                  <a:p>
                    <a:r>
                      <a:rPr lang="en-US" dirty="0" smtClean="0"/>
                      <a:t>17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c:v>
                </c:pt>
                <c:pt idx="2">
                  <c:v>Anti-motility drugs</c:v>
                </c:pt>
                <c:pt idx="3">
                  <c:v>Antibiotics</c:v>
                </c:pt>
                <c:pt idx="4">
                  <c:v>ORT or increased fluids</c:v>
                </c:pt>
                <c:pt idx="5">
                  <c:v>Increased fluids</c:v>
                </c:pt>
                <c:pt idx="6">
                  <c:v>ORS or RHF</c:v>
                </c:pt>
                <c:pt idx="7">
                  <c:v>Recommended home fluids (RHF)</c:v>
                </c:pt>
                <c:pt idx="8">
                  <c:v>ORS packets</c:v>
                </c:pt>
                <c:pt idx="9">
                  <c:v>Taken to a health provider</c:v>
                </c:pt>
              </c:strCache>
            </c:strRef>
          </c:cat>
          <c:val>
            <c:numRef>
              <c:f>Sheet1!$B$2:$B$11</c:f>
              <c:numCache>
                <c:formatCode>0</c:formatCode>
                <c:ptCount val="10"/>
                <c:pt idx="0">
                  <c:v>14</c:v>
                </c:pt>
                <c:pt idx="1">
                  <c:v>33</c:v>
                </c:pt>
                <c:pt idx="2">
                  <c:v>17</c:v>
                </c:pt>
                <c:pt idx="3">
                  <c:v>26</c:v>
                </c:pt>
                <c:pt idx="4">
                  <c:v>68</c:v>
                </c:pt>
                <c:pt idx="5">
                  <c:v>22</c:v>
                </c:pt>
                <c:pt idx="6">
                  <c:v>63</c:v>
                </c:pt>
                <c:pt idx="7">
                  <c:v>5</c:v>
                </c:pt>
                <c:pt idx="8">
                  <c:v>62</c:v>
                </c:pt>
                <c:pt idx="9">
                  <c:v>54</c:v>
                </c:pt>
              </c:numCache>
            </c:numRef>
          </c:val>
        </c:ser>
        <c:dLbls>
          <c:dLblPos val="outEnd"/>
          <c:showLegendKey val="0"/>
          <c:showVal val="1"/>
          <c:showCatName val="0"/>
          <c:showSerName val="0"/>
          <c:showPercent val="0"/>
          <c:showBubbleSize val="0"/>
        </c:dLbls>
        <c:gapWidth val="100"/>
        <c:axId val="611055472"/>
        <c:axId val="611055864"/>
      </c:barChart>
      <c:catAx>
        <c:axId val="6110554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55864"/>
        <c:crosses val="autoZero"/>
        <c:auto val="1"/>
        <c:lblAlgn val="ctr"/>
        <c:lblOffset val="100"/>
        <c:noMultiLvlLbl val="0"/>
      </c:catAx>
      <c:valAx>
        <c:axId val="611055864"/>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611055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888713910761154"/>
          <c:y val="0.11648007700934625"/>
          <c:w val="0.46305916447944007"/>
          <c:h val="0.85700687291413624"/>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22</c:v>
                </c:pt>
                <c:pt idx="1">
                  <c:v>56</c:v>
                </c:pt>
                <c:pt idx="2">
                  <c:v>18</c:v>
                </c:pt>
                <c:pt idx="3">
                  <c:v>3</c:v>
                </c:pt>
                <c:pt idx="4">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816579177602799"/>
          <c:y val="0.14567446026048955"/>
          <c:w val="0.45644630358705163"/>
          <c:h val="0.85420663116874029"/>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1">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solidFill>
                  <a:round/>
                </a:ln>
                <a:effectLst/>
              </c:spPr>
            </c:leaderLines>
            <c:extLst>
              <c:ext xmlns:c15="http://schemas.microsoft.com/office/drawing/2012/chart" uri="{CE6537A1-D6FC-4f65-9D91-7224C49458BB}"/>
            </c:extLst>
          </c:dLbls>
          <c:cat>
            <c:strRef>
              <c:f>Sheet1!$A$2:$A$7</c:f>
              <c:strCache>
                <c:ptCount val="6"/>
                <c:pt idx="0">
                  <c:v>More</c:v>
                </c:pt>
                <c:pt idx="1">
                  <c:v>Same as usual</c:v>
                </c:pt>
                <c:pt idx="2">
                  <c:v>Somewhat less</c:v>
                </c:pt>
                <c:pt idx="3">
                  <c:v>Much less</c:v>
                </c:pt>
                <c:pt idx="4">
                  <c:v>None</c:v>
                </c:pt>
                <c:pt idx="5">
                  <c:v>Never gave food</c:v>
                </c:pt>
              </c:strCache>
            </c:strRef>
          </c:cat>
          <c:val>
            <c:numRef>
              <c:f>Sheet1!$B$2:$B$7</c:f>
              <c:numCache>
                <c:formatCode>General</c:formatCode>
                <c:ptCount val="6"/>
                <c:pt idx="0">
                  <c:v>7</c:v>
                </c:pt>
                <c:pt idx="1">
                  <c:v>47</c:v>
                </c:pt>
                <c:pt idx="2">
                  <c:v>30</c:v>
                </c:pt>
                <c:pt idx="3">
                  <c:v>7</c:v>
                </c:pt>
                <c:pt idx="4">
                  <c:v>4</c:v>
                </c:pt>
                <c:pt idx="5">
                  <c:v>4</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c:v>
                </c:pt>
                <c:pt idx="1">
                  <c:v>2 to 3</c:v>
                </c:pt>
                <c:pt idx="2">
                  <c:v>4 to 5</c:v>
                </c:pt>
                <c:pt idx="4">
                  <c:v>0 to 5</c:v>
                </c:pt>
              </c:strCache>
            </c:strRef>
          </c:cat>
          <c:val>
            <c:numRef>
              <c:f>Sheet1!$B$2:$B$6</c:f>
              <c:numCache>
                <c:formatCode>General</c:formatCode>
                <c:ptCount val="5"/>
                <c:pt idx="0">
                  <c:v>71</c:v>
                </c:pt>
                <c:pt idx="1">
                  <c:v>53</c:v>
                </c:pt>
                <c:pt idx="2">
                  <c:v>38</c:v>
                </c:pt>
                <c:pt idx="4">
                  <c:v>51</c:v>
                </c:pt>
              </c:numCache>
            </c:numRef>
          </c:val>
        </c:ser>
        <c:dLbls>
          <c:showLegendKey val="0"/>
          <c:showVal val="0"/>
          <c:showCatName val="0"/>
          <c:showSerName val="0"/>
          <c:showPercent val="0"/>
          <c:showBubbleSize val="0"/>
        </c:dLbls>
        <c:gapWidth val="100"/>
        <c:axId val="611051160"/>
        <c:axId val="611049984"/>
      </c:barChart>
      <c:catAx>
        <c:axId val="611051160"/>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 in months</a:t>
                </a:r>
                <a:endParaRPr lang="en-US" sz="1800" b="1" dirty="0">
                  <a:solidFill>
                    <a:schemeClr val="tx1"/>
                  </a:solidFill>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9984"/>
        <c:crosses val="autoZero"/>
        <c:auto val="1"/>
        <c:lblAlgn val="ctr"/>
        <c:lblOffset val="100"/>
        <c:noMultiLvlLbl val="0"/>
      </c:catAx>
      <c:valAx>
        <c:axId val="6110499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51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General</c:formatCode>
                <c:ptCount val="3"/>
                <c:pt idx="0">
                  <c:v>23.7</c:v>
                </c:pt>
                <c:pt idx="1">
                  <c:v>2.2999999999999998</c:v>
                </c:pt>
                <c:pt idx="2">
                  <c:v>4.5999999999999996</c:v>
                </c:pt>
              </c:numCache>
            </c:numRef>
          </c:val>
        </c:ser>
        <c:dLbls>
          <c:showLegendKey val="0"/>
          <c:showVal val="0"/>
          <c:showCatName val="0"/>
          <c:showSerName val="0"/>
          <c:showPercent val="0"/>
          <c:showBubbleSize val="0"/>
        </c:dLbls>
        <c:gapWidth val="100"/>
        <c:axId val="611049200"/>
        <c:axId val="611048808"/>
      </c:barChart>
      <c:catAx>
        <c:axId val="611049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8808"/>
        <c:crosses val="autoZero"/>
        <c:auto val="1"/>
        <c:lblAlgn val="ctr"/>
        <c:lblOffset val="100"/>
        <c:noMultiLvlLbl val="0"/>
      </c:catAx>
      <c:valAx>
        <c:axId val="611048808"/>
        <c:scaling>
          <c:orientation val="minMax"/>
          <c:max val="40"/>
          <c:min val="0"/>
        </c:scaling>
        <c:delete val="1"/>
        <c:axPos val="l"/>
        <c:majorGridlines>
          <c:spPr>
            <a:ln w="9525" cap="flat" cmpd="sng" algn="ctr">
              <a:noFill/>
              <a:round/>
            </a:ln>
            <a:effectLst/>
          </c:spPr>
        </c:majorGridlines>
        <c:numFmt formatCode="General" sourceLinked="1"/>
        <c:majorTickMark val="out"/>
        <c:minorTickMark val="none"/>
        <c:tickLblPos val="nextTo"/>
        <c:crossAx val="611049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tx>
                <c:rich>
                  <a:bodyPr/>
                  <a:lstStyle/>
                  <a:p>
                    <a:fld id="{E0517A8B-49F0-4967-8F86-5174AF71CEA2}"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tx>
                <c:rich>
                  <a:bodyPr/>
                  <a:lstStyle/>
                  <a:p>
                    <a:r>
                      <a:rPr lang="en-US" dirty="0" smtClean="0"/>
                      <a:t>2.6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fld id="{8BF1011C-03E2-4E7D-81B9-4E6C3C9A3188}" type="VALUE">
                      <a:rPr lang="en-US" smtClean="0"/>
                      <a:pPr/>
                      <a:t>[VALUE]</a:t>
                    </a:fld>
                    <a:r>
                      <a:rPr lang="en-US" smtClean="0"/>
                      <a:t>.0</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3"/>
              <c:tx>
                <c:rich>
                  <a:bodyPr/>
                  <a:lstStyle/>
                  <a:p>
                    <a:r>
                      <a:rPr lang="en-US" dirty="0" smtClean="0"/>
                      <a:t>1.5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complete</c:v>
                </c:pt>
                <c:pt idx="2">
                  <c:v>Secondary</c:v>
                </c:pt>
                <c:pt idx="3">
                  <c:v>More than secondary</c:v>
                </c:pt>
              </c:strCache>
            </c:strRef>
          </c:cat>
          <c:val>
            <c:numRef>
              <c:f>Sheet1!$B$2:$B$5</c:f>
              <c:numCache>
                <c:formatCode>General</c:formatCode>
                <c:ptCount val="4"/>
                <c:pt idx="0">
                  <c:v>3.6</c:v>
                </c:pt>
                <c:pt idx="1">
                  <c:v>2.6</c:v>
                </c:pt>
                <c:pt idx="2">
                  <c:v>2</c:v>
                </c:pt>
                <c:pt idx="3" formatCode="0.0">
                  <c:v>1.5</c:v>
                </c:pt>
              </c:numCache>
            </c:numRef>
          </c:val>
        </c:ser>
        <c:dLbls>
          <c:showLegendKey val="0"/>
          <c:showVal val="0"/>
          <c:showCatName val="0"/>
          <c:showSerName val="0"/>
          <c:showPercent val="0"/>
          <c:showBubbleSize val="0"/>
        </c:dLbls>
        <c:gapWidth val="100"/>
        <c:axId val="478241912"/>
        <c:axId val="478242304"/>
      </c:barChart>
      <c:catAx>
        <c:axId val="478241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42304"/>
        <c:crosses val="autoZero"/>
        <c:auto val="1"/>
        <c:lblAlgn val="ctr"/>
        <c:lblOffset val="100"/>
        <c:noMultiLvlLbl val="0"/>
      </c:catAx>
      <c:valAx>
        <c:axId val="478242304"/>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478241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567672790901135"/>
          <c:y val="7.1239805416636621E-3"/>
          <c:w val="0.52142432195975508"/>
          <c:h val="0.90389204642398091"/>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Not breastfed</c:v>
                </c:pt>
                <c:pt idx="1">
                  <c:v>Exclusively breastfed</c:v>
                </c:pt>
                <c:pt idx="2">
                  <c:v>Breast milk plus water, other milk, or other non-milk liquids</c:v>
                </c:pt>
                <c:pt idx="3">
                  <c:v>Breast milk plus complementary foods</c:v>
                </c:pt>
              </c:strCache>
            </c:strRef>
          </c:cat>
          <c:val>
            <c:numRef>
              <c:f>Sheet1!$B$2:$B$5</c:f>
              <c:numCache>
                <c:formatCode>General</c:formatCode>
                <c:ptCount val="4"/>
                <c:pt idx="0">
                  <c:v>2</c:v>
                </c:pt>
                <c:pt idx="1">
                  <c:v>51</c:v>
                </c:pt>
                <c:pt idx="2">
                  <c:v>26</c:v>
                </c:pt>
                <c:pt idx="3">
                  <c:v>21</c:v>
                </c:pt>
              </c:numCache>
            </c:numRef>
          </c:val>
        </c:ser>
        <c:dLbls>
          <c:showLegendKey val="0"/>
          <c:showVal val="0"/>
          <c:showCatName val="0"/>
          <c:showSerName val="0"/>
          <c:showPercent val="0"/>
          <c:showBubbleSize val="0"/>
          <c:showLeaderLines val="1"/>
        </c:dLbls>
        <c:firstSliceAng val="8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Breast milk or milk products</c:v>
                </c:pt>
                <c:pt idx="1">
                  <c:v>4+ food groups</c:v>
                </c:pt>
                <c:pt idx="2">
                  <c:v>Minimum meal frequency</c:v>
                </c:pt>
                <c:pt idx="3">
                  <c:v>All 3 IYCF practices</c:v>
                </c:pt>
              </c:strCache>
            </c:strRef>
          </c:cat>
          <c:val>
            <c:numRef>
              <c:f>Sheet1!$B$2:$B$5</c:f>
              <c:numCache>
                <c:formatCode>General</c:formatCode>
                <c:ptCount val="4"/>
                <c:pt idx="0">
                  <c:v>89</c:v>
                </c:pt>
                <c:pt idx="1">
                  <c:v>25</c:v>
                </c:pt>
                <c:pt idx="2">
                  <c:v>58</c:v>
                </c:pt>
                <c:pt idx="3">
                  <c:v>16</c:v>
                </c:pt>
              </c:numCache>
            </c:numRef>
          </c:val>
        </c:ser>
        <c:dLbls>
          <c:showLegendKey val="0"/>
          <c:showVal val="0"/>
          <c:showCatName val="0"/>
          <c:showSerName val="0"/>
          <c:showPercent val="0"/>
          <c:showBubbleSize val="0"/>
        </c:dLbls>
        <c:gapWidth val="100"/>
        <c:axId val="611047632"/>
        <c:axId val="611047240"/>
      </c:barChart>
      <c:catAx>
        <c:axId val="611047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7240"/>
        <c:crosses val="autoZero"/>
        <c:auto val="1"/>
        <c:lblAlgn val="ctr"/>
        <c:lblOffset val="100"/>
        <c:noMultiLvlLbl val="0"/>
      </c:catAx>
      <c:valAx>
        <c:axId val="61104724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4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                ( &lt;11.0 g/dl)</c:v>
                </c:pt>
                <c:pt idx="1">
                  <c:v>Mild anemia              (10.0-10.9 g/dl)</c:v>
                </c:pt>
                <c:pt idx="2">
                  <c:v>Moderate anemia (7.0-9.9 g/dl)</c:v>
                </c:pt>
                <c:pt idx="3">
                  <c:v>Severe anemia (&lt;7.0 g/dl)</c:v>
                </c:pt>
              </c:strCache>
            </c:strRef>
          </c:cat>
          <c:val>
            <c:numRef>
              <c:f>Sheet1!$B$2:$B$5</c:f>
              <c:numCache>
                <c:formatCode>General</c:formatCode>
                <c:ptCount val="4"/>
                <c:pt idx="0">
                  <c:v>58</c:v>
                </c:pt>
                <c:pt idx="1">
                  <c:v>31</c:v>
                </c:pt>
                <c:pt idx="2">
                  <c:v>26</c:v>
                </c:pt>
                <c:pt idx="3">
                  <c:v>1</c:v>
                </c:pt>
              </c:numCache>
            </c:numRef>
          </c:val>
        </c:ser>
        <c:dLbls>
          <c:showLegendKey val="0"/>
          <c:showVal val="0"/>
          <c:showCatName val="0"/>
          <c:showSerName val="0"/>
          <c:showPercent val="0"/>
          <c:showBubbleSize val="0"/>
        </c:dLbls>
        <c:gapWidth val="100"/>
        <c:axId val="611046456"/>
        <c:axId val="611044888"/>
      </c:barChart>
      <c:catAx>
        <c:axId val="611046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4888"/>
        <c:crosses val="autoZero"/>
        <c:auto val="1"/>
        <c:lblAlgn val="ctr"/>
        <c:lblOffset val="100"/>
        <c:noMultiLvlLbl val="0"/>
      </c:catAx>
      <c:valAx>
        <c:axId val="61104488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46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6-8 months</c:v>
                </c:pt>
                <c:pt idx="1">
                  <c:v>9-11 months</c:v>
                </c:pt>
                <c:pt idx="2">
                  <c:v>12-17 months</c:v>
                </c:pt>
                <c:pt idx="3">
                  <c:v>18-23 months</c:v>
                </c:pt>
                <c:pt idx="4">
                  <c:v>24-35 months</c:v>
                </c:pt>
                <c:pt idx="5">
                  <c:v>36-47 months</c:v>
                </c:pt>
                <c:pt idx="6">
                  <c:v>48-59 months</c:v>
                </c:pt>
              </c:strCache>
            </c:strRef>
          </c:cat>
          <c:val>
            <c:numRef>
              <c:f>Sheet1!$B$2:$B$8</c:f>
              <c:numCache>
                <c:formatCode>General</c:formatCode>
                <c:ptCount val="7"/>
                <c:pt idx="0">
                  <c:v>81</c:v>
                </c:pt>
                <c:pt idx="1">
                  <c:v>75</c:v>
                </c:pt>
                <c:pt idx="2">
                  <c:v>78</c:v>
                </c:pt>
                <c:pt idx="3">
                  <c:v>73</c:v>
                </c:pt>
                <c:pt idx="4">
                  <c:v>59</c:v>
                </c:pt>
                <c:pt idx="5">
                  <c:v>50</c:v>
                </c:pt>
                <c:pt idx="6">
                  <c:v>41</c:v>
                </c:pt>
              </c:numCache>
            </c:numRef>
          </c:val>
        </c:ser>
        <c:dLbls>
          <c:showLegendKey val="0"/>
          <c:showVal val="0"/>
          <c:showCatName val="0"/>
          <c:showSerName val="0"/>
          <c:showPercent val="0"/>
          <c:showBubbleSize val="0"/>
        </c:dLbls>
        <c:gapWidth val="100"/>
        <c:axId val="611042536"/>
        <c:axId val="611046064"/>
      </c:barChart>
      <c:catAx>
        <c:axId val="611042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6064"/>
        <c:crosses val="autoZero"/>
        <c:auto val="1"/>
        <c:lblAlgn val="ctr"/>
        <c:lblOffset val="100"/>
        <c:noMultiLvlLbl val="0"/>
      </c:catAx>
      <c:valAx>
        <c:axId val="61104606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42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Lbls>
            <c:dLbl>
              <c:idx val="3"/>
              <c:tx>
                <c:rich>
                  <a:bodyPr/>
                  <a:lstStyle/>
                  <a:p>
                    <a:fld id="{A3DC5F20-36B7-4F66-AE28-CA973CDB8762}"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47</c:v>
                </c:pt>
                <c:pt idx="1">
                  <c:v>38</c:v>
                </c:pt>
                <c:pt idx="2">
                  <c:v>8</c:v>
                </c:pt>
                <c:pt idx="3">
                  <c:v>1</c:v>
                </c:pt>
              </c:numCache>
            </c:numRef>
          </c:val>
        </c:ser>
        <c:dLbls>
          <c:showLegendKey val="0"/>
          <c:showVal val="0"/>
          <c:showCatName val="0"/>
          <c:showSerName val="0"/>
          <c:showPercent val="0"/>
          <c:showBubbleSize val="0"/>
        </c:dLbls>
        <c:gapWidth val="100"/>
        <c:axId val="611039400"/>
        <c:axId val="611043320"/>
      </c:barChart>
      <c:catAx>
        <c:axId val="611039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3320"/>
        <c:crosses val="autoZero"/>
        <c:auto val="1"/>
        <c:lblAlgn val="ctr"/>
        <c:lblOffset val="100"/>
        <c:noMultiLvlLbl val="0"/>
      </c:catAx>
      <c:valAx>
        <c:axId val="61104332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39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lumMod val="5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 in last 7 days</c:v>
                </c:pt>
                <c:pt idx="4">
                  <c:v>Given deworming medications in last 6 months</c:v>
                </c:pt>
              </c:strCache>
            </c:strRef>
          </c:cat>
          <c:val>
            <c:numRef>
              <c:f>Sheet1!$B$2:$B$6</c:f>
              <c:numCache>
                <c:formatCode>General</c:formatCode>
                <c:ptCount val="5"/>
                <c:pt idx="0">
                  <c:v>70</c:v>
                </c:pt>
                <c:pt idx="1">
                  <c:v>59</c:v>
                </c:pt>
                <c:pt idx="2">
                  <c:v>54</c:v>
                </c:pt>
                <c:pt idx="3">
                  <c:v>8</c:v>
                </c:pt>
                <c:pt idx="4">
                  <c:v>43</c:v>
                </c:pt>
              </c:numCache>
            </c:numRef>
          </c:val>
        </c:ser>
        <c:dLbls>
          <c:showLegendKey val="0"/>
          <c:showVal val="0"/>
          <c:showCatName val="0"/>
          <c:showSerName val="0"/>
          <c:showPercent val="0"/>
          <c:showBubbleSize val="0"/>
        </c:dLbls>
        <c:gapWidth val="100"/>
        <c:axId val="611043712"/>
        <c:axId val="611039008"/>
      </c:barChart>
      <c:catAx>
        <c:axId val="6110437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39008"/>
        <c:crosses val="autoZero"/>
        <c:auto val="1"/>
        <c:lblAlgn val="ctr"/>
        <c:lblOffset val="100"/>
        <c:noMultiLvlLbl val="0"/>
      </c:catAx>
      <c:valAx>
        <c:axId val="6110390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43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None</c:v>
                </c:pt>
                <c:pt idx="1">
                  <c:v>&lt; 60 days</c:v>
                </c:pt>
                <c:pt idx="2">
                  <c:v>60 to 89 days</c:v>
                </c:pt>
                <c:pt idx="3">
                  <c:v>90+ days</c:v>
                </c:pt>
              </c:strCache>
            </c:strRef>
          </c:cat>
          <c:val>
            <c:numRef>
              <c:f>Sheet1!$B$2:$B$5</c:f>
              <c:numCache>
                <c:formatCode>General</c:formatCode>
                <c:ptCount val="4"/>
                <c:pt idx="0">
                  <c:v>12</c:v>
                </c:pt>
                <c:pt idx="1">
                  <c:v>17</c:v>
                </c:pt>
                <c:pt idx="2">
                  <c:v>9</c:v>
                </c:pt>
                <c:pt idx="3">
                  <c:v>59</c:v>
                </c:pt>
              </c:numCache>
            </c:numRef>
          </c:val>
        </c:ser>
        <c:dLbls>
          <c:showLegendKey val="0"/>
          <c:showVal val="0"/>
          <c:showCatName val="0"/>
          <c:showSerName val="0"/>
          <c:showPercent val="0"/>
          <c:showBubbleSize val="0"/>
        </c:dLbls>
        <c:gapWidth val="100"/>
        <c:axId val="611039792"/>
        <c:axId val="611045672"/>
      </c:barChart>
      <c:catAx>
        <c:axId val="611039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5672"/>
        <c:crosses val="autoZero"/>
        <c:auto val="1"/>
        <c:lblAlgn val="ctr"/>
        <c:lblOffset val="100"/>
        <c:noMultiLvlLbl val="0"/>
      </c:catAx>
      <c:valAx>
        <c:axId val="61104567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11039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Moderate</c:v>
                </c:pt>
              </c:strCache>
            </c:strRef>
          </c:tx>
          <c:spPr>
            <a:solidFill>
              <a:schemeClr val="accent1">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Sheet1!$B$2:$B$4</c:f>
              <c:numCache>
                <c:formatCode>General</c:formatCode>
                <c:ptCount val="3"/>
                <c:pt idx="0">
                  <c:v>15</c:v>
                </c:pt>
                <c:pt idx="1">
                  <c:v>6</c:v>
                </c:pt>
                <c:pt idx="2">
                  <c:v>21</c:v>
                </c:pt>
              </c:numCache>
            </c:numRef>
          </c:val>
        </c:ser>
        <c:ser>
          <c:idx val="1"/>
          <c:order val="1"/>
          <c:tx>
            <c:strRef>
              <c:f>Sheet1!$C$1</c:f>
              <c:strCache>
                <c:ptCount val="1"/>
                <c:pt idx="0">
                  <c:v>Severe</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Sheet1!$C$2:$C$4</c:f>
              <c:numCache>
                <c:formatCode>General</c:formatCode>
                <c:ptCount val="3"/>
                <c:pt idx="0">
                  <c:v>4</c:v>
                </c:pt>
                <c:pt idx="1">
                  <c:v>1</c:v>
                </c:pt>
                <c:pt idx="2">
                  <c:v>8</c:v>
                </c:pt>
              </c:numCache>
            </c:numRef>
          </c:val>
        </c:ser>
        <c:dLbls>
          <c:showLegendKey val="0"/>
          <c:showVal val="0"/>
          <c:showCatName val="0"/>
          <c:showSerName val="0"/>
          <c:showPercent val="0"/>
          <c:showBubbleSize val="0"/>
        </c:dLbls>
        <c:gapWidth val="100"/>
        <c:overlap val="100"/>
        <c:axId val="611042144"/>
        <c:axId val="611040576"/>
      </c:barChart>
      <c:catAx>
        <c:axId val="6110421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11040576"/>
        <c:crosses val="autoZero"/>
        <c:auto val="1"/>
        <c:lblAlgn val="ctr"/>
        <c:lblOffset val="100"/>
        <c:noMultiLvlLbl val="0"/>
      </c:catAx>
      <c:valAx>
        <c:axId val="611040576"/>
        <c:scaling>
          <c:orientation val="minMax"/>
          <c:max val="60"/>
          <c:min val="0"/>
        </c:scaling>
        <c:delete val="1"/>
        <c:axPos val="b"/>
        <c:majorGridlines>
          <c:spPr>
            <a:ln w="9525" cap="flat" cmpd="sng" algn="ctr">
              <a:noFill/>
              <a:round/>
            </a:ln>
            <a:effectLst/>
          </c:spPr>
        </c:majorGridlines>
        <c:numFmt formatCode="General" sourceLinked="1"/>
        <c:majorTickMark val="out"/>
        <c:minorTickMark val="none"/>
        <c:tickLblPos val="nextTo"/>
        <c:crossAx val="611042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7.2809843147472852E-2"/>
          <c:w val="0.96457326892109496"/>
          <c:h val="0.74625048088499446"/>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Myanmar 2015-16</c:v>
                </c:pt>
                <c:pt idx="1">
                  <c:v>Cambodia 2014</c:v>
                </c:pt>
                <c:pt idx="2">
                  <c:v>Bangladesh 2014</c:v>
                </c:pt>
                <c:pt idx="3">
                  <c:v>Nepal 2011</c:v>
                </c:pt>
                <c:pt idx="4">
                  <c:v>Pakistan 2012-13</c:v>
                </c:pt>
              </c:strCache>
            </c:strRef>
          </c:cat>
          <c:val>
            <c:numRef>
              <c:f>Sheet1!$B$2:$B$6</c:f>
              <c:numCache>
                <c:formatCode>0.0</c:formatCode>
                <c:ptCount val="5"/>
                <c:pt idx="0">
                  <c:v>29</c:v>
                </c:pt>
                <c:pt idx="1">
                  <c:v>32</c:v>
                </c:pt>
                <c:pt idx="2">
                  <c:v>36</c:v>
                </c:pt>
                <c:pt idx="3">
                  <c:v>41</c:v>
                </c:pt>
                <c:pt idx="4">
                  <c:v>45</c:v>
                </c:pt>
              </c:numCache>
            </c:numRef>
          </c:val>
        </c:ser>
        <c:dLbls>
          <c:showLegendKey val="0"/>
          <c:showVal val="0"/>
          <c:showCatName val="0"/>
          <c:showSerName val="0"/>
          <c:showPercent val="0"/>
          <c:showBubbleSize val="0"/>
        </c:dLbls>
        <c:gapWidth val="100"/>
        <c:axId val="611037440"/>
        <c:axId val="611037832"/>
      </c:barChart>
      <c:catAx>
        <c:axId val="611037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611037832"/>
        <c:crosses val="autoZero"/>
        <c:auto val="1"/>
        <c:lblAlgn val="ctr"/>
        <c:lblOffset val="100"/>
        <c:noMultiLvlLbl val="0"/>
      </c:catAx>
      <c:valAx>
        <c:axId val="611037832"/>
        <c:scaling>
          <c:orientation val="minMax"/>
          <c:max val="90"/>
          <c:min val="0"/>
        </c:scaling>
        <c:delete val="1"/>
        <c:axPos val="l"/>
        <c:majorGridlines>
          <c:spPr>
            <a:ln w="9525" cap="flat" cmpd="sng" algn="ctr">
              <a:noFill/>
              <a:round/>
            </a:ln>
            <a:effectLst/>
          </c:spPr>
        </c:majorGridlines>
        <c:numFmt formatCode="0.0" sourceLinked="1"/>
        <c:majorTickMark val="out"/>
        <c:minorTickMark val="none"/>
        <c:tickLblPos val="nextTo"/>
        <c:crossAx val="611037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239012676606919E-2"/>
          <c:y val="6.9762968667790123E-2"/>
          <c:w val="0.8851484521881573"/>
          <c:h val="0.90647346789382577"/>
        </c:manualLayout>
      </c:layout>
      <c:pieChart>
        <c:varyColors val="1"/>
        <c:ser>
          <c:idx val="0"/>
          <c:order val="0"/>
          <c:tx>
            <c:strRef>
              <c:f>Sheet1!$B$1</c:f>
              <c:strCache>
                <c:ptCount val="1"/>
                <c:pt idx="0">
                  <c:v>Sales</c:v>
                </c:pt>
              </c:strCache>
            </c:strRef>
          </c:tx>
          <c:spPr>
            <a:solidFill>
              <a:schemeClr val="tx2"/>
            </a:solidFill>
            <a:ln>
              <a:noFill/>
            </a:ln>
            <a:scene3d>
              <a:camera prst="orthographicFront"/>
              <a:lightRig rig="threePt" dir="t">
                <a:rot lat="0" lon="0" rev="1200000"/>
              </a:lightRig>
            </a:scene3d>
            <a:sp3d>
              <a:bevelT w="63500" h="25400"/>
            </a:sp3d>
          </c:spPr>
          <c:dPt>
            <c:idx val="0"/>
            <c:bubble3D val="0"/>
            <c:explosion val="1"/>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1">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60</c:v>
                </c:pt>
                <c:pt idx="1">
                  <c:v>16</c:v>
                </c:pt>
                <c:pt idx="2">
                  <c:v>19</c:v>
                </c:pt>
                <c:pt idx="3">
                  <c:v>6</c:v>
                </c:pt>
              </c:numCache>
            </c:numRef>
          </c:val>
        </c:ser>
        <c:dLbls>
          <c:dLblPos val="bestFit"/>
          <c:showLegendKey val="0"/>
          <c:showVal val="1"/>
          <c:showCatName val="0"/>
          <c:showSerName val="0"/>
          <c:showPercent val="0"/>
          <c:showBubbleSize val="0"/>
          <c:showLeaderLines val="1"/>
        </c:dLbls>
        <c:firstSliceAng val="28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3.5</c:v>
                </c:pt>
                <c:pt idx="1">
                  <c:v>2.5</c:v>
                </c:pt>
                <c:pt idx="2">
                  <c:v>2.1</c:v>
                </c:pt>
                <c:pt idx="3">
                  <c:v>1.9</c:v>
                </c:pt>
                <c:pt idx="4">
                  <c:v>1.6</c:v>
                </c:pt>
              </c:numCache>
            </c:numRef>
          </c:val>
        </c:ser>
        <c:dLbls>
          <c:showLegendKey val="0"/>
          <c:showVal val="0"/>
          <c:showCatName val="0"/>
          <c:showSerName val="0"/>
          <c:showPercent val="0"/>
          <c:showBubbleSize val="0"/>
        </c:dLbls>
        <c:gapWidth val="100"/>
        <c:axId val="478243480"/>
        <c:axId val="478243872"/>
      </c:barChart>
      <c:catAx>
        <c:axId val="478243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243872"/>
        <c:crosses val="autoZero"/>
        <c:auto val="1"/>
        <c:lblAlgn val="ctr"/>
        <c:lblOffset val="100"/>
        <c:noMultiLvlLbl val="0"/>
      </c:catAx>
      <c:valAx>
        <c:axId val="478243872"/>
        <c:scaling>
          <c:orientation val="minMax"/>
          <c:max val="10"/>
          <c:min val="0"/>
        </c:scaling>
        <c:delete val="1"/>
        <c:axPos val="l"/>
        <c:majorGridlines>
          <c:spPr>
            <a:ln w="9525" cap="flat" cmpd="sng" algn="ctr">
              <a:noFill/>
              <a:round/>
            </a:ln>
            <a:effectLst/>
          </c:spPr>
        </c:majorGridlines>
        <c:numFmt formatCode="0.0" sourceLinked="1"/>
        <c:majorTickMark val="out"/>
        <c:minorTickMark val="none"/>
        <c:tickLblPos val="nextTo"/>
        <c:crossAx val="478243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003503184170699E-2"/>
          <c:y val="5.1354956330956984E-2"/>
          <c:w val="0.96599299363165858"/>
          <c:h val="0.79732719307518751"/>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net</c:v>
                </c:pt>
                <c:pt idx="1">
                  <c:v>Insecticide-treated net                            (ITN)</c:v>
                </c:pt>
                <c:pt idx="2">
                  <c:v>Long-lasting insecticidal net (LLIN)</c:v>
                </c:pt>
              </c:strCache>
            </c:strRef>
          </c:cat>
          <c:val>
            <c:numRef>
              <c:f>Sheet1!$B$2:$B$4</c:f>
              <c:numCache>
                <c:formatCode>General</c:formatCode>
                <c:ptCount val="3"/>
                <c:pt idx="0">
                  <c:v>97</c:v>
                </c:pt>
                <c:pt idx="1">
                  <c:v>27</c:v>
                </c:pt>
                <c:pt idx="2">
                  <c:v>24</c:v>
                </c:pt>
              </c:numCache>
            </c:numRef>
          </c:val>
        </c:ser>
        <c:dLbls>
          <c:showLegendKey val="0"/>
          <c:showVal val="0"/>
          <c:showCatName val="0"/>
          <c:showSerName val="0"/>
          <c:showPercent val="0"/>
          <c:showBubbleSize val="0"/>
        </c:dLbls>
        <c:gapWidth val="100"/>
        <c:axId val="983029320"/>
        <c:axId val="983032064"/>
      </c:barChart>
      <c:catAx>
        <c:axId val="983029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3032064"/>
        <c:crosses val="autoZero"/>
        <c:auto val="1"/>
        <c:lblAlgn val="ctr"/>
        <c:lblOffset val="100"/>
        <c:noMultiLvlLbl val="0"/>
      </c:catAx>
      <c:valAx>
        <c:axId val="98303206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983029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111785930194493"/>
          <c:y val="1.5822032919439157E-2"/>
          <c:w val="0.69030652323773189"/>
          <c:h val="0.95027361082461981"/>
        </c:manualLayout>
      </c:layout>
      <c:pieChart>
        <c:varyColors val="1"/>
        <c:ser>
          <c:idx val="0"/>
          <c:order val="0"/>
          <c:tx>
            <c:strRef>
              <c:f>Sheet1!$B$1</c:f>
              <c:strCache>
                <c:ptCount val="1"/>
                <c:pt idx="0">
                  <c:v>Sales</c:v>
                </c:pt>
              </c:strCache>
            </c:strRef>
          </c:tx>
          <c:spPr>
            <a:solidFill>
              <a:schemeClr val="tx2"/>
            </a:solidFill>
            <a:ln>
              <a:noFill/>
            </a:ln>
            <a:scene3d>
              <a:camera prst="orthographicFront"/>
              <a:lightRig rig="threePt" dir="t">
                <a:rot lat="0" lon="0" rev="1200000"/>
              </a:lightRig>
            </a:scene3d>
            <a:sp3d>
              <a:bevelT w="63500" h="25400"/>
            </a:sp3d>
          </c:spPr>
          <c:dPt>
            <c:idx val="0"/>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Government / NGO distribution</c:v>
                </c:pt>
                <c:pt idx="1">
                  <c:v>ANC visit</c:v>
                </c:pt>
                <c:pt idx="2">
                  <c:v>Purchased</c:v>
                </c:pt>
                <c:pt idx="3">
                  <c:v>Other</c:v>
                </c:pt>
              </c:strCache>
            </c:strRef>
          </c:cat>
          <c:val>
            <c:numRef>
              <c:f>Sheet1!$B$2:$B$5</c:f>
              <c:numCache>
                <c:formatCode>General</c:formatCode>
                <c:ptCount val="4"/>
                <c:pt idx="0">
                  <c:v>75</c:v>
                </c:pt>
                <c:pt idx="1">
                  <c:v>1</c:v>
                </c:pt>
                <c:pt idx="2">
                  <c:v>24</c:v>
                </c:pt>
                <c:pt idx="3">
                  <c:v>1</c:v>
                </c:pt>
              </c:numCache>
            </c:numRef>
          </c:val>
        </c:ser>
        <c:dLbls>
          <c:dLblPos val="bestFit"/>
          <c:showLegendKey val="0"/>
          <c:showVal val="1"/>
          <c:showCatName val="0"/>
          <c:showSerName val="0"/>
          <c:showPercent val="0"/>
          <c:showBubbleSize val="0"/>
          <c:showLeaderLines val="1"/>
        </c:dLbls>
        <c:firstSliceAng val="30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77E-2"/>
          <c:y val="1.2792142620168334E-3"/>
          <c:w val="0.96944444444444444"/>
          <c:h val="0.69460958372366466"/>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members of household</c:v>
                </c:pt>
                <c:pt idx="1">
                  <c:v>Children &lt; 5</c:v>
                </c:pt>
                <c:pt idx="2">
                  <c:v>Pregnant women</c:v>
                </c:pt>
                <c:pt idx="4">
                  <c:v>All members of household</c:v>
                </c:pt>
                <c:pt idx="5">
                  <c:v>Children &lt; 5</c:v>
                </c:pt>
                <c:pt idx="6">
                  <c:v>Pregnant women</c:v>
                </c:pt>
              </c:strCache>
            </c:strRef>
          </c:cat>
          <c:val>
            <c:numRef>
              <c:f>Sheet1!$B$2:$B$8</c:f>
              <c:numCache>
                <c:formatCode>General</c:formatCode>
                <c:ptCount val="7"/>
                <c:pt idx="0">
                  <c:v>16</c:v>
                </c:pt>
                <c:pt idx="1">
                  <c:v>19</c:v>
                </c:pt>
                <c:pt idx="2">
                  <c:v>18</c:v>
                </c:pt>
                <c:pt idx="4">
                  <c:v>55</c:v>
                </c:pt>
                <c:pt idx="5">
                  <c:v>56</c:v>
                </c:pt>
                <c:pt idx="6">
                  <c:v>62</c:v>
                </c:pt>
              </c:numCache>
            </c:numRef>
          </c:val>
        </c:ser>
        <c:dLbls>
          <c:showLegendKey val="0"/>
          <c:showVal val="0"/>
          <c:showCatName val="0"/>
          <c:showSerName val="0"/>
          <c:showPercent val="0"/>
          <c:showBubbleSize val="0"/>
        </c:dLbls>
        <c:gapWidth val="100"/>
        <c:axId val="983033632"/>
        <c:axId val="983023832"/>
      </c:barChart>
      <c:catAx>
        <c:axId val="98303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3023832"/>
        <c:crosses val="autoZero"/>
        <c:auto val="1"/>
        <c:lblAlgn val="ctr"/>
        <c:lblOffset val="100"/>
        <c:noMultiLvlLbl val="0"/>
      </c:catAx>
      <c:valAx>
        <c:axId val="98302383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98303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851686662040663"/>
          <c:w val="0.96457326892109496"/>
          <c:h val="0.64685949536872533"/>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tx>
                <c:rich>
                  <a:bodyPr/>
                  <a:lstStyle/>
                  <a:p>
                    <a:fld id="{E0517A8B-49F0-4967-8F86-5174AF71CEA2}"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tx>
                <c:rich>
                  <a:bodyPr/>
                  <a:lstStyle/>
                  <a:p>
                    <a:r>
                      <a:rPr lang="en-US" dirty="0" smtClean="0"/>
                      <a:t>92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dirty="0" smtClean="0"/>
                      <a:t>98</a:t>
                    </a:r>
                  </a:p>
                </c:rich>
              </c:tx>
              <c:dLblPos val="outEnd"/>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dirty="0" smtClean="0"/>
                      <a:t>100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complete</c:v>
                </c:pt>
                <c:pt idx="2">
                  <c:v>Secondary</c:v>
                </c:pt>
                <c:pt idx="3">
                  <c:v>More than secondary</c:v>
                </c:pt>
              </c:strCache>
            </c:strRef>
          </c:cat>
          <c:val>
            <c:numRef>
              <c:f>Sheet1!$B$2:$B$5</c:f>
              <c:numCache>
                <c:formatCode>General</c:formatCode>
                <c:ptCount val="4"/>
                <c:pt idx="0">
                  <c:v>65</c:v>
                </c:pt>
                <c:pt idx="1">
                  <c:v>92</c:v>
                </c:pt>
                <c:pt idx="2">
                  <c:v>98</c:v>
                </c:pt>
                <c:pt idx="3" formatCode="0.0">
                  <c:v>100</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complete</c:v>
                </c:pt>
                <c:pt idx="2">
                  <c:v>Secondary</c:v>
                </c:pt>
                <c:pt idx="3">
                  <c:v>More than secondary</c:v>
                </c:pt>
              </c:strCache>
            </c:strRef>
          </c:cat>
          <c:val>
            <c:numRef>
              <c:f>Sheet1!$C$2:$C$5</c:f>
              <c:numCache>
                <c:formatCode>General</c:formatCode>
                <c:ptCount val="4"/>
                <c:pt idx="0">
                  <c:v>68</c:v>
                </c:pt>
                <c:pt idx="1">
                  <c:v>91</c:v>
                </c:pt>
                <c:pt idx="2">
                  <c:v>98</c:v>
                </c:pt>
                <c:pt idx="3">
                  <c:v>100</c:v>
                </c:pt>
              </c:numCache>
            </c:numRef>
          </c:val>
        </c:ser>
        <c:dLbls>
          <c:showLegendKey val="0"/>
          <c:showVal val="0"/>
          <c:showCatName val="0"/>
          <c:showSerName val="0"/>
          <c:showPercent val="0"/>
          <c:showBubbleSize val="0"/>
        </c:dLbls>
        <c:gapWidth val="100"/>
        <c:axId val="620800176"/>
        <c:axId val="620800568"/>
      </c:barChart>
      <c:catAx>
        <c:axId val="620800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0568"/>
        <c:crosses val="autoZero"/>
        <c:auto val="1"/>
        <c:lblAlgn val="ctr"/>
        <c:lblOffset val="100"/>
        <c:noMultiLvlLbl val="0"/>
      </c:catAx>
      <c:valAx>
        <c:axId val="62080056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001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59</c:v>
                </c:pt>
                <c:pt idx="1">
                  <c:v>70</c:v>
                </c:pt>
                <c:pt idx="2">
                  <c:v>54</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71</c:v>
                </c:pt>
                <c:pt idx="1">
                  <c:v>75</c:v>
                </c:pt>
                <c:pt idx="2">
                  <c:v>62</c:v>
                </c:pt>
              </c:numCache>
            </c:numRef>
          </c:val>
        </c:ser>
        <c:dLbls>
          <c:dLblPos val="outEnd"/>
          <c:showLegendKey val="0"/>
          <c:showVal val="1"/>
          <c:showCatName val="0"/>
          <c:showSerName val="0"/>
          <c:showPercent val="0"/>
          <c:showBubbleSize val="0"/>
        </c:dLbls>
        <c:gapWidth val="100"/>
        <c:axId val="620801352"/>
        <c:axId val="620801744"/>
      </c:barChart>
      <c:catAx>
        <c:axId val="620801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1744"/>
        <c:crosses val="autoZero"/>
        <c:auto val="1"/>
        <c:lblAlgn val="ctr"/>
        <c:lblOffset val="100"/>
        <c:noMultiLvlLbl val="0"/>
      </c:catAx>
      <c:valAx>
        <c:axId val="62080174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013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22</c:v>
                </c:pt>
                <c:pt idx="1">
                  <c:v>47</c:v>
                </c:pt>
                <c:pt idx="2">
                  <c:v>64</c:v>
                </c:pt>
                <c:pt idx="3">
                  <c:v>84</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Sheet1!$C$2:$C$5</c:f>
              <c:numCache>
                <c:formatCode>General</c:formatCode>
                <c:ptCount val="4"/>
                <c:pt idx="0">
                  <c:v>32</c:v>
                </c:pt>
                <c:pt idx="1">
                  <c:v>53</c:v>
                </c:pt>
                <c:pt idx="2">
                  <c:v>74</c:v>
                </c:pt>
                <c:pt idx="3">
                  <c:v>85</c:v>
                </c:pt>
              </c:numCache>
            </c:numRef>
          </c:val>
        </c:ser>
        <c:dLbls>
          <c:dLblPos val="outEnd"/>
          <c:showLegendKey val="0"/>
          <c:showVal val="1"/>
          <c:showCatName val="0"/>
          <c:showSerName val="0"/>
          <c:showPercent val="0"/>
          <c:showBubbleSize val="0"/>
        </c:dLbls>
        <c:gapWidth val="100"/>
        <c:axId val="620802528"/>
        <c:axId val="620802920"/>
      </c:barChart>
      <c:catAx>
        <c:axId val="620802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2920"/>
        <c:crosses val="autoZero"/>
        <c:auto val="1"/>
        <c:lblAlgn val="ctr"/>
        <c:lblOffset val="100"/>
        <c:noMultiLvlLbl val="0"/>
      </c:catAx>
      <c:valAx>
        <c:axId val="62080292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025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cannont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Sheet1!$B$2:$B$6</c:f>
              <c:numCache>
                <c:formatCode>General</c:formatCode>
                <c:ptCount val="5"/>
                <c:pt idx="0">
                  <c:v>22</c:v>
                </c:pt>
                <c:pt idx="1">
                  <c:v>56</c:v>
                </c:pt>
                <c:pt idx="2">
                  <c:v>72</c:v>
                </c:pt>
                <c:pt idx="3">
                  <c:v>40</c:v>
                </c:pt>
                <c:pt idx="4">
                  <c:v>58</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cannont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Sheet1!$C$2:$C$6</c:f>
              <c:numCache>
                <c:formatCode>General</c:formatCode>
                <c:ptCount val="5"/>
                <c:pt idx="0">
                  <c:v>20</c:v>
                </c:pt>
                <c:pt idx="1">
                  <c:v>57</c:v>
                </c:pt>
                <c:pt idx="2">
                  <c:v>69</c:v>
                </c:pt>
                <c:pt idx="3">
                  <c:v>38</c:v>
                </c:pt>
                <c:pt idx="4">
                  <c:v>59</c:v>
                </c:pt>
              </c:numCache>
            </c:numRef>
          </c:val>
        </c:ser>
        <c:dLbls>
          <c:dLblPos val="outEnd"/>
          <c:showLegendKey val="0"/>
          <c:showVal val="1"/>
          <c:showCatName val="0"/>
          <c:showSerName val="0"/>
          <c:showPercent val="0"/>
          <c:showBubbleSize val="0"/>
        </c:dLbls>
        <c:gapWidth val="100"/>
        <c:axId val="620803704"/>
        <c:axId val="620804096"/>
      </c:barChart>
      <c:catAx>
        <c:axId val="6208037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4096"/>
        <c:crosses val="autoZero"/>
        <c:auto val="1"/>
        <c:lblAlgn val="ctr"/>
        <c:lblOffset val="100"/>
        <c:noMultiLvlLbl val="0"/>
      </c:catAx>
      <c:valAx>
        <c:axId val="620804096"/>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620803704"/>
        <c:crosses val="autoZero"/>
        <c:crossBetween val="between"/>
      </c:valAx>
      <c:spPr>
        <a:noFill/>
        <a:ln>
          <a:noFill/>
        </a:ln>
        <a:effectLst/>
      </c:spPr>
    </c:plotArea>
    <c:legend>
      <c:legendPos val="r"/>
      <c:layout>
        <c:manualLayout>
          <c:xMode val="edge"/>
          <c:yMode val="edge"/>
          <c:x val="0.85128805774278216"/>
          <c:y val="0.79510340357463227"/>
          <c:w val="0.1167674978127734"/>
          <c:h val="0.1459427198496896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54009159449820587"/>
          <c:h val="0.94854586830136356"/>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special drugs during pregnancy</c:v>
                </c:pt>
                <c:pt idx="1">
                  <c:v>HIV transmission can be reduced by mother taking special drugs during pregnancy</c:v>
                </c:pt>
                <c:pt idx="2">
                  <c:v>HIV can be transmitted by breastfeeding</c:v>
                </c:pt>
              </c:strCache>
            </c:strRef>
          </c:cat>
          <c:val>
            <c:numRef>
              <c:f>Sheet1!$B$2:$B$4</c:f>
              <c:numCache>
                <c:formatCode>General</c:formatCode>
                <c:ptCount val="3"/>
                <c:pt idx="0">
                  <c:v>45</c:v>
                </c:pt>
                <c:pt idx="1">
                  <c:v>55</c:v>
                </c:pt>
                <c:pt idx="2">
                  <c:v>61</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special drugs during pregnancy</c:v>
                </c:pt>
                <c:pt idx="1">
                  <c:v>HIV transmission can be reduced by mother taking special drugs during pregnancy</c:v>
                </c:pt>
                <c:pt idx="2">
                  <c:v>HIV can be transmitted by breastfeeding</c:v>
                </c:pt>
              </c:strCache>
            </c:strRef>
          </c:cat>
          <c:val>
            <c:numRef>
              <c:f>Sheet1!$C$2:$C$4</c:f>
              <c:numCache>
                <c:formatCode>General</c:formatCode>
                <c:ptCount val="3"/>
                <c:pt idx="0">
                  <c:v>51</c:v>
                </c:pt>
                <c:pt idx="1">
                  <c:v>59</c:v>
                </c:pt>
                <c:pt idx="2">
                  <c:v>67</c:v>
                </c:pt>
              </c:numCache>
            </c:numRef>
          </c:val>
        </c:ser>
        <c:dLbls>
          <c:dLblPos val="outEnd"/>
          <c:showLegendKey val="0"/>
          <c:showVal val="1"/>
          <c:showCatName val="0"/>
          <c:showSerName val="0"/>
          <c:showPercent val="0"/>
          <c:showBubbleSize val="0"/>
        </c:dLbls>
        <c:gapWidth val="100"/>
        <c:axId val="620804880"/>
        <c:axId val="620805272"/>
      </c:barChart>
      <c:catAx>
        <c:axId val="6208048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5272"/>
        <c:crosses val="autoZero"/>
        <c:auto val="1"/>
        <c:lblAlgn val="ctr"/>
        <c:lblOffset val="100"/>
        <c:noMultiLvlLbl val="0"/>
      </c:catAx>
      <c:valAx>
        <c:axId val="620805272"/>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6208048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Acceptance on all four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AIDS in respondent's home</c:v>
                </c:pt>
              </c:strCache>
            </c:strRef>
          </c:cat>
          <c:val>
            <c:numRef>
              <c:f>Sheet1!$B$2:$B$6</c:f>
              <c:numCache>
                <c:formatCode>General</c:formatCode>
                <c:ptCount val="5"/>
                <c:pt idx="0">
                  <c:v>19</c:v>
                </c:pt>
                <c:pt idx="1">
                  <c:v>79</c:v>
                </c:pt>
                <c:pt idx="2">
                  <c:v>49</c:v>
                </c:pt>
                <c:pt idx="3">
                  <c:v>36</c:v>
                </c:pt>
                <c:pt idx="4">
                  <c:v>72</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Acceptance on all four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AIDS in respondent's home</c:v>
                </c:pt>
              </c:strCache>
            </c:strRef>
          </c:cat>
          <c:val>
            <c:numRef>
              <c:f>Sheet1!$C$2:$C$6</c:f>
              <c:numCache>
                <c:formatCode>General</c:formatCode>
                <c:ptCount val="5"/>
                <c:pt idx="0">
                  <c:v>20</c:v>
                </c:pt>
                <c:pt idx="1">
                  <c:v>75</c:v>
                </c:pt>
                <c:pt idx="2">
                  <c:v>53</c:v>
                </c:pt>
                <c:pt idx="3">
                  <c:v>35</c:v>
                </c:pt>
                <c:pt idx="4">
                  <c:v>80</c:v>
                </c:pt>
              </c:numCache>
            </c:numRef>
          </c:val>
        </c:ser>
        <c:dLbls>
          <c:dLblPos val="outEnd"/>
          <c:showLegendKey val="0"/>
          <c:showVal val="1"/>
          <c:showCatName val="0"/>
          <c:showSerName val="0"/>
          <c:showPercent val="0"/>
          <c:showBubbleSize val="0"/>
        </c:dLbls>
        <c:gapWidth val="100"/>
        <c:axId val="620806448"/>
        <c:axId val="620806840"/>
      </c:barChart>
      <c:catAx>
        <c:axId val="62080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6840"/>
        <c:crosses val="autoZero"/>
        <c:auto val="1"/>
        <c:lblAlgn val="ctr"/>
        <c:lblOffset val="100"/>
        <c:noMultiLvlLbl val="0"/>
      </c:catAx>
      <c:valAx>
        <c:axId val="620806840"/>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620806448"/>
        <c:crosses val="autoZero"/>
        <c:crossBetween val="between"/>
      </c:valAx>
      <c:spPr>
        <a:noFill/>
        <a:ln>
          <a:noFill/>
        </a:ln>
        <a:effectLst/>
      </c:spPr>
    </c:plotArea>
    <c:legend>
      <c:legendPos val="r"/>
      <c:layout>
        <c:manualLayout>
          <c:xMode val="edge"/>
          <c:yMode val="edge"/>
          <c:x val="0.87073248805035963"/>
          <c:y val="0.75275935479091116"/>
          <c:w val="0.11676751058262365"/>
          <c:h val="0.144282993451226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18</c:v>
                </c:pt>
                <c:pt idx="1">
                  <c:v>5</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21</c:v>
                </c:pt>
                <c:pt idx="1">
                  <c:v>5</c:v>
                </c:pt>
              </c:numCache>
            </c:numRef>
          </c:val>
        </c:ser>
        <c:dLbls>
          <c:dLblPos val="outEnd"/>
          <c:showLegendKey val="0"/>
          <c:showVal val="1"/>
          <c:showCatName val="0"/>
          <c:showSerName val="0"/>
          <c:showPercent val="0"/>
          <c:showBubbleSize val="0"/>
        </c:dLbls>
        <c:gapWidth val="200"/>
        <c:axId val="620808016"/>
        <c:axId val="620808408"/>
      </c:barChart>
      <c:catAx>
        <c:axId val="620808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620808408"/>
        <c:crosses val="autoZero"/>
        <c:auto val="1"/>
        <c:lblAlgn val="ctr"/>
        <c:lblOffset val="100"/>
        <c:noMultiLvlLbl val="0"/>
      </c:catAx>
      <c:valAx>
        <c:axId val="6208084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080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1.1178634365544937E-3"/>
          <c:w val="0.96457326892109496"/>
          <c:h val="0.79759371033846438"/>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Bangladesh 2014</c:v>
                </c:pt>
                <c:pt idx="1">
                  <c:v>Myanmar  2015-16</c:v>
                </c:pt>
                <c:pt idx="2">
                  <c:v>Nepal 2011</c:v>
                </c:pt>
                <c:pt idx="3">
                  <c:v>Cambodia 2014</c:v>
                </c:pt>
                <c:pt idx="4">
                  <c:v>Pakistan 2012-13</c:v>
                </c:pt>
              </c:strCache>
            </c:strRef>
          </c:cat>
          <c:val>
            <c:numRef>
              <c:f>Sheet1!$B$2:$B$6</c:f>
              <c:numCache>
                <c:formatCode>0.0</c:formatCode>
                <c:ptCount val="5"/>
                <c:pt idx="0">
                  <c:v>2.2999999999999998</c:v>
                </c:pt>
                <c:pt idx="1">
                  <c:v>2.2999999999999998</c:v>
                </c:pt>
                <c:pt idx="2">
                  <c:v>2.6</c:v>
                </c:pt>
                <c:pt idx="3">
                  <c:v>2.7</c:v>
                </c:pt>
                <c:pt idx="4">
                  <c:v>3.8</c:v>
                </c:pt>
              </c:numCache>
            </c:numRef>
          </c:val>
        </c:ser>
        <c:dLbls>
          <c:showLegendKey val="0"/>
          <c:showVal val="0"/>
          <c:showCatName val="0"/>
          <c:showSerName val="0"/>
          <c:showPercent val="0"/>
          <c:showBubbleSize val="0"/>
        </c:dLbls>
        <c:gapWidth val="100"/>
        <c:axId val="478244656"/>
        <c:axId val="478245048"/>
      </c:barChart>
      <c:catAx>
        <c:axId val="478244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478245048"/>
        <c:crosses val="autoZero"/>
        <c:auto val="1"/>
        <c:lblAlgn val="ctr"/>
        <c:lblOffset val="100"/>
        <c:noMultiLvlLbl val="0"/>
      </c:catAx>
      <c:valAx>
        <c:axId val="478245048"/>
        <c:scaling>
          <c:orientation val="minMax"/>
          <c:max val="10"/>
          <c:min val="0"/>
        </c:scaling>
        <c:delete val="1"/>
        <c:axPos val="l"/>
        <c:majorGridlines>
          <c:spPr>
            <a:ln w="9525" cap="flat" cmpd="sng" algn="ctr">
              <a:noFill/>
              <a:round/>
            </a:ln>
            <a:effectLst/>
          </c:spPr>
        </c:majorGridlines>
        <c:numFmt formatCode="0.0" sourceLinked="1"/>
        <c:majorTickMark val="out"/>
        <c:minorTickMark val="none"/>
        <c:tickLblPos val="nextTo"/>
        <c:crossAx val="478244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9</c:v>
                </c:pt>
                <c:pt idx="1">
                  <c:v>14</c:v>
                </c:pt>
                <c:pt idx="2">
                  <c:v>20</c:v>
                </c:pt>
                <c:pt idx="3">
                  <c:v>37</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Sheet1!$C$2:$C$5</c:f>
              <c:numCache>
                <c:formatCode>General</c:formatCode>
                <c:ptCount val="4"/>
                <c:pt idx="0">
                  <c:v>9</c:v>
                </c:pt>
                <c:pt idx="1">
                  <c:v>14</c:v>
                </c:pt>
                <c:pt idx="2">
                  <c:v>24</c:v>
                </c:pt>
                <c:pt idx="3">
                  <c:v>55</c:v>
                </c:pt>
              </c:numCache>
            </c:numRef>
          </c:val>
        </c:ser>
        <c:dLbls>
          <c:dLblPos val="outEnd"/>
          <c:showLegendKey val="0"/>
          <c:showVal val="1"/>
          <c:showCatName val="0"/>
          <c:showSerName val="0"/>
          <c:showPercent val="0"/>
          <c:showBubbleSize val="0"/>
        </c:dLbls>
        <c:gapWidth val="100"/>
        <c:axId val="620809584"/>
        <c:axId val="620809976"/>
      </c:barChart>
      <c:catAx>
        <c:axId val="620809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09976"/>
        <c:crosses val="autoZero"/>
        <c:auto val="1"/>
        <c:lblAlgn val="ctr"/>
        <c:lblOffset val="100"/>
        <c:noMultiLvlLbl val="0"/>
      </c:catAx>
      <c:valAx>
        <c:axId val="6208099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095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16</c:v>
                </c:pt>
                <c:pt idx="1">
                  <c:v>28</c:v>
                </c:pt>
                <c:pt idx="2">
                  <c:v>11</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18</c:v>
                </c:pt>
                <c:pt idx="1">
                  <c:v>30</c:v>
                </c:pt>
                <c:pt idx="2">
                  <c:v>13</c:v>
                </c:pt>
              </c:numCache>
            </c:numRef>
          </c:val>
        </c:ser>
        <c:dLbls>
          <c:dLblPos val="outEnd"/>
          <c:showLegendKey val="0"/>
          <c:showVal val="1"/>
          <c:showCatName val="0"/>
          <c:showSerName val="0"/>
          <c:showPercent val="0"/>
          <c:showBubbleSize val="0"/>
        </c:dLbls>
        <c:gapWidth val="100"/>
        <c:axId val="620810760"/>
        <c:axId val="620811152"/>
      </c:barChart>
      <c:catAx>
        <c:axId val="620810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11152"/>
        <c:crosses val="autoZero"/>
        <c:auto val="1"/>
        <c:lblAlgn val="ctr"/>
        <c:lblOffset val="100"/>
        <c:noMultiLvlLbl val="0"/>
      </c:catAx>
      <c:valAx>
        <c:axId val="62081115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107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5601638510127616"/>
          <c:w val="0.96457326892109496"/>
          <c:h val="0.73980335822621512"/>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23</c:v>
                </c:pt>
                <c:pt idx="1">
                  <c:v>31</c:v>
                </c:pt>
                <c:pt idx="2">
                  <c:v>19</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42</c:v>
                </c:pt>
                <c:pt idx="1">
                  <c:v>66</c:v>
                </c:pt>
                <c:pt idx="2">
                  <c:v>32</c:v>
                </c:pt>
              </c:numCache>
            </c:numRef>
          </c:val>
        </c:ser>
        <c:dLbls>
          <c:dLblPos val="outEnd"/>
          <c:showLegendKey val="0"/>
          <c:showVal val="1"/>
          <c:showCatName val="0"/>
          <c:showSerName val="0"/>
          <c:showPercent val="0"/>
          <c:showBubbleSize val="0"/>
        </c:dLbls>
        <c:gapWidth val="100"/>
        <c:axId val="620811936"/>
        <c:axId val="620812328"/>
      </c:barChart>
      <c:catAx>
        <c:axId val="620811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812328"/>
        <c:crosses val="autoZero"/>
        <c:auto val="1"/>
        <c:lblAlgn val="ctr"/>
        <c:lblOffset val="100"/>
        <c:noMultiLvlLbl val="0"/>
      </c:catAx>
      <c:valAx>
        <c:axId val="62081232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11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8</c:v>
                </c:pt>
                <c:pt idx="1">
                  <c:v>6</c:v>
                </c:pt>
              </c:numCache>
            </c:numRef>
          </c:val>
        </c:ser>
        <c:dLbls>
          <c:dLblPos val="outEnd"/>
          <c:showLegendKey val="0"/>
          <c:showVal val="1"/>
          <c:showCatName val="0"/>
          <c:showSerName val="0"/>
          <c:showPercent val="0"/>
          <c:showBubbleSize val="0"/>
        </c:dLbls>
        <c:gapWidth val="100"/>
        <c:axId val="620813112"/>
        <c:axId val="620813504"/>
      </c:barChart>
      <c:catAx>
        <c:axId val="6208131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620813504"/>
        <c:crosses val="autoZero"/>
        <c:auto val="1"/>
        <c:lblAlgn val="ctr"/>
        <c:lblOffset val="100"/>
        <c:noMultiLvlLbl val="0"/>
      </c:catAx>
      <c:valAx>
        <c:axId val="62081350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0813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No education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Sheet1!$B$2:$C$2</c:f>
              <c:numCache>
                <c:formatCode>0</c:formatCode>
                <c:ptCount val="2"/>
                <c:pt idx="0">
                  <c:v>71</c:v>
                </c:pt>
                <c:pt idx="1">
                  <c:v>99</c:v>
                </c:pt>
              </c:numCache>
            </c:numRef>
          </c:val>
        </c:ser>
        <c:dLbls>
          <c:dLblPos val="outEnd"/>
          <c:showLegendKey val="0"/>
          <c:showVal val="1"/>
          <c:showCatName val="0"/>
          <c:showSerName val="0"/>
          <c:showPercent val="0"/>
          <c:showBubbleSize val="0"/>
        </c:dLbls>
        <c:gapWidth val="100"/>
        <c:axId val="586850120"/>
        <c:axId val="586850512"/>
      </c:barChart>
      <c:catAx>
        <c:axId val="5868501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0512"/>
        <c:crosses val="autoZero"/>
        <c:auto val="1"/>
        <c:lblAlgn val="ctr"/>
        <c:lblOffset val="100"/>
        <c:noMultiLvlLbl val="0"/>
      </c:catAx>
      <c:valAx>
        <c:axId val="586850512"/>
        <c:scaling>
          <c:orientation val="minMax"/>
          <c:max val="105"/>
          <c:min val="0"/>
        </c:scaling>
        <c:delete val="1"/>
        <c:axPos val="l"/>
        <c:majorGridlines>
          <c:spPr>
            <a:ln w="9525" cap="flat" cmpd="sng" algn="ctr">
              <a:noFill/>
              <a:round/>
            </a:ln>
            <a:effectLst/>
          </c:spPr>
        </c:majorGridlines>
        <c:numFmt formatCode="0" sourceLinked="1"/>
        <c:majorTickMark val="out"/>
        <c:minorTickMark val="none"/>
        <c:tickLblPos val="nextTo"/>
        <c:crossAx val="586850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Cash only</c:v>
                </c:pt>
                <c:pt idx="1">
                  <c:v>Cash and in-kind</c:v>
                </c:pt>
                <c:pt idx="2">
                  <c:v>In-kind only</c:v>
                </c:pt>
                <c:pt idx="3">
                  <c:v>Not paid</c:v>
                </c:pt>
              </c:strCache>
            </c:strRef>
          </c:cat>
          <c:val>
            <c:numRef>
              <c:f>Sheet1!$B$2:$B$5</c:f>
              <c:numCache>
                <c:formatCode>0</c:formatCode>
                <c:ptCount val="4"/>
                <c:pt idx="0">
                  <c:v>87</c:v>
                </c:pt>
                <c:pt idx="1">
                  <c:v>7</c:v>
                </c:pt>
                <c:pt idx="2">
                  <c:v>4</c:v>
                </c:pt>
                <c:pt idx="3">
                  <c:v>3</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Cash only</c:v>
                </c:pt>
                <c:pt idx="1">
                  <c:v>Cash and in-kind</c:v>
                </c:pt>
                <c:pt idx="2">
                  <c:v>In-kind only</c:v>
                </c:pt>
                <c:pt idx="3">
                  <c:v>Not paid</c:v>
                </c:pt>
              </c:strCache>
            </c:strRef>
          </c:cat>
          <c:val>
            <c:numRef>
              <c:f>Sheet1!$C$2:$C$5</c:f>
              <c:numCache>
                <c:formatCode>0</c:formatCode>
                <c:ptCount val="4"/>
                <c:pt idx="0">
                  <c:v>88</c:v>
                </c:pt>
                <c:pt idx="1">
                  <c:v>7</c:v>
                </c:pt>
                <c:pt idx="2">
                  <c:v>4</c:v>
                </c:pt>
                <c:pt idx="3">
                  <c:v>1</c:v>
                </c:pt>
              </c:numCache>
            </c:numRef>
          </c:val>
        </c:ser>
        <c:dLbls>
          <c:dLblPos val="outEnd"/>
          <c:showLegendKey val="0"/>
          <c:showVal val="1"/>
          <c:showCatName val="0"/>
          <c:showSerName val="0"/>
          <c:showPercent val="0"/>
          <c:showBubbleSize val="0"/>
        </c:dLbls>
        <c:gapWidth val="100"/>
        <c:axId val="586851296"/>
        <c:axId val="586851688"/>
      </c:barChart>
      <c:catAx>
        <c:axId val="586851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1688"/>
        <c:crosses val="autoZero"/>
        <c:auto val="1"/>
        <c:lblAlgn val="ctr"/>
        <c:lblOffset val="100"/>
        <c:noMultiLvlLbl val="0"/>
      </c:catAx>
      <c:valAx>
        <c:axId val="58685168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868512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794149168853893"/>
          <c:y val="9.0049996331919485E-2"/>
          <c:w val="0.48939479440069994"/>
          <c:h val="0.88251374741360877"/>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jointly</c:v>
                </c:pt>
                <c:pt idx="2">
                  <c:v>Mainly husband</c:v>
                </c:pt>
                <c:pt idx="3">
                  <c:v>Other</c:v>
                </c:pt>
              </c:strCache>
            </c:strRef>
          </c:cat>
          <c:val>
            <c:numRef>
              <c:f>Sheet1!$B$2:$B$5</c:f>
              <c:numCache>
                <c:formatCode>General</c:formatCode>
                <c:ptCount val="4"/>
                <c:pt idx="0">
                  <c:v>51</c:v>
                </c:pt>
                <c:pt idx="1">
                  <c:v>41</c:v>
                </c:pt>
                <c:pt idx="2">
                  <c:v>6</c:v>
                </c:pt>
                <c:pt idx="3">
                  <c:v>3</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4120406824147"/>
          <c:y val="2.1370905598863711E-2"/>
          <c:w val="0.51064818460192474"/>
          <c:h val="0.88951624901677984"/>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3">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3"/>
              <c:layout>
                <c:manualLayout>
                  <c:x val="2.6538440507436572E-2"/>
                  <c:y val="3.3435104993339154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 Don't know</c:v>
                </c:pt>
              </c:strCache>
            </c:strRef>
          </c:cat>
          <c:val>
            <c:numRef>
              <c:f>Sheet1!$B$2:$B$5</c:f>
              <c:numCache>
                <c:formatCode>General</c:formatCode>
                <c:ptCount val="4"/>
                <c:pt idx="0">
                  <c:v>15</c:v>
                </c:pt>
                <c:pt idx="1">
                  <c:v>59</c:v>
                </c:pt>
                <c:pt idx="2">
                  <c:v>24</c:v>
                </c:pt>
                <c:pt idx="3">
                  <c:v>2</c:v>
                </c:pt>
              </c:numCache>
            </c:numRef>
          </c:val>
        </c:ser>
        <c:dLbls>
          <c:dLblPos val="bestFit"/>
          <c:showLegendKey val="0"/>
          <c:showVal val="1"/>
          <c:showCatName val="0"/>
          <c:showSerName val="0"/>
          <c:showPercent val="0"/>
          <c:showBubbleSize val="0"/>
          <c:showLeaderLines val="1"/>
        </c:dLbls>
        <c:firstSliceAng val="30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Sheet1!$B$2:$B$3</c:f>
              <c:numCache>
                <c:formatCode>0</c:formatCode>
                <c:ptCount val="2"/>
                <c:pt idx="0">
                  <c:v>54</c:v>
                </c:pt>
                <c:pt idx="1">
                  <c:v>48</c:v>
                </c:pt>
              </c:numCache>
            </c:numRef>
          </c:val>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Sheet1!$C$2:$C$3</c:f>
              <c:numCache>
                <c:formatCode>0</c:formatCode>
                <c:ptCount val="2"/>
                <c:pt idx="0">
                  <c:v>55</c:v>
                </c:pt>
                <c:pt idx="1">
                  <c:v>49</c:v>
                </c:pt>
              </c:numCache>
            </c:numRef>
          </c:val>
        </c:ser>
        <c:dLbls>
          <c:dLblPos val="outEnd"/>
          <c:showLegendKey val="0"/>
          <c:showVal val="1"/>
          <c:showCatName val="0"/>
          <c:showSerName val="0"/>
          <c:showPercent val="0"/>
          <c:showBubbleSize val="0"/>
        </c:dLbls>
        <c:gapWidth val="200"/>
        <c:axId val="586853256"/>
        <c:axId val="586853648"/>
      </c:barChart>
      <c:catAx>
        <c:axId val="5868532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3648"/>
        <c:crosses val="autoZero"/>
        <c:auto val="1"/>
        <c:lblAlgn val="ctr"/>
        <c:lblOffset val="100"/>
        <c:noMultiLvlLbl val="0"/>
      </c:catAx>
      <c:valAx>
        <c:axId val="58685364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868532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a:scene3d>
              <a:camera prst="orthographicFront"/>
              <a:lightRig rig="threePt" dir="t">
                <a:rot lat="0" lon="0" rev="1200000"/>
              </a:lightRig>
            </a:scene3d>
            <a:sp3d>
              <a:bevelT w="63500" h="25400"/>
            </a:sp3d>
          </c:spPr>
          <c:invertIfNegative val="0"/>
          <c:dPt>
            <c:idx val="0"/>
            <c:invertIfNegative val="0"/>
            <c:bubble3D val="0"/>
            <c:spPr>
              <a:solidFill>
                <a:schemeClr val="bg2">
                  <a:lumMod val="60000"/>
                  <a:lumOff val="40000"/>
                </a:schemeClr>
              </a:solidFill>
              <a:scene3d>
                <a:camera prst="orthographicFront"/>
                <a:lightRig rig="threePt" dir="t">
                  <a:rot lat="0" lon="0" rev="1200000"/>
                </a:lightRig>
              </a:scene3d>
              <a:sp3d>
                <a:bevelT w="63500" h="25400"/>
              </a:sp3d>
            </c:spPr>
          </c:dPt>
          <c:dPt>
            <c:idx val="1"/>
            <c:invertIfNegative val="0"/>
            <c:bubble3D val="0"/>
            <c:spPr>
              <a:solidFill>
                <a:schemeClr val="bg2">
                  <a:lumMod val="60000"/>
                  <a:lumOff val="40000"/>
                </a:schemeClr>
              </a:solidFill>
              <a:scene3d>
                <a:camera prst="orthographicFront"/>
                <a:lightRig rig="threePt" dir="t">
                  <a:rot lat="0" lon="0" rev="1200000"/>
                </a:lightRig>
              </a:scene3d>
              <a:sp3d>
                <a:bevelT w="63500" h="25400"/>
              </a:sp3d>
            </c:spPr>
          </c:dPt>
          <c:dPt>
            <c:idx val="2"/>
            <c:invertIfNegative val="0"/>
            <c:bubble3D val="0"/>
            <c:spPr>
              <a:solidFill>
                <a:schemeClr val="bg2">
                  <a:lumMod val="60000"/>
                  <a:lumOff val="40000"/>
                </a:schemeClr>
              </a:solidFill>
              <a:scene3d>
                <a:camera prst="orthographicFront"/>
                <a:lightRig rig="threePt" dir="t">
                  <a:rot lat="0" lon="0" rev="1200000"/>
                </a:lightRig>
              </a:scene3d>
              <a:sp3d>
                <a:bevelT w="63500" h="25400"/>
              </a:sp3d>
            </c:spPr>
          </c:dPt>
          <c:dPt>
            <c:idx val="3"/>
            <c:invertIfNegative val="0"/>
            <c:bubble3D val="0"/>
            <c:spPr>
              <a:solidFill>
                <a:schemeClr val="bg2"/>
              </a:solidFill>
              <a:scene3d>
                <a:camera prst="orthographicFront"/>
                <a:lightRig rig="threePt" dir="t">
                  <a:rot lat="0" lon="0" rev="1200000"/>
                </a:lightRig>
              </a:scene3d>
              <a:sp3d>
                <a:bevelT w="63500" h="25400"/>
              </a:sp3d>
            </c:spPr>
          </c:dPt>
          <c:dPt>
            <c:idx val="4"/>
            <c:invertIfNegative val="0"/>
            <c:bubble3D val="0"/>
            <c:spPr>
              <a:solidFill>
                <a:schemeClr val="accent1"/>
              </a:solidFill>
              <a:scene3d>
                <a:camera prst="orthographicFront"/>
                <a:lightRig rig="threePt" dir="t">
                  <a:rot lat="0" lon="0" rev="1200000"/>
                </a:lightRig>
              </a:scene3d>
              <a:sp3d>
                <a:bevelT w="63500" h="25400"/>
              </a:sp3d>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Own health        care</c:v>
                </c:pt>
                <c:pt idx="1">
                  <c:v>Major household purchases</c:v>
                </c:pt>
                <c:pt idx="2">
                  <c:v>Visits to her family or relatives</c:v>
                </c:pt>
                <c:pt idx="3">
                  <c:v>Participate in all three decisions</c:v>
                </c:pt>
                <c:pt idx="4">
                  <c:v>Participate in no decisions</c:v>
                </c:pt>
              </c:strCache>
            </c:strRef>
          </c:cat>
          <c:val>
            <c:numRef>
              <c:f>Sheet1!$B$2:$B$6</c:f>
              <c:numCache>
                <c:formatCode>0</c:formatCode>
                <c:ptCount val="5"/>
                <c:pt idx="0">
                  <c:v>83</c:v>
                </c:pt>
                <c:pt idx="1">
                  <c:v>74</c:v>
                </c:pt>
                <c:pt idx="2">
                  <c:v>88</c:v>
                </c:pt>
                <c:pt idx="3">
                  <c:v>65</c:v>
                </c:pt>
                <c:pt idx="4">
                  <c:v>5</c:v>
                </c:pt>
              </c:numCache>
            </c:numRef>
          </c:val>
        </c:ser>
        <c:dLbls>
          <c:showLegendKey val="0"/>
          <c:showVal val="1"/>
          <c:showCatName val="0"/>
          <c:showSerName val="0"/>
          <c:showPercent val="0"/>
          <c:showBubbleSize val="0"/>
        </c:dLbls>
        <c:gapWidth val="125"/>
        <c:overlap val="-25"/>
        <c:axId val="586854432"/>
        <c:axId val="586854824"/>
      </c:barChart>
      <c:catAx>
        <c:axId val="586854432"/>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586854824"/>
        <c:crosses val="autoZero"/>
        <c:auto val="1"/>
        <c:lblAlgn val="ctr"/>
        <c:lblOffset val="100"/>
        <c:noMultiLvlLbl val="0"/>
      </c:catAx>
      <c:valAx>
        <c:axId val="586854824"/>
        <c:scaling>
          <c:orientation val="minMax"/>
          <c:max val="100"/>
        </c:scaling>
        <c:delete val="1"/>
        <c:axPos val="l"/>
        <c:numFmt formatCode="0" sourceLinked="1"/>
        <c:majorTickMark val="out"/>
        <c:minorTickMark val="none"/>
        <c:tickLblPos val="nextTo"/>
        <c:crossAx val="58685443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tx2"/>
            </a:solidFill>
            <a:ln>
              <a:noFill/>
            </a:ln>
            <a:scene3d>
              <a:camera prst="orthographicFront"/>
              <a:lightRig rig="threePt" dir="t">
                <a:rot lat="0" lon="0" rev="1200000"/>
              </a:lightRig>
            </a:scene3d>
            <a:sp3d>
              <a:bevelT w="63500" h="25400"/>
            </a:sp3d>
          </c:spPr>
          <c:dPt>
            <c:idx val="0"/>
            <c:bubble3D val="0"/>
            <c:spPr>
              <a:solidFill>
                <a:schemeClr val="tx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tx2">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6"/>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2"/>
              <c:tx>
                <c:rich>
                  <a:bodyPr/>
                  <a:lstStyle/>
                  <a:p>
                    <a:fld id="{BD8D762A-851D-4904-B36F-EF57F7087C61}" type="CATEGORYNAME">
                      <a:rPr lang="en-US">
                        <a:solidFill>
                          <a:schemeClr val="bg1"/>
                        </a:solidFill>
                      </a:rPr>
                      <a:pPr/>
                      <a:t>[CATEGORY NAME]</a:t>
                    </a:fld>
                    <a:r>
                      <a:rPr lang="en-US" baseline="0" dirty="0">
                        <a:solidFill>
                          <a:schemeClr val="bg1"/>
                        </a:solidFill>
                      </a:rPr>
                      <a:t>
</a:t>
                    </a:r>
                    <a:fld id="{7F355DB0-833C-4830-BFDC-5DC845E5882D}" type="PERCENTAGE">
                      <a:rPr lang="en-US" baseline="0">
                        <a:solidFill>
                          <a:schemeClr val="bg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5"/>
                <c:pt idx="0">
                  <c:v>60+ months</c:v>
                </c:pt>
                <c:pt idx="1">
                  <c:v>7-23 months</c:v>
                </c:pt>
                <c:pt idx="2">
                  <c:v>24-35 months</c:v>
                </c:pt>
                <c:pt idx="3">
                  <c:v>36-47 months</c:v>
                </c:pt>
                <c:pt idx="4">
                  <c:v>48-59 months</c:v>
                </c:pt>
              </c:strCache>
            </c:strRef>
          </c:cat>
          <c:val>
            <c:numRef>
              <c:f>Sheet1!$B$2:$B$8</c:f>
              <c:numCache>
                <c:formatCode>General</c:formatCode>
                <c:ptCount val="7"/>
                <c:pt idx="0">
                  <c:v>38</c:v>
                </c:pt>
                <c:pt idx="1">
                  <c:v>13</c:v>
                </c:pt>
                <c:pt idx="2">
                  <c:v>18</c:v>
                </c:pt>
                <c:pt idx="3">
                  <c:v>17</c:v>
                </c:pt>
                <c:pt idx="4">
                  <c:v>14</c:v>
                </c:pt>
              </c:numCache>
            </c:numRef>
          </c:val>
        </c:ser>
        <c:dLbls>
          <c:showLegendKey val="0"/>
          <c:showVal val="1"/>
          <c:showCatName val="0"/>
          <c:showSerName val="0"/>
          <c:showPercent val="0"/>
          <c:showBubbleSize val="0"/>
          <c:showLeaderLines val="1"/>
        </c:dLbls>
        <c:firstSliceAng val="28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a:scene3d>
              <a:camera prst="orthographicFront"/>
              <a:lightRig rig="threePt" dir="t">
                <a:rot lat="0" lon="0" rev="1200000"/>
              </a:lightRig>
            </a:scene3d>
            <a:sp3d>
              <a:bevelT w="63500" h="25400"/>
            </a:sp3d>
          </c:spPr>
          <c:invertIfNegative val="0"/>
          <c:dPt>
            <c:idx val="0"/>
            <c:invertIfNegative val="0"/>
            <c:bubble3D val="0"/>
            <c:spPr>
              <a:solidFill>
                <a:schemeClr val="accent3">
                  <a:lumMod val="75000"/>
                </a:schemeClr>
              </a:solidFill>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scene3d>
                <a:camera prst="orthographicFront"/>
                <a:lightRig rig="threePt" dir="t">
                  <a:rot lat="0" lon="0" rev="1200000"/>
                </a:lightRig>
              </a:scene3d>
              <a:sp3d>
                <a:bevelT w="63500" h="25400"/>
              </a:sp3d>
            </c:spPr>
          </c:dPt>
          <c:dPt>
            <c:idx val="2"/>
            <c:invertIfNegative val="0"/>
            <c:bubble3D val="0"/>
            <c:spPr>
              <a:solidFill>
                <a:schemeClr val="accent1"/>
              </a:solidFill>
              <a:scene3d>
                <a:camera prst="orthographicFront"/>
                <a:lightRig rig="threePt" dir="t">
                  <a:rot lat="0" lon="0" rev="1200000"/>
                </a:lightRig>
              </a:scene3d>
              <a:sp3d>
                <a:bevelT w="63500" h="25400"/>
              </a:sp3d>
            </c:spPr>
          </c:dPt>
          <c:dPt>
            <c:idx val="3"/>
            <c:invertIfNegative val="0"/>
            <c:bubble3D val="0"/>
            <c:spPr>
              <a:solidFill>
                <a:schemeClr val="tx2"/>
              </a:solidFill>
              <a:scene3d>
                <a:camera prst="orthographicFront"/>
                <a:lightRig rig="threePt" dir="t">
                  <a:rot lat="0" lon="0" rev="1200000"/>
                </a:lightRig>
              </a:scene3d>
              <a:sp3d>
                <a:bevelT w="63500" h="25400"/>
              </a:sp3d>
            </c:spPr>
          </c:dPt>
          <c:dPt>
            <c:idx val="4"/>
            <c:invertIfNegative val="0"/>
            <c:bubble3D val="0"/>
            <c:spPr>
              <a:solidFill>
                <a:schemeClr val="accent1"/>
              </a:solidFill>
              <a:scene3d>
                <a:camera prst="orthographicFront"/>
                <a:lightRig rig="threePt" dir="t">
                  <a:rot lat="0" lon="0" rev="1200000"/>
                </a:lightRig>
              </a:scene3d>
              <a:sp3d>
                <a:bevelT w="63500" h="25400"/>
              </a:sp3d>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72</c:v>
                </c:pt>
                <c:pt idx="1">
                  <c:v>85</c:v>
                </c:pt>
                <c:pt idx="2">
                  <c:v>66</c:v>
                </c:pt>
                <c:pt idx="3">
                  <c:v>10</c:v>
                </c:pt>
              </c:numCache>
            </c:numRef>
          </c:val>
        </c:ser>
        <c:dLbls>
          <c:showLegendKey val="0"/>
          <c:showVal val="1"/>
          <c:showCatName val="0"/>
          <c:showSerName val="0"/>
          <c:showPercent val="0"/>
          <c:showBubbleSize val="0"/>
        </c:dLbls>
        <c:gapWidth val="125"/>
        <c:overlap val="-25"/>
        <c:axId val="586855608"/>
        <c:axId val="586856000"/>
      </c:barChart>
      <c:catAx>
        <c:axId val="586855608"/>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586856000"/>
        <c:crosses val="autoZero"/>
        <c:auto val="1"/>
        <c:lblAlgn val="ctr"/>
        <c:lblOffset val="100"/>
        <c:noMultiLvlLbl val="0"/>
      </c:catAx>
      <c:valAx>
        <c:axId val="586856000"/>
        <c:scaling>
          <c:orientation val="minMax"/>
          <c:max val="100"/>
        </c:scaling>
        <c:delete val="1"/>
        <c:axPos val="l"/>
        <c:numFmt formatCode="0" sourceLinked="1"/>
        <c:majorTickMark val="out"/>
        <c:minorTickMark val="none"/>
        <c:tickLblPos val="nextTo"/>
        <c:crossAx val="58685560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 with him</c:v>
                </c:pt>
                <c:pt idx="5">
                  <c:v>Burns the food</c:v>
                </c:pt>
              </c:strCache>
            </c:strRef>
          </c:cat>
          <c:val>
            <c:numRef>
              <c:f>Sheet1!$B$2:$B$7</c:f>
              <c:numCache>
                <c:formatCode>General</c:formatCode>
                <c:ptCount val="6"/>
                <c:pt idx="0">
                  <c:v>49</c:v>
                </c:pt>
                <c:pt idx="1">
                  <c:v>40</c:v>
                </c:pt>
                <c:pt idx="2">
                  <c:v>17</c:v>
                </c:pt>
                <c:pt idx="3">
                  <c:v>13</c:v>
                </c:pt>
                <c:pt idx="4">
                  <c:v>10</c:v>
                </c:pt>
                <c:pt idx="5" formatCode="0">
                  <c:v>8</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 with him</c:v>
                </c:pt>
                <c:pt idx="5">
                  <c:v>Burns the food</c:v>
                </c:pt>
              </c:strCache>
            </c:strRef>
          </c:cat>
          <c:val>
            <c:numRef>
              <c:f>Sheet1!$C$2:$C$7</c:f>
              <c:numCache>
                <c:formatCode>0</c:formatCode>
                <c:ptCount val="6"/>
                <c:pt idx="0">
                  <c:v>51</c:v>
                </c:pt>
                <c:pt idx="1">
                  <c:v>42</c:v>
                </c:pt>
                <c:pt idx="2">
                  <c:v>22</c:v>
                </c:pt>
                <c:pt idx="3">
                  <c:v>10</c:v>
                </c:pt>
                <c:pt idx="4">
                  <c:v>10</c:v>
                </c:pt>
                <c:pt idx="5">
                  <c:v>13</c:v>
                </c:pt>
              </c:numCache>
            </c:numRef>
          </c:val>
        </c:ser>
        <c:dLbls>
          <c:dLblPos val="outEnd"/>
          <c:showLegendKey val="0"/>
          <c:showVal val="1"/>
          <c:showCatName val="0"/>
          <c:showSerName val="0"/>
          <c:showPercent val="0"/>
          <c:showBubbleSize val="0"/>
        </c:dLbls>
        <c:gapWidth val="100"/>
        <c:axId val="586856784"/>
        <c:axId val="586857176"/>
      </c:barChart>
      <c:catAx>
        <c:axId val="5868567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7176"/>
        <c:crosses val="autoZero"/>
        <c:auto val="1"/>
        <c:lblAlgn val="ctr"/>
        <c:lblOffset val="100"/>
        <c:noMultiLvlLbl val="0"/>
      </c:catAx>
      <c:valAx>
        <c:axId val="586857176"/>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5868567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Involved in too much social activity</c:v>
                </c:pt>
                <c:pt idx="1">
                  <c:v>Refuses to use contraception</c:v>
                </c:pt>
              </c:strCache>
            </c:strRef>
          </c:cat>
          <c:val>
            <c:numRef>
              <c:f>Sheet1!$B$2:$B$3</c:f>
              <c:numCache>
                <c:formatCode>General</c:formatCode>
                <c:ptCount val="2"/>
                <c:pt idx="0">
                  <c:v>21</c:v>
                </c:pt>
                <c:pt idx="1">
                  <c:v>10</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Involved in too much social activity</c:v>
                </c:pt>
                <c:pt idx="1">
                  <c:v>Refuses to use contraception</c:v>
                </c:pt>
              </c:strCache>
            </c:strRef>
          </c:cat>
          <c:val>
            <c:numRef>
              <c:f>Sheet1!$C$2:$C$3</c:f>
              <c:numCache>
                <c:formatCode>0</c:formatCode>
                <c:ptCount val="2"/>
                <c:pt idx="0">
                  <c:v>15</c:v>
                </c:pt>
                <c:pt idx="1">
                  <c:v>10</c:v>
                </c:pt>
              </c:numCache>
            </c:numRef>
          </c:val>
        </c:ser>
        <c:dLbls>
          <c:dLblPos val="outEnd"/>
          <c:showLegendKey val="0"/>
          <c:showVal val="1"/>
          <c:showCatName val="0"/>
          <c:showSerName val="0"/>
          <c:showPercent val="0"/>
          <c:showBubbleSize val="0"/>
        </c:dLbls>
        <c:gapWidth val="100"/>
        <c:axId val="586857960"/>
        <c:axId val="586858352"/>
      </c:barChart>
      <c:catAx>
        <c:axId val="5868579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8352"/>
        <c:crosses val="autoZero"/>
        <c:auto val="1"/>
        <c:lblAlgn val="ctr"/>
        <c:lblOffset val="100"/>
        <c:noMultiLvlLbl val="0"/>
      </c:catAx>
      <c:valAx>
        <c:axId val="586858352"/>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58685796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lumMod val="60000"/>
                <a:lumOff val="40000"/>
              </a:schemeClr>
            </a:solidFill>
            <a:ln>
              <a:noFill/>
            </a:ln>
            <a:effectLst/>
            <a:scene3d>
              <a:camera prst="orthographicFront"/>
              <a:lightRig rig="threePt" dir="t">
                <a:rot lat="0" lon="0" rev="1200000"/>
              </a:lightRig>
            </a:scene3d>
            <a:sp3d>
              <a:bevelT w="63500" h="25400"/>
            </a:sp3d>
          </c:spPr>
          <c:invertIfNegative val="0"/>
          <c:dPt>
            <c:idx val="1"/>
            <c:invertIfNegative val="0"/>
            <c:bubble3D val="0"/>
          </c:dPt>
          <c:dPt>
            <c:idx val="3"/>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Any violence</c:v>
                </c:pt>
              </c:strCache>
            </c:strRef>
          </c:cat>
          <c:val>
            <c:numRef>
              <c:f>Sheet1!$B$2:$B$5</c:f>
              <c:numCache>
                <c:formatCode>0</c:formatCode>
                <c:ptCount val="4"/>
                <c:pt idx="0">
                  <c:v>14</c:v>
                </c:pt>
                <c:pt idx="1">
                  <c:v>15</c:v>
                </c:pt>
                <c:pt idx="2">
                  <c:v>3</c:v>
                </c:pt>
                <c:pt idx="3">
                  <c:v>21</c:v>
                </c:pt>
              </c:numCache>
            </c:numRef>
          </c:val>
        </c:ser>
        <c:dLbls>
          <c:dLblPos val="outEnd"/>
          <c:showLegendKey val="0"/>
          <c:showVal val="1"/>
          <c:showCatName val="0"/>
          <c:showSerName val="0"/>
          <c:showPercent val="0"/>
          <c:showBubbleSize val="0"/>
        </c:dLbls>
        <c:gapWidth val="100"/>
        <c:axId val="586859528"/>
        <c:axId val="586859920"/>
      </c:barChart>
      <c:catAx>
        <c:axId val="586859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59920"/>
        <c:crosses val="autoZero"/>
        <c:auto val="1"/>
        <c:lblAlgn val="ctr"/>
        <c:lblOffset val="100"/>
        <c:noMultiLvlLbl val="0"/>
      </c:catAx>
      <c:valAx>
        <c:axId val="58685992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86859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113599914171827"/>
          <c:w val="0.96457326892109496"/>
          <c:h val="0.80151358120803151"/>
        </c:manualLayout>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29</c:v>
                </c:pt>
                <c:pt idx="1">
                  <c:v>24</c:v>
                </c:pt>
                <c:pt idx="2">
                  <c:v>19</c:v>
                </c:pt>
                <c:pt idx="3">
                  <c:v>16</c:v>
                </c:pt>
                <c:pt idx="4">
                  <c:v>15</c:v>
                </c:pt>
              </c:numCache>
            </c:numRef>
          </c:val>
        </c:ser>
        <c:dLbls>
          <c:showLegendKey val="0"/>
          <c:showVal val="0"/>
          <c:showCatName val="0"/>
          <c:showSerName val="0"/>
          <c:showPercent val="0"/>
          <c:showBubbleSize val="0"/>
        </c:dLbls>
        <c:gapWidth val="100"/>
        <c:axId val="586860704"/>
        <c:axId val="586861096"/>
      </c:barChart>
      <c:catAx>
        <c:axId val="586860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61096"/>
        <c:crosses val="autoZero"/>
        <c:auto val="1"/>
        <c:lblAlgn val="ctr"/>
        <c:lblOffset val="100"/>
        <c:noMultiLvlLbl val="0"/>
      </c:catAx>
      <c:valAx>
        <c:axId val="586861096"/>
        <c:scaling>
          <c:orientation val="minMax"/>
          <c:max val="50"/>
          <c:min val="0"/>
        </c:scaling>
        <c:delete val="1"/>
        <c:axPos val="l"/>
        <c:majorGridlines>
          <c:spPr>
            <a:ln w="9525" cap="flat" cmpd="sng" algn="ctr">
              <a:noFill/>
              <a:round/>
            </a:ln>
            <a:effectLst/>
          </c:spPr>
        </c:majorGridlines>
        <c:numFmt formatCode="0.0" sourceLinked="1"/>
        <c:majorTickMark val="out"/>
        <c:minorTickMark val="none"/>
        <c:tickLblPos val="nextTo"/>
        <c:crossAx val="586860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4082278798912598"/>
          <c:w val="0.96457326892109496"/>
          <c:h val="0.45073097472053808"/>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Does not drink alcohol</c:v>
                </c:pt>
                <c:pt idx="1">
                  <c:v>Drinks alcohol but is never drunk</c:v>
                </c:pt>
                <c:pt idx="2">
                  <c:v>Is sometimes drunk</c:v>
                </c:pt>
                <c:pt idx="3">
                  <c:v>Is often drunk</c:v>
                </c:pt>
              </c:strCache>
            </c:strRef>
          </c:cat>
          <c:val>
            <c:numRef>
              <c:f>Sheet1!$B$2:$B$5</c:f>
              <c:numCache>
                <c:formatCode>0.0</c:formatCode>
                <c:ptCount val="4"/>
                <c:pt idx="0">
                  <c:v>12</c:v>
                </c:pt>
                <c:pt idx="1">
                  <c:v>27</c:v>
                </c:pt>
                <c:pt idx="2">
                  <c:v>23</c:v>
                </c:pt>
                <c:pt idx="3">
                  <c:v>49</c:v>
                </c:pt>
              </c:numCache>
            </c:numRef>
          </c:val>
        </c:ser>
        <c:dLbls>
          <c:showLegendKey val="0"/>
          <c:showVal val="0"/>
          <c:showCatName val="0"/>
          <c:showSerName val="0"/>
          <c:showPercent val="0"/>
          <c:showBubbleSize val="0"/>
        </c:dLbls>
        <c:gapWidth val="100"/>
        <c:axId val="586861880"/>
        <c:axId val="586862272"/>
      </c:barChart>
      <c:catAx>
        <c:axId val="586861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62272"/>
        <c:crosses val="autoZero"/>
        <c:auto val="1"/>
        <c:lblAlgn val="ctr"/>
        <c:lblOffset val="100"/>
        <c:noMultiLvlLbl val="0"/>
      </c:catAx>
      <c:valAx>
        <c:axId val="586862272"/>
        <c:scaling>
          <c:orientation val="minMax"/>
          <c:max val="50"/>
          <c:min val="0"/>
        </c:scaling>
        <c:delete val="1"/>
        <c:axPos val="l"/>
        <c:majorGridlines>
          <c:spPr>
            <a:ln w="9525" cap="flat" cmpd="sng" algn="ctr">
              <a:noFill/>
              <a:round/>
            </a:ln>
            <a:effectLst/>
          </c:spPr>
        </c:majorGridlines>
        <c:numFmt formatCode="0.0" sourceLinked="1"/>
        <c:majorTickMark val="out"/>
        <c:minorTickMark val="none"/>
        <c:tickLblPos val="nextTo"/>
        <c:crossAx val="586861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solidFill>
                <a:schemeClr val="tx2"/>
              </a:solid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0</c:formatCode>
                <c:ptCount val="2"/>
                <c:pt idx="0">
                  <c:v>8</c:v>
                </c:pt>
                <c:pt idx="1">
                  <c:v>6</c:v>
                </c:pt>
              </c:numCache>
            </c:numRef>
          </c:val>
        </c:ser>
        <c:dLbls>
          <c:dLblPos val="outEnd"/>
          <c:showLegendKey val="0"/>
          <c:showVal val="1"/>
          <c:showCatName val="0"/>
          <c:showSerName val="0"/>
          <c:showPercent val="0"/>
          <c:showBubbleSize val="0"/>
        </c:dLbls>
        <c:gapWidth val="100"/>
        <c:axId val="586863448"/>
        <c:axId val="586863840"/>
      </c:barChart>
      <c:catAx>
        <c:axId val="586863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63840"/>
        <c:crosses val="autoZero"/>
        <c:auto val="1"/>
        <c:lblAlgn val="ctr"/>
        <c:lblOffset val="100"/>
        <c:noMultiLvlLbl val="0"/>
      </c:catAx>
      <c:valAx>
        <c:axId val="58686384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86863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22</c:v>
                </c:pt>
                <c:pt idx="1">
                  <c:v>40</c:v>
                </c:pt>
                <c:pt idx="2">
                  <c:v>37</c:v>
                </c:pt>
              </c:numCache>
            </c:numRef>
          </c:val>
        </c:ser>
        <c:dLbls>
          <c:dLblPos val="outEnd"/>
          <c:showLegendKey val="0"/>
          <c:showVal val="1"/>
          <c:showCatName val="0"/>
          <c:showSerName val="0"/>
          <c:showPercent val="0"/>
          <c:showBubbleSize val="0"/>
        </c:dLbls>
        <c:gapWidth val="100"/>
        <c:axId val="586864624"/>
        <c:axId val="586865016"/>
      </c:barChart>
      <c:catAx>
        <c:axId val="586864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865016"/>
        <c:crosses val="autoZero"/>
        <c:auto val="1"/>
        <c:lblAlgn val="ctr"/>
        <c:lblOffset val="100"/>
        <c:noMultiLvlLbl val="0"/>
      </c:catAx>
      <c:valAx>
        <c:axId val="586865016"/>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86864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358599614051619"/>
          <c:w val="0.96457326892109496"/>
          <c:h val="0.55963628560180201"/>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23</c:v>
                </c:pt>
                <c:pt idx="1">
                  <c:v>33</c:v>
                </c:pt>
                <c:pt idx="2">
                  <c:v>21</c:v>
                </c:pt>
              </c:numCache>
            </c:numRef>
          </c:val>
        </c:ser>
        <c:dLbls>
          <c:showLegendKey val="0"/>
          <c:showVal val="0"/>
          <c:showCatName val="0"/>
          <c:showSerName val="0"/>
          <c:showPercent val="0"/>
          <c:showBubbleSize val="0"/>
        </c:dLbls>
        <c:gapWidth val="100"/>
        <c:axId val="544060312"/>
        <c:axId val="544042280"/>
      </c:barChart>
      <c:catAx>
        <c:axId val="544060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42280"/>
        <c:crosses val="autoZero"/>
        <c:auto val="1"/>
        <c:lblAlgn val="ctr"/>
        <c:lblOffset val="100"/>
        <c:noMultiLvlLbl val="0"/>
      </c:catAx>
      <c:valAx>
        <c:axId val="544042280"/>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544060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Female</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Sheet1!$B$2:$B$3</c:f>
              <c:numCache>
                <c:formatCode>General</c:formatCode>
                <c:ptCount val="2"/>
                <c:pt idx="0">
                  <c:v>83</c:v>
                </c:pt>
                <c:pt idx="1">
                  <c:v>62</c:v>
                </c:pt>
              </c:numCache>
            </c:numRef>
          </c:val>
        </c:ser>
        <c:ser>
          <c:idx val="1"/>
          <c:order val="1"/>
          <c:tx>
            <c:strRef>
              <c:f>Sheet1!$C$1</c:f>
              <c:strCache>
                <c:ptCount val="1"/>
                <c:pt idx="0">
                  <c:v>Male</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Sheet1!$C$2:$C$3</c:f>
              <c:numCache>
                <c:formatCode>General</c:formatCode>
                <c:ptCount val="2"/>
                <c:pt idx="0">
                  <c:v>84</c:v>
                </c:pt>
                <c:pt idx="1">
                  <c:v>58</c:v>
                </c:pt>
              </c:numCache>
            </c:numRef>
          </c:val>
        </c:ser>
        <c:dLbls>
          <c:showLegendKey val="0"/>
          <c:showVal val="0"/>
          <c:showCatName val="0"/>
          <c:showSerName val="0"/>
          <c:showPercent val="0"/>
          <c:showBubbleSize val="0"/>
        </c:dLbls>
        <c:gapWidth val="150"/>
        <c:axId val="544039536"/>
        <c:axId val="544044632"/>
      </c:barChart>
      <c:catAx>
        <c:axId val="544039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44632"/>
        <c:crosses val="autoZero"/>
        <c:auto val="1"/>
        <c:lblAlgn val="ctr"/>
        <c:lblOffset val="100"/>
        <c:noMultiLvlLbl val="0"/>
      </c:catAx>
      <c:valAx>
        <c:axId val="544044632"/>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5440395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8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8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8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0.64195</cdr:x>
      <cdr:y>0.43094</cdr:y>
    </cdr:from>
    <cdr:to>
      <cdr:x>0.88269</cdr:x>
      <cdr:y>0.5</cdr:y>
    </cdr:to>
    <cdr:sp macro="" textlink="">
      <cdr:nvSpPr>
        <cdr:cNvPr id="2" name="TextBox 2"/>
        <cdr:cNvSpPr txBox="1"/>
      </cdr:nvSpPr>
      <cdr:spPr>
        <a:xfrm xmlns:a="http://schemas.openxmlformats.org/drawingml/2006/main">
          <a:off x="5062899" y="2304568"/>
          <a:ext cx="1898644"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bg2"/>
              </a:solidFill>
            </a:rPr>
            <a:t>Under-5 mortality</a:t>
          </a:r>
          <a:endParaRPr lang="en-US" b="1" dirty="0">
            <a:solidFill>
              <a:schemeClr val="bg2"/>
            </a:solidFill>
          </a:endParaRPr>
        </a:p>
      </cdr:txBody>
    </cdr:sp>
  </cdr:relSizeAnchor>
  <cdr:relSizeAnchor xmlns:cdr="http://schemas.openxmlformats.org/drawingml/2006/chartDrawing">
    <cdr:from>
      <cdr:x>0.61519</cdr:x>
      <cdr:y>0.68581</cdr:y>
    </cdr:from>
    <cdr:to>
      <cdr:x>0.87042</cdr:x>
      <cdr:y>0.75487</cdr:y>
    </cdr:to>
    <cdr:sp macro="" textlink="">
      <cdr:nvSpPr>
        <cdr:cNvPr id="3" name="TextBox 5"/>
        <cdr:cNvSpPr txBox="1"/>
      </cdr:nvSpPr>
      <cdr:spPr>
        <a:xfrm xmlns:a="http://schemas.openxmlformats.org/drawingml/2006/main">
          <a:off x="4851802" y="3667537"/>
          <a:ext cx="2012922"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1"/>
              </a:solidFill>
            </a:rPr>
            <a:t>Infant mortality</a:t>
          </a:r>
          <a:endParaRPr lang="en-US" b="1" dirty="0">
            <a:solidFill>
              <a:schemeClr val="accent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0.70333</cdr:x>
      <cdr:y>0.7005</cdr:y>
    </cdr:from>
    <cdr:to>
      <cdr:x>0.94407</cdr:x>
      <cdr:y>0.76956</cdr:y>
    </cdr:to>
    <cdr:sp macro="" textlink="">
      <cdr:nvSpPr>
        <cdr:cNvPr id="2" name="TextBox 2"/>
        <cdr:cNvSpPr txBox="1"/>
      </cdr:nvSpPr>
      <cdr:spPr>
        <a:xfrm xmlns:a="http://schemas.openxmlformats.org/drawingml/2006/main">
          <a:off x="5546961" y="3746093"/>
          <a:ext cx="1898644" cy="36931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bg2"/>
              </a:solidFill>
            </a:rPr>
            <a:t>Female mortality</a:t>
          </a:r>
          <a:endParaRPr lang="en-US" b="1" dirty="0">
            <a:solidFill>
              <a:schemeClr val="bg2"/>
            </a:solidFill>
          </a:endParaRPr>
        </a:p>
      </cdr:txBody>
    </cdr:sp>
  </cdr:relSizeAnchor>
  <cdr:relSizeAnchor xmlns:cdr="http://schemas.openxmlformats.org/drawingml/2006/chartDrawing">
    <cdr:from>
      <cdr:x>0.69021</cdr:x>
      <cdr:y>0.18693</cdr:y>
    </cdr:from>
    <cdr:to>
      <cdr:x>0.94544</cdr:x>
      <cdr:y>0.25599</cdr:y>
    </cdr:to>
    <cdr:sp macro="" textlink="">
      <cdr:nvSpPr>
        <cdr:cNvPr id="3" name="TextBox 5"/>
        <cdr:cNvSpPr txBox="1"/>
      </cdr:nvSpPr>
      <cdr:spPr>
        <a:xfrm xmlns:a="http://schemas.openxmlformats.org/drawingml/2006/main">
          <a:off x="5443489" y="999657"/>
          <a:ext cx="2012922"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1"/>
              </a:solidFill>
            </a:rPr>
            <a:t>Male mortality</a:t>
          </a:r>
          <a:endParaRPr lang="en-US" b="1" dirty="0">
            <a:solidFill>
              <a:schemeClr val="accent1"/>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0.61771</cdr:x>
      <cdr:y>0.49645</cdr:y>
    </cdr:from>
    <cdr:to>
      <cdr:x>0.95417</cdr:x>
      <cdr:y>0.93011</cdr:y>
    </cdr:to>
    <cdr:sp macro="" textlink="">
      <cdr:nvSpPr>
        <cdr:cNvPr id="2" name="TextBox 1"/>
        <cdr:cNvSpPr txBox="1"/>
      </cdr:nvSpPr>
      <cdr:spPr>
        <a:xfrm xmlns:a="http://schemas.openxmlformats.org/drawingml/2006/main">
          <a:off x="5648324" y="2660584"/>
          <a:ext cx="3076575" cy="23241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1" dirty="0" smtClean="0">
              <a:solidFill>
                <a:schemeClr val="bg2"/>
              </a:solidFill>
            </a:rPr>
            <a:t>75% of demand is satisfied by modern methods </a:t>
          </a:r>
          <a:endParaRPr lang="en-US" sz="3200" b="1" dirty="0">
            <a:solidFill>
              <a:schemeClr val="bg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0.04322</cdr:x>
      <cdr:y>0.07166</cdr:y>
    </cdr:from>
    <cdr:to>
      <cdr:x>0.53982</cdr:x>
      <cdr:y>0.17585</cdr:y>
    </cdr:to>
    <cdr:sp macro="" textlink="">
      <cdr:nvSpPr>
        <cdr:cNvPr id="2" name="Text Box 34"/>
        <cdr:cNvSpPr txBox="1">
          <a:spLocks xmlns:a="http://schemas.openxmlformats.org/drawingml/2006/main" noChangeArrowheads="1"/>
        </cdr:cNvSpPr>
      </cdr:nvSpPr>
      <cdr:spPr bwMode="auto">
        <a:xfrm xmlns:a="http://schemas.openxmlformats.org/drawingml/2006/main">
          <a:off x="369973" y="402233"/>
          <a:ext cx="4251521" cy="584775"/>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t>Percent of </a:t>
          </a:r>
          <a:r>
            <a:rPr lang="en-US" sz="1600" i="1" dirty="0" smtClean="0"/>
            <a:t>live births in the 5 years before the survey that were delivered in a health facility</a:t>
          </a:r>
          <a:endParaRPr lang="en-US" sz="1600" i="1" dirty="0"/>
        </a:p>
      </cdr:txBody>
    </cdr:sp>
  </cdr:relSizeAnchor>
</c:userShapes>
</file>

<file path=ppt/drawings/drawing5.xml><?xml version="1.0" encoding="utf-8"?>
<c:userShapes xmlns:c="http://schemas.openxmlformats.org/drawingml/2006/chart">
  <cdr:relSizeAnchor xmlns:cdr="http://schemas.openxmlformats.org/drawingml/2006/chartDrawing">
    <cdr:from>
      <cdr:x>0.70799</cdr:x>
      <cdr:y>0.1504</cdr:y>
    </cdr:from>
    <cdr:to>
      <cdr:x>0.92354</cdr:x>
      <cdr:y>0.29528</cdr:y>
    </cdr:to>
    <cdr:sp macro="" textlink="">
      <cdr:nvSpPr>
        <cdr:cNvPr id="2" name="TextBox 2"/>
        <cdr:cNvSpPr txBox="1"/>
      </cdr:nvSpPr>
      <cdr:spPr>
        <a:xfrm xmlns:a="http://schemas.openxmlformats.org/drawingml/2006/main">
          <a:off x="6473888" y="734874"/>
          <a:ext cx="1970989" cy="7078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2000" b="1" dirty="0" smtClean="0">
              <a:solidFill>
                <a:schemeClr val="tx2"/>
              </a:solidFill>
            </a:rPr>
            <a:t>Recommended (more or same)</a:t>
          </a:r>
          <a:endParaRPr lang="en-US" sz="2000" b="1" dirty="0">
            <a:solidFill>
              <a:schemeClr val="tx2"/>
            </a:solidFill>
          </a:endParaRPr>
        </a:p>
      </cdr:txBody>
    </cdr:sp>
  </cdr:relSizeAnchor>
  <cdr:relSizeAnchor xmlns:cdr="http://schemas.openxmlformats.org/drawingml/2006/chartDrawing">
    <cdr:from>
      <cdr:x>0.63837</cdr:x>
      <cdr:y>0.19387</cdr:y>
    </cdr:from>
    <cdr:to>
      <cdr:x>0.69948</cdr:x>
      <cdr:y>0.2417</cdr:y>
    </cdr:to>
    <cdr:sp macro="" textlink="">
      <cdr:nvSpPr>
        <cdr:cNvPr id="3" name="Left Arrow 2"/>
        <cdr:cNvSpPr/>
      </cdr:nvSpPr>
      <cdr:spPr>
        <a:xfrm xmlns:a="http://schemas.openxmlformats.org/drawingml/2006/main">
          <a:off x="5837277" y="947253"/>
          <a:ext cx="558790" cy="233703"/>
        </a:xfrm>
        <a:prstGeom xmlns:a="http://schemas.openxmlformats.org/drawingml/2006/main" prst="leftArrow">
          <a:avLst/>
        </a:prstGeom>
        <a:solidFill xmlns:a="http://schemas.openxmlformats.org/drawingml/2006/main">
          <a:schemeClr val="tx2"/>
        </a:solidFill>
        <a:ln xmlns:a="http://schemas.openxmlformats.org/drawingml/2006/main">
          <a:solidFill>
            <a:schemeClr val="tx2"/>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drawings/drawing6.xml><?xml version="1.0" encoding="utf-8"?>
<c:userShapes xmlns:c="http://schemas.openxmlformats.org/drawingml/2006/chart">
  <cdr:relSizeAnchor xmlns:cdr="http://schemas.openxmlformats.org/drawingml/2006/chartDrawing">
    <cdr:from>
      <cdr:x>0.41073</cdr:x>
      <cdr:y>0.77994</cdr:y>
    </cdr:from>
    <cdr:to>
      <cdr:x>0.54655</cdr:x>
      <cdr:y>0.97612</cdr:y>
    </cdr:to>
    <cdr:sp macro="" textlink="">
      <cdr:nvSpPr>
        <cdr:cNvPr id="2" name="TextBox 1"/>
        <cdr:cNvSpPr txBox="1"/>
      </cdr:nvSpPr>
      <cdr:spPr>
        <a:xfrm xmlns:a="http://schemas.openxmlformats.org/drawingml/2006/main">
          <a:off x="3647871" y="4447432"/>
          <a:ext cx="1206230" cy="11186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000" b="1" i="1" dirty="0" smtClean="0"/>
            <a:t>Child plays with: </a:t>
          </a:r>
          <a:endParaRPr lang="en-US" sz="2000" b="1" i="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E55447D-977D-4DAF-B8AB-45E1B9305C0E}" type="datetimeFigureOut">
              <a:rPr lang="en-US" smtClean="0"/>
              <a:t>4/5/2017</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B40F992-617D-41B5-B2C9-9D921531D1B2}" type="slidenum">
              <a:rPr lang="en-US" smtClean="0"/>
              <a:t>‹#›</a:t>
            </a:fld>
            <a:endParaRPr lang="en-US"/>
          </a:p>
        </p:txBody>
      </p:sp>
    </p:spTree>
    <p:extLst>
      <p:ext uri="{BB962C8B-B14F-4D97-AF65-F5344CB8AC3E}">
        <p14:creationId xmlns:p14="http://schemas.microsoft.com/office/powerpoint/2010/main" val="2453389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5FC8427-02AC-45E4-90D9-1D1F31267D34}" type="datetimeFigureOut">
              <a:rPr lang="en-US" smtClean="0"/>
              <a:t>4/5/2017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FCFBEB1-B9C4-4E94-AFFC-C2245E9400D5}" type="slidenum">
              <a:rPr lang="en-US" smtClean="0"/>
              <a:t>‹#›</a:t>
            </a:fld>
            <a:endParaRPr lang="en-US"/>
          </a:p>
        </p:txBody>
      </p:sp>
    </p:spTree>
    <p:extLst>
      <p:ext uri="{BB962C8B-B14F-4D97-AF65-F5344CB8AC3E}">
        <p14:creationId xmlns:p14="http://schemas.microsoft.com/office/powerpoint/2010/main" val="275239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a:t>
            </a:fld>
            <a:endParaRPr lang="en-US"/>
          </a:p>
        </p:txBody>
      </p:sp>
    </p:spTree>
    <p:extLst>
      <p:ext uri="{BB962C8B-B14F-4D97-AF65-F5344CB8AC3E}">
        <p14:creationId xmlns:p14="http://schemas.microsoft.com/office/powerpoint/2010/main" val="1789391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Nearly half of households have an improved sanitation facility not shared with other households,</a:t>
            </a:r>
            <a:r>
              <a:rPr lang="en-US" baseline="0" noProof="0" dirty="0" smtClean="0"/>
              <a:t> and 10% use a shared facility. 32% of households use an unimproved toilet facility. 11% of households have no toilet facility. </a:t>
            </a:r>
          </a:p>
          <a:p>
            <a:pPr>
              <a:spcBef>
                <a:spcPct val="0"/>
              </a:spcBef>
            </a:pPr>
            <a:endParaRPr lang="en-US" baseline="0" noProof="0" dirty="0" smtClean="0"/>
          </a:p>
          <a:p>
            <a:pPr>
              <a:spcBef>
                <a:spcPct val="0"/>
              </a:spcBef>
            </a:pPr>
            <a:r>
              <a:rPr lang="en-US" baseline="0" noProof="0" dirty="0" smtClean="0"/>
              <a:t>Generally, households in urban areas have higher access to improved sanitation than rural areas. Rural households are more likely than urban households to have no toilet facility (14% versus 1% ). </a:t>
            </a:r>
            <a:endParaRPr lang="en-US" noProof="0"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124522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116</a:t>
            </a:fld>
            <a:endParaRPr lang="en-US">
              <a:solidFill>
                <a:prstClr val="black"/>
              </a:solidFill>
            </a:endParaRPr>
          </a:p>
        </p:txBody>
      </p:sp>
    </p:spTree>
    <p:extLst>
      <p:ext uri="{BB962C8B-B14F-4D97-AF65-F5344CB8AC3E}">
        <p14:creationId xmlns:p14="http://schemas.microsoft.com/office/powerpoint/2010/main" val="18445074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Overall,</a:t>
            </a:r>
            <a:r>
              <a:rPr lang="en-US" baseline="0" dirty="0" smtClean="0"/>
              <a:t> 55% of children age 12-23 months have received all basic vaccinations. 88% of children received the BCG vaccination and 77% are vaccinated against measles. </a:t>
            </a:r>
            <a:r>
              <a:rPr lang="en-US" dirty="0" smtClean="0"/>
              <a:t>Coverage of the first two doses of the DPT/pentavalent and polio vaccines is relatively high (77% or above)</a:t>
            </a:r>
            <a:r>
              <a:rPr lang="en-US" baseline="0" dirty="0" smtClean="0"/>
              <a:t>; however, only 62% received the third dose of DPT/</a:t>
            </a:r>
            <a:r>
              <a:rPr lang="en-US" dirty="0" smtClean="0"/>
              <a:t>pentavalent </a:t>
            </a:r>
            <a:r>
              <a:rPr lang="en-US" baseline="0" dirty="0" smtClean="0"/>
              <a:t>and 67% received the third dose of polio. 8% of children did not receive any vaccination at all.</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117</a:t>
            </a:fld>
            <a:endParaRPr lang="en-US">
              <a:solidFill>
                <a:prstClr val="black"/>
              </a:solidFill>
            </a:endParaRPr>
          </a:p>
        </p:txBody>
      </p:sp>
    </p:spTree>
    <p:extLst>
      <p:ext uri="{BB962C8B-B14F-4D97-AF65-F5344CB8AC3E}">
        <p14:creationId xmlns:p14="http://schemas.microsoft.com/office/powerpoint/2010/main" val="116186280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vaccination</a:t>
            </a:r>
            <a:r>
              <a:rPr lang="en-US" baseline="0" dirty="0" smtClean="0"/>
              <a:t> coverage ranges from a low of 34% in </a:t>
            </a:r>
            <a:r>
              <a:rPr lang="en-US" baseline="0" dirty="0" err="1" smtClean="0"/>
              <a:t>Ayeyarwady</a:t>
            </a:r>
            <a:r>
              <a:rPr lang="en-US" baseline="0" dirty="0" smtClean="0"/>
              <a:t> to a high of 81% in Mandalay.</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118</a:t>
            </a:fld>
            <a:endParaRPr lang="en-US">
              <a:solidFill>
                <a:prstClr val="black"/>
              </a:solidFill>
            </a:endParaRPr>
          </a:p>
        </p:txBody>
      </p:sp>
    </p:spTree>
    <p:extLst>
      <p:ext uri="{BB962C8B-B14F-4D97-AF65-F5344CB8AC3E}">
        <p14:creationId xmlns:p14="http://schemas.microsoft.com/office/powerpoint/2010/main" val="33061196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countries in the region have</a:t>
            </a:r>
            <a:r>
              <a:rPr lang="en-US" baseline="0" dirty="0" smtClean="0"/>
              <a:t> higher vaccination rates than Myanmar.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274640833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120</a:t>
            </a:fld>
            <a:endParaRPr lang="en-US">
              <a:solidFill>
                <a:prstClr val="black"/>
              </a:solidFill>
            </a:endParaRPr>
          </a:p>
        </p:txBody>
      </p:sp>
    </p:spTree>
    <p:extLst>
      <p:ext uri="{BB962C8B-B14F-4D97-AF65-F5344CB8AC3E}">
        <p14:creationId xmlns:p14="http://schemas.microsoft.com/office/powerpoint/2010/main" val="192857327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121</a:t>
            </a:fld>
            <a:endParaRPr lang="en-US">
              <a:solidFill>
                <a:prstClr val="black"/>
              </a:solidFill>
            </a:endParaRPr>
          </a:p>
        </p:txBody>
      </p:sp>
    </p:spTree>
    <p:extLst>
      <p:ext uri="{BB962C8B-B14F-4D97-AF65-F5344CB8AC3E}">
        <p14:creationId xmlns:p14="http://schemas.microsoft.com/office/powerpoint/2010/main" val="169310626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2 weeks before the survey, 10% of Myanmar </a:t>
            </a:r>
            <a:r>
              <a:rPr lang="en-US" baseline="0" dirty="0" smtClean="0"/>
              <a:t>children under 5 had </a:t>
            </a:r>
            <a:r>
              <a:rPr lang="en-US" baseline="0" dirty="0" err="1" smtClean="0"/>
              <a:t>diarrhoea</a:t>
            </a:r>
            <a:r>
              <a:rPr lang="en-US" baseline="0" dirty="0" smtClean="0"/>
              <a:t>. 54% of children with </a:t>
            </a:r>
            <a:r>
              <a:rPr lang="en-US" baseline="0" dirty="0" err="1" smtClean="0"/>
              <a:t>diarrhoea</a:t>
            </a:r>
            <a:r>
              <a:rPr lang="en-US" baseline="0" dirty="0" smtClean="0"/>
              <a:t> were taken to a health facility or provider.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122</a:t>
            </a:fld>
            <a:endParaRPr lang="en-US">
              <a:solidFill>
                <a:prstClr val="black"/>
              </a:solidFill>
            </a:endParaRPr>
          </a:p>
        </p:txBody>
      </p:sp>
    </p:spTree>
    <p:extLst>
      <p:ext uri="{BB962C8B-B14F-4D97-AF65-F5344CB8AC3E}">
        <p14:creationId xmlns:p14="http://schemas.microsoft.com/office/powerpoint/2010/main" val="216832962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Diarrhea is most</a:t>
            </a:r>
            <a:r>
              <a:rPr lang="en-US" baseline="0" noProof="0" dirty="0" smtClean="0"/>
              <a:t> common among children age 12-23 months</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289076573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Children</a:t>
            </a:r>
            <a:r>
              <a:rPr lang="en-US" baseline="0" noProof="0" dirty="0" smtClean="0"/>
              <a:t> with diarrhea should drink more fluids, particularly through oral rehydration therapy (ORT). Nearly 7 in 10 children with diarrhea were treated with ORT or increased fluids. However, 14% of children received no treatment from a medical professional or at home.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124</a:t>
            </a:fld>
            <a:endParaRPr lang="en-US">
              <a:solidFill>
                <a:prstClr val="black"/>
              </a:solidFill>
            </a:endParaRPr>
          </a:p>
        </p:txBody>
      </p:sp>
    </p:spTree>
    <p:extLst>
      <p:ext uri="{BB962C8B-B14F-4D97-AF65-F5344CB8AC3E}">
        <p14:creationId xmlns:p14="http://schemas.microsoft.com/office/powerpoint/2010/main" val="317372363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Children with diarrhea should receive more liquids than usual. 56% of children with</a:t>
            </a:r>
            <a:r>
              <a:rPr lang="en-US" baseline="0" dirty="0" smtClean="0"/>
              <a:t> diarrhea were given the same amount of liquid as usual and only 22% were given more.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125</a:t>
            </a:fld>
            <a:endParaRPr lang="en-US">
              <a:solidFill>
                <a:prstClr val="black"/>
              </a:solidFill>
            </a:endParaRPr>
          </a:p>
        </p:txBody>
      </p:sp>
    </p:spTree>
    <p:extLst>
      <p:ext uri="{BB962C8B-B14F-4D97-AF65-F5344CB8AC3E}">
        <p14:creationId xmlns:p14="http://schemas.microsoft.com/office/powerpoint/2010/main" val="1510744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56% of households have electricity</a:t>
            </a:r>
            <a:r>
              <a:rPr lang="en-US" baseline="0" dirty="0" smtClean="0"/>
              <a:t> in Myanmar. Electricity is more common in urban areas (92%) than in rural areas (42%).</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7854663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Children with diarrhea should receive continued foods as usual. 47% of children with</a:t>
            </a:r>
            <a:r>
              <a:rPr lang="en-US" baseline="0" dirty="0" smtClean="0"/>
              <a:t> diarrhea were given the same amount of foods as usual and 7% were given more.</a:t>
            </a:r>
          </a:p>
          <a:p>
            <a:pPr eaLnBrk="1" hangingPunct="1">
              <a:spcBef>
                <a:spcPct val="0"/>
              </a:spcBef>
            </a:pPr>
            <a:endParaRPr lang="en-US" baseline="0" dirty="0" smtClean="0"/>
          </a:p>
          <a:p>
            <a:pPr eaLnBrk="1" hangingPunct="1">
              <a:spcBef>
                <a:spcPct val="0"/>
              </a:spcBef>
            </a:pPr>
            <a:r>
              <a:rPr lang="en-US" baseline="0" dirty="0" smtClean="0"/>
              <a:t>56% of children continued feeding and were given ORT and/or increased fluids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126</a:t>
            </a:fld>
            <a:endParaRPr lang="en-US">
              <a:solidFill>
                <a:prstClr val="black"/>
              </a:solidFill>
            </a:endParaRPr>
          </a:p>
        </p:txBody>
      </p:sp>
    </p:spTree>
    <p:extLst>
      <p:ext uri="{BB962C8B-B14F-4D97-AF65-F5344CB8AC3E}">
        <p14:creationId xmlns:p14="http://schemas.microsoft.com/office/powerpoint/2010/main" val="255895783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127</a:t>
            </a:fld>
            <a:endParaRPr lang="en-US">
              <a:solidFill>
                <a:prstClr val="black"/>
              </a:solidFill>
            </a:endParaRPr>
          </a:p>
        </p:txBody>
      </p:sp>
    </p:spTree>
    <p:extLst>
      <p:ext uri="{BB962C8B-B14F-4D97-AF65-F5344CB8AC3E}">
        <p14:creationId xmlns:p14="http://schemas.microsoft.com/office/powerpoint/2010/main" val="230693996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128</a:t>
            </a:fld>
            <a:endParaRPr lang="en-US">
              <a:solidFill>
                <a:prstClr val="black"/>
              </a:solidFill>
            </a:endParaRPr>
          </a:p>
        </p:txBody>
      </p:sp>
    </p:spTree>
    <p:extLst>
      <p:ext uri="{BB962C8B-B14F-4D97-AF65-F5344CB8AC3E}">
        <p14:creationId xmlns:p14="http://schemas.microsoft.com/office/powerpoint/2010/main" val="312956272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129</a:t>
            </a:fld>
            <a:endParaRPr lang="en-US"/>
          </a:p>
        </p:txBody>
      </p:sp>
    </p:spTree>
    <p:extLst>
      <p:ext uri="{BB962C8B-B14F-4D97-AF65-F5344CB8AC3E}">
        <p14:creationId xmlns:p14="http://schemas.microsoft.com/office/powerpoint/2010/main" val="16873647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130</a:t>
            </a:fld>
            <a:endParaRPr lang="en-US"/>
          </a:p>
        </p:txBody>
      </p:sp>
    </p:spTree>
    <p:extLst>
      <p:ext uri="{BB962C8B-B14F-4D97-AF65-F5344CB8AC3E}">
        <p14:creationId xmlns:p14="http://schemas.microsoft.com/office/powerpoint/2010/main" val="309800721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131</a:t>
            </a:fld>
            <a:endParaRPr lang="en-US"/>
          </a:p>
        </p:txBody>
      </p:sp>
    </p:spTree>
    <p:extLst>
      <p:ext uri="{BB962C8B-B14F-4D97-AF65-F5344CB8AC3E}">
        <p14:creationId xmlns:p14="http://schemas.microsoft.com/office/powerpoint/2010/main" val="249016114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Half of children</a:t>
            </a:r>
            <a:r>
              <a:rPr lang="en-US" baseline="0" dirty="0" smtClean="0"/>
              <a:t> age 0-5 months in Myanmar are being exclusively breastfed.</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132</a:t>
            </a:fld>
            <a:endParaRPr lang="en-US"/>
          </a:p>
        </p:txBody>
      </p:sp>
    </p:spTree>
    <p:extLst>
      <p:ext uri="{BB962C8B-B14F-4D97-AF65-F5344CB8AC3E}">
        <p14:creationId xmlns:p14="http://schemas.microsoft.com/office/powerpoint/2010/main" val="154133083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median duration of breastfeeding</a:t>
            </a:r>
            <a:r>
              <a:rPr lang="en-US" baseline="0" dirty="0" smtClean="0"/>
              <a:t> for c</a:t>
            </a:r>
            <a:r>
              <a:rPr lang="en-US" dirty="0" smtClean="0"/>
              <a:t>hildren 0-35 months is </a:t>
            </a:r>
            <a:r>
              <a:rPr lang="en-US" baseline="0" dirty="0" smtClean="0"/>
              <a:t>23.7months and children are exclusively breastfed for a median of 2.3 months.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133</a:t>
            </a:fld>
            <a:endParaRPr lang="en-US"/>
          </a:p>
        </p:txBody>
      </p:sp>
    </p:spTree>
    <p:extLst>
      <p:ext uri="{BB962C8B-B14F-4D97-AF65-F5344CB8AC3E}">
        <p14:creationId xmlns:p14="http://schemas.microsoft.com/office/powerpoint/2010/main" val="81449713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Supplementing breast milk with other liquids or foods starts at an early age </a:t>
            </a:r>
            <a:r>
              <a:rPr lang="en-US" dirty="0" smtClean="0"/>
              <a:t>in Myanmar. </a:t>
            </a:r>
            <a:r>
              <a:rPr lang="en-US" dirty="0"/>
              <a:t>Contrary to the recommendation of exclusive breastfeeding, </a:t>
            </a:r>
            <a:r>
              <a:rPr lang="en-US" dirty="0" smtClean="0"/>
              <a:t>26% </a:t>
            </a:r>
            <a:r>
              <a:rPr lang="en-US" dirty="0"/>
              <a:t>of children under 6 months were given plain water, other milk, or other non-milk liquids while </a:t>
            </a:r>
            <a:r>
              <a:rPr lang="en-US" dirty="0" smtClean="0"/>
              <a:t>21% </a:t>
            </a:r>
            <a:r>
              <a:rPr lang="en-US" dirty="0"/>
              <a:t>were fed complementary foods in addition to breast milk.</a:t>
            </a:r>
          </a:p>
        </p:txBody>
      </p:sp>
      <p:sp>
        <p:nvSpPr>
          <p:cNvPr id="4" name="Slide Number Placeholder 3"/>
          <p:cNvSpPr>
            <a:spLocks noGrp="1"/>
          </p:cNvSpPr>
          <p:nvPr>
            <p:ph type="sldNum" sz="quarter" idx="10"/>
          </p:nvPr>
        </p:nvSpPr>
        <p:spPr/>
        <p:txBody>
          <a:bodyPr/>
          <a:lstStyle/>
          <a:p>
            <a:fld id="{B795166F-4D5C-4128-A33C-FB807F38BEB0}" type="slidenum">
              <a:rPr lang="en-US" smtClean="0"/>
              <a:t>134</a:t>
            </a:fld>
            <a:endParaRPr lang="en-US"/>
          </a:p>
        </p:txBody>
      </p:sp>
    </p:spTree>
    <p:extLst>
      <p:ext uri="{BB962C8B-B14F-4D97-AF65-F5344CB8AC3E}">
        <p14:creationId xmlns:p14="http://schemas.microsoft.com/office/powerpoint/2010/main" val="421997855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135</a:t>
            </a:fld>
            <a:endParaRPr lang="en-US"/>
          </a:p>
        </p:txBody>
      </p:sp>
    </p:spTree>
    <p:extLst>
      <p:ext uri="{BB962C8B-B14F-4D97-AF65-F5344CB8AC3E}">
        <p14:creationId xmlns:p14="http://schemas.microsoft.com/office/powerpoint/2010/main" val="1154657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0"/>
              </a:spcBef>
              <a:spcAft>
                <a:spcPct val="0"/>
              </a:spcAft>
              <a:defRPr/>
            </a:pPr>
            <a:r>
              <a:rPr lang="en-US" noProof="0" dirty="0" smtClean="0"/>
              <a:t>Mobile phones</a:t>
            </a:r>
            <a:r>
              <a:rPr lang="en-US" baseline="0" noProof="0" dirty="0" smtClean="0"/>
              <a:t> and </a:t>
            </a:r>
            <a:r>
              <a:rPr lang="en-US" noProof="0" dirty="0" smtClean="0"/>
              <a:t>televisions are the most common devices possessed by most households for information and communication. 73% of households have a mobile phone. Urban households are more likely to have a mobile</a:t>
            </a:r>
            <a:r>
              <a:rPr lang="en-US" baseline="0" noProof="0" dirty="0" smtClean="0"/>
              <a:t> phone</a:t>
            </a:r>
            <a:r>
              <a:rPr lang="en-US" noProof="0" dirty="0" smtClean="0"/>
              <a:t> (93%) than rural households (66%). More than half </a:t>
            </a:r>
            <a:r>
              <a:rPr lang="en-US" baseline="0" noProof="0" dirty="0" smtClean="0"/>
              <a:t>of households own a television; only about one-third of households own a radio. </a:t>
            </a:r>
            <a:r>
              <a:rPr lang="en-US" baseline="0" noProof="0" dirty="0" err="1" smtClean="0"/>
              <a:t>Motorcylces</a:t>
            </a:r>
            <a:r>
              <a:rPr lang="en-US" baseline="0" noProof="0" dirty="0" smtClean="0"/>
              <a:t>/scooters are the most commonly owned means of transport.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36384365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Overall,</a:t>
            </a:r>
            <a:r>
              <a:rPr lang="en-US" baseline="0" dirty="0" smtClean="0"/>
              <a:t> 16% of all children 6-23 months were fed in accordance with IYCF recommendations.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136</a:t>
            </a:fld>
            <a:endParaRPr lang="en-US"/>
          </a:p>
        </p:txBody>
      </p:sp>
    </p:spTree>
    <p:extLst>
      <p:ext uri="{BB962C8B-B14F-4D97-AF65-F5344CB8AC3E}">
        <p14:creationId xmlns:p14="http://schemas.microsoft.com/office/powerpoint/2010/main" val="397264654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137</a:t>
            </a:fld>
            <a:endParaRPr lang="en-US"/>
          </a:p>
        </p:txBody>
      </p:sp>
    </p:spTree>
    <p:extLst>
      <p:ext uri="{BB962C8B-B14F-4D97-AF65-F5344CB8AC3E}">
        <p14:creationId xmlns:p14="http://schemas.microsoft.com/office/powerpoint/2010/main" val="341214816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Almost 6 in 10  children age 6-59</a:t>
            </a:r>
            <a:r>
              <a:rPr lang="en-US" baseline="0" dirty="0" smtClean="0"/>
              <a:t> months are anemic.  31% have mild anemia while 26% have moderate anaemia.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138</a:t>
            </a:fld>
            <a:endParaRPr lang="en-US"/>
          </a:p>
        </p:txBody>
      </p:sp>
    </p:spTree>
    <p:extLst>
      <p:ext uri="{BB962C8B-B14F-4D97-AF65-F5344CB8AC3E}">
        <p14:creationId xmlns:p14="http://schemas.microsoft.com/office/powerpoint/2010/main" val="169312484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Anemia is most common among the youngest children and decreases</a:t>
            </a:r>
            <a:r>
              <a:rPr lang="en-US" baseline="0" dirty="0" smtClean="0"/>
              <a:t> with age.</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139</a:t>
            </a:fld>
            <a:endParaRPr lang="en-US"/>
          </a:p>
        </p:txBody>
      </p:sp>
    </p:spTree>
    <p:extLst>
      <p:ext uri="{BB962C8B-B14F-4D97-AF65-F5344CB8AC3E}">
        <p14:creationId xmlns:p14="http://schemas.microsoft.com/office/powerpoint/2010/main" val="361427492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Almost half of women are anemic.</a:t>
            </a:r>
            <a:r>
              <a:rPr lang="en-US" baseline="0" dirty="0" smtClean="0"/>
              <a:t>  Most of these women have mild anemia.</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140</a:t>
            </a:fld>
            <a:endParaRPr lang="en-US"/>
          </a:p>
        </p:txBody>
      </p:sp>
    </p:spTree>
    <p:extLst>
      <p:ext uri="{BB962C8B-B14F-4D97-AF65-F5344CB8AC3E}">
        <p14:creationId xmlns:p14="http://schemas.microsoft.com/office/powerpoint/2010/main" val="132850408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141</a:t>
            </a:fld>
            <a:endParaRPr lang="en-US"/>
          </a:p>
        </p:txBody>
      </p:sp>
    </p:spTree>
    <p:extLst>
      <p:ext uri="{BB962C8B-B14F-4D97-AF65-F5344CB8AC3E}">
        <p14:creationId xmlns:p14="http://schemas.microsoft.com/office/powerpoint/2010/main" val="404204692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70% of children age 6-23 months ate foods rich in vitamin A. 54% of children age 6-59 months received a vitamin A supplement in the 6 months prior to the survey. 59% of children ate iron-rich foods in the day before the survey, and 8% received iron supplements in the week before </a:t>
            </a:r>
            <a:r>
              <a:rPr lang="en-US" baseline="0" dirty="0" err="1" smtClean="0"/>
              <a:t>th</a:t>
            </a:r>
            <a:r>
              <a:rPr lang="en-US" baseline="0" dirty="0" smtClean="0"/>
              <a:t> survey.  43% were given deworming medications in the week before the survey.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142</a:t>
            </a:fld>
            <a:endParaRPr lang="en-US"/>
          </a:p>
        </p:txBody>
      </p:sp>
    </p:spTree>
    <p:extLst>
      <p:ext uri="{BB962C8B-B14F-4D97-AF65-F5344CB8AC3E}">
        <p14:creationId xmlns:p14="http://schemas.microsoft.com/office/powerpoint/2010/main" val="263367597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dirty="0" smtClean="0">
                <a:latin typeface="Calibri" pitchFamily="34" charset="0"/>
              </a:rPr>
              <a:t>Pregnant women should take iron tablets for at least 90 days during pregnancy to prevent anaemia and other complications.</a:t>
            </a:r>
            <a:r>
              <a:rPr lang="en-US" baseline="0" dirty="0" smtClean="0">
                <a:latin typeface="Calibri" pitchFamily="34" charset="0"/>
              </a:rPr>
              <a:t> Six in ten women took iron tablets for at least 90 days during their last pregnancy.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143</a:t>
            </a:fld>
            <a:endParaRPr lang="en-US"/>
          </a:p>
        </p:txBody>
      </p:sp>
    </p:spTree>
    <p:extLst>
      <p:ext uri="{BB962C8B-B14F-4D97-AF65-F5344CB8AC3E}">
        <p14:creationId xmlns:p14="http://schemas.microsoft.com/office/powerpoint/2010/main" val="6085006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145</a:t>
            </a:fld>
            <a:endParaRPr lang="en-US"/>
          </a:p>
        </p:txBody>
      </p:sp>
    </p:spTree>
    <p:extLst>
      <p:ext uri="{BB962C8B-B14F-4D97-AF65-F5344CB8AC3E}">
        <p14:creationId xmlns:p14="http://schemas.microsoft.com/office/powerpoint/2010/main" val="144795559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146</a:t>
            </a:fld>
            <a:endParaRPr lang="en-US"/>
          </a:p>
        </p:txBody>
      </p:sp>
    </p:spTree>
    <p:extLst>
      <p:ext uri="{BB962C8B-B14F-4D97-AF65-F5344CB8AC3E}">
        <p14:creationId xmlns:p14="http://schemas.microsoft.com/office/powerpoint/2010/main" val="1302608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96558472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Children who are stunted are considered too </a:t>
            </a:r>
            <a:r>
              <a:rPr lang="en-US" i="1" dirty="0" smtClean="0"/>
              <a:t>short for their age</a:t>
            </a:r>
            <a:r>
              <a:rPr lang="en-US" dirty="0" smtClean="0"/>
              <a:t>.   29% of children are stunted. This is a sign of</a:t>
            </a:r>
            <a:r>
              <a:rPr lang="en-US" baseline="0" dirty="0" smtClean="0"/>
              <a:t> chronic malnutrition. </a:t>
            </a:r>
            <a:endParaRPr lang="en-US" dirty="0" smtClean="0"/>
          </a:p>
          <a:p>
            <a:pPr>
              <a:spcBef>
                <a:spcPct val="0"/>
              </a:spcBef>
            </a:pPr>
            <a:r>
              <a:rPr lang="en-US" dirty="0" smtClean="0"/>
              <a:t>Children who are wasted are too thin for their height.   7% of children are wasted. This is a sign of acute malnutrition and often reflects a more recent scarcity of food. </a:t>
            </a:r>
          </a:p>
          <a:p>
            <a:pPr>
              <a:spcBef>
                <a:spcPct val="0"/>
              </a:spcBef>
            </a:pPr>
            <a:r>
              <a:rPr lang="en-US" dirty="0" smtClean="0"/>
              <a:t>Children who are underweight are too short for their height. 19% of children are underweight.  This indicator combines stunting and wasting.</a:t>
            </a:r>
          </a:p>
        </p:txBody>
      </p:sp>
      <p:sp>
        <p:nvSpPr>
          <p:cNvPr id="4" name="Slide Number Placeholder 3"/>
          <p:cNvSpPr>
            <a:spLocks noGrp="1"/>
          </p:cNvSpPr>
          <p:nvPr>
            <p:ph type="sldNum" sz="quarter" idx="10"/>
          </p:nvPr>
        </p:nvSpPr>
        <p:spPr/>
        <p:txBody>
          <a:bodyPr/>
          <a:lstStyle/>
          <a:p>
            <a:fld id="{B795166F-4D5C-4128-A33C-FB807F38BEB0}" type="slidenum">
              <a:rPr lang="en-US" smtClean="0"/>
              <a:t>147</a:t>
            </a:fld>
            <a:endParaRPr lang="en-US"/>
          </a:p>
        </p:txBody>
      </p:sp>
    </p:spTree>
    <p:extLst>
      <p:ext uri="{BB962C8B-B14F-4D97-AF65-F5344CB8AC3E}">
        <p14:creationId xmlns:p14="http://schemas.microsoft.com/office/powerpoint/2010/main" val="216666075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In Myanmar, stunting is most common in Chin and Rakhine</a:t>
            </a:r>
            <a:r>
              <a:rPr lang="en-US" baseline="0" dirty="0" smtClean="0"/>
              <a:t> and least common in Yangon.  </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148</a:t>
            </a:fld>
            <a:endParaRPr lang="en-US"/>
          </a:p>
        </p:txBody>
      </p:sp>
    </p:spTree>
    <p:extLst>
      <p:ext uri="{BB962C8B-B14F-4D97-AF65-F5344CB8AC3E}">
        <p14:creationId xmlns:p14="http://schemas.microsoft.com/office/powerpoint/2010/main" val="175370650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Myanmar has the lowest rate of stunting compared to neighbors with recent DHS surveys</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149</a:t>
            </a:fld>
            <a:endParaRPr lang="en-US">
              <a:solidFill>
                <a:prstClr val="black"/>
              </a:solidFill>
            </a:endParaRPr>
          </a:p>
        </p:txBody>
      </p:sp>
    </p:spTree>
    <p:extLst>
      <p:ext uri="{BB962C8B-B14F-4D97-AF65-F5344CB8AC3E}">
        <p14:creationId xmlns:p14="http://schemas.microsoft.com/office/powerpoint/2010/main" val="13355669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2015-16 M</a:t>
            </a:r>
            <a:r>
              <a:rPr lang="en-US" baseline="0" dirty="0" smtClean="0"/>
              <a:t>DHS </a:t>
            </a:r>
            <a:r>
              <a:rPr lang="en-US" dirty="0" smtClean="0"/>
              <a:t>also took weight and height measurements of women age 15-49. Just 15% of Myanmar women are thin.  25% are overweight or obese </a:t>
            </a:r>
            <a:r>
              <a:rPr lang="en-US" baseline="0" dirty="0" smtClean="0"/>
              <a:t>(BMI&gt;=25.0).</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150</a:t>
            </a:fld>
            <a:endParaRPr lang="en-US"/>
          </a:p>
        </p:txBody>
      </p:sp>
    </p:spTree>
    <p:extLst>
      <p:ext uri="{BB962C8B-B14F-4D97-AF65-F5344CB8AC3E}">
        <p14:creationId xmlns:p14="http://schemas.microsoft.com/office/powerpoint/2010/main" val="331918467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151</a:t>
            </a:fld>
            <a:endParaRPr lang="en-US"/>
          </a:p>
        </p:txBody>
      </p:sp>
    </p:spTree>
    <p:extLst>
      <p:ext uri="{BB962C8B-B14F-4D97-AF65-F5344CB8AC3E}">
        <p14:creationId xmlns:p14="http://schemas.microsoft.com/office/powerpoint/2010/main" val="231426987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152</a:t>
            </a:fld>
            <a:endParaRPr lang="en-US">
              <a:solidFill>
                <a:prstClr val="black"/>
              </a:solidFill>
            </a:endParaRPr>
          </a:p>
        </p:txBody>
      </p:sp>
    </p:spTree>
    <p:extLst>
      <p:ext uri="{BB962C8B-B14F-4D97-AF65-F5344CB8AC3E}">
        <p14:creationId xmlns:p14="http://schemas.microsoft.com/office/powerpoint/2010/main" val="100495707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Almost all households have some type</a:t>
            </a:r>
            <a:r>
              <a:rPr lang="en-US" sz="1200" baseline="0" dirty="0" smtClean="0"/>
              <a:t> of mosquito net, but only 27% have an insecticide-treated net. </a:t>
            </a:r>
            <a:endParaRPr lang="en-US" sz="120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153</a:t>
            </a:fld>
            <a:endParaRPr lang="en-US">
              <a:solidFill>
                <a:prstClr val="black"/>
              </a:solidFill>
            </a:endParaRPr>
          </a:p>
        </p:txBody>
      </p:sp>
    </p:spTree>
    <p:extLst>
      <p:ext uri="{BB962C8B-B14F-4D97-AF65-F5344CB8AC3E}">
        <p14:creationId xmlns:p14="http://schemas.microsoft.com/office/powerpoint/2010/main" val="164962863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households in</a:t>
            </a:r>
            <a:r>
              <a:rPr lang="en-US" baseline="0" dirty="0" smtClean="0"/>
              <a:t> Myanmar, 16% </a:t>
            </a:r>
            <a:r>
              <a:rPr lang="en-US" dirty="0" smtClean="0"/>
              <a:t>of households had all household members sleeping under an ITN the night before the survey. Net use is slightly</a:t>
            </a:r>
            <a:r>
              <a:rPr lang="en-US" baseline="0" dirty="0" smtClean="0"/>
              <a:t> </a:t>
            </a:r>
            <a:r>
              <a:rPr lang="en-US" dirty="0" smtClean="0"/>
              <a:t>higher among children under age 5 and pregnant women—the groups most at risk from malaria.</a:t>
            </a:r>
          </a:p>
          <a:p>
            <a:endParaRPr lang="en-US" dirty="0" smtClean="0"/>
          </a:p>
          <a:p>
            <a:r>
              <a:rPr lang="en-US" dirty="0" smtClean="0"/>
              <a:t>Owning a net does not automatically mean families use it. All family members slept under a net the night before the survey in just over half of households that owned a net. 56% of children under 5 and 62% of pregnant women in households with an ITN slept under an ITN the night before the survey.</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157</a:t>
            </a:fld>
            <a:endParaRPr lang="en-US">
              <a:solidFill>
                <a:prstClr val="black"/>
              </a:solidFill>
            </a:endParaRPr>
          </a:p>
        </p:txBody>
      </p:sp>
    </p:spTree>
    <p:extLst>
      <p:ext uri="{BB962C8B-B14F-4D97-AF65-F5344CB8AC3E}">
        <p14:creationId xmlns:p14="http://schemas.microsoft.com/office/powerpoint/2010/main" val="397913953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159</a:t>
            </a:fld>
            <a:endParaRPr lang="en-US">
              <a:solidFill>
                <a:prstClr val="black"/>
              </a:solidFill>
            </a:endParaRPr>
          </a:p>
        </p:txBody>
      </p:sp>
    </p:spTree>
    <p:extLst>
      <p:ext uri="{BB962C8B-B14F-4D97-AF65-F5344CB8AC3E}">
        <p14:creationId xmlns:p14="http://schemas.microsoft.com/office/powerpoint/2010/main" val="277770187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160</a:t>
            </a:fld>
            <a:endParaRPr lang="en-US">
              <a:solidFill>
                <a:prstClr val="black"/>
              </a:solidFill>
            </a:endParaRPr>
          </a:p>
        </p:txBody>
      </p:sp>
    </p:spTree>
    <p:extLst>
      <p:ext uri="{BB962C8B-B14F-4D97-AF65-F5344CB8AC3E}">
        <p14:creationId xmlns:p14="http://schemas.microsoft.com/office/powerpoint/2010/main" val="2534264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33260685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161</a:t>
            </a:fld>
            <a:endParaRPr lang="en-US">
              <a:solidFill>
                <a:prstClr val="black"/>
              </a:solidFill>
            </a:endParaRPr>
          </a:p>
        </p:txBody>
      </p:sp>
    </p:spTree>
    <p:extLst>
      <p:ext uri="{BB962C8B-B14F-4D97-AF65-F5344CB8AC3E}">
        <p14:creationId xmlns:p14="http://schemas.microsoft.com/office/powerpoint/2010/main" val="323611509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162</a:t>
            </a:fld>
            <a:endParaRPr lang="en-US">
              <a:solidFill>
                <a:prstClr val="black"/>
              </a:solidFill>
            </a:endParaRPr>
          </a:p>
        </p:txBody>
      </p:sp>
    </p:spTree>
    <p:extLst>
      <p:ext uri="{BB962C8B-B14F-4D97-AF65-F5344CB8AC3E}">
        <p14:creationId xmlns:p14="http://schemas.microsoft.com/office/powerpoint/2010/main" val="105856818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HIV prevention measures is much lower that HIV awareness. 54% of women and 62% men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164</a:t>
            </a:fld>
            <a:endParaRPr lang="en-US">
              <a:solidFill>
                <a:prstClr val="black"/>
              </a:solidFill>
            </a:endParaRPr>
          </a:p>
        </p:txBody>
      </p:sp>
    </p:spTree>
    <p:extLst>
      <p:ext uri="{BB962C8B-B14F-4D97-AF65-F5344CB8AC3E}">
        <p14:creationId xmlns:p14="http://schemas.microsoft.com/office/powerpoint/2010/main" val="80050247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HIV prevention increases with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165</a:t>
            </a:fld>
            <a:endParaRPr lang="en-US">
              <a:solidFill>
                <a:prstClr val="black"/>
              </a:solidFill>
            </a:endParaRPr>
          </a:p>
        </p:txBody>
      </p:sp>
    </p:spTree>
    <p:extLst>
      <p:ext uri="{BB962C8B-B14F-4D97-AF65-F5344CB8AC3E}">
        <p14:creationId xmlns:p14="http://schemas.microsoft.com/office/powerpoint/2010/main" val="421747615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a:t>
            </a:r>
            <a:r>
              <a:rPr lang="en-US" dirty="0" smtClean="0"/>
              <a:t>adults </a:t>
            </a:r>
            <a:r>
              <a:rPr lang="en-US" dirty="0"/>
              <a:t>lack accurate knowledge about the ways through which HIV can and cannot be transmitted. Only </a:t>
            </a:r>
            <a:r>
              <a:rPr lang="en-US" dirty="0" smtClean="0"/>
              <a:t>20% </a:t>
            </a:r>
            <a:r>
              <a:rPr lang="en-US" dirty="0"/>
              <a:t>of women and </a:t>
            </a:r>
            <a:r>
              <a:rPr lang="en-US" dirty="0" smtClean="0"/>
              <a:t>22% </a:t>
            </a:r>
            <a:r>
              <a:rPr lang="en-US" dirty="0"/>
              <a:t>of men have comprehensive knowledge about HIV and AIDS.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166</a:t>
            </a:fld>
            <a:endParaRPr lang="en-US">
              <a:solidFill>
                <a:prstClr val="black"/>
              </a:solidFill>
            </a:endParaRPr>
          </a:p>
        </p:txBody>
      </p:sp>
    </p:spTree>
    <p:extLst>
      <p:ext uri="{BB962C8B-B14F-4D97-AF65-F5344CB8AC3E}">
        <p14:creationId xmlns:p14="http://schemas.microsoft.com/office/powerpoint/2010/main" val="178260994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67% of women and 61% of men know that HIV can be transmitted by breastfeeding. Fewer </a:t>
            </a:r>
            <a:r>
              <a:rPr lang="en-US" baseline="0" dirty="0" smtClean="0"/>
              <a:t>know that the risk of mother-to-child transmission can be reduced by taking drugs during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167</a:t>
            </a:fld>
            <a:endParaRPr lang="en-US">
              <a:solidFill>
                <a:prstClr val="black"/>
              </a:solidFill>
            </a:endParaRPr>
          </a:p>
        </p:txBody>
      </p:sp>
    </p:spTree>
    <p:extLst>
      <p:ext uri="{BB962C8B-B14F-4D97-AF65-F5344CB8AC3E}">
        <p14:creationId xmlns:p14="http://schemas.microsoft.com/office/powerpoint/2010/main" val="176514024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168</a:t>
            </a:fld>
            <a:endParaRPr lang="en-US">
              <a:solidFill>
                <a:prstClr val="black"/>
              </a:solidFill>
            </a:endParaRPr>
          </a:p>
        </p:txBody>
      </p:sp>
    </p:spTree>
    <p:extLst>
      <p:ext uri="{BB962C8B-B14F-4D97-AF65-F5344CB8AC3E}">
        <p14:creationId xmlns:p14="http://schemas.microsoft.com/office/powerpoint/2010/main" val="222525041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are indicators that relate to stigma towards people living with HIV and AIDS. Women and men are not yet accepting of people living with HIV and AIDS.  80% of women and 72% of men are willing to care for a family member with HIV and AIDS in their home. Only one-third or women and men would buy fresh vegetables from someone with HIV. Just 20% of women and men accept all 4 indicators.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169</a:t>
            </a:fld>
            <a:endParaRPr lang="en-US">
              <a:solidFill>
                <a:prstClr val="black"/>
              </a:solidFill>
            </a:endParaRPr>
          </a:p>
        </p:txBody>
      </p:sp>
    </p:spTree>
    <p:extLst>
      <p:ext uri="{BB962C8B-B14F-4D97-AF65-F5344CB8AC3E}">
        <p14:creationId xmlns:p14="http://schemas.microsoft.com/office/powerpoint/2010/main" val="339169312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171</a:t>
            </a:fld>
            <a:endParaRPr lang="en-US">
              <a:solidFill>
                <a:prstClr val="black"/>
              </a:solidFill>
            </a:endParaRPr>
          </a:p>
        </p:txBody>
      </p:sp>
    </p:spTree>
    <p:extLst>
      <p:ext uri="{BB962C8B-B14F-4D97-AF65-F5344CB8AC3E}">
        <p14:creationId xmlns:p14="http://schemas.microsoft.com/office/powerpoint/2010/main" val="279403514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 of</a:t>
            </a:r>
            <a:r>
              <a:rPr lang="en-US" baseline="0" dirty="0" smtClean="0"/>
              <a:t> </a:t>
            </a:r>
            <a:r>
              <a:rPr lang="en-US" dirty="0" smtClean="0"/>
              <a:t>women and 21% of men have been tested at some time and received the results.  In the 12 months before the survey, 5% of women and men have been tested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173</a:t>
            </a:fld>
            <a:endParaRPr lang="en-US">
              <a:solidFill>
                <a:prstClr val="black"/>
              </a:solidFill>
            </a:endParaRPr>
          </a:p>
        </p:txBody>
      </p:sp>
    </p:spTree>
    <p:extLst>
      <p:ext uri="{BB962C8B-B14F-4D97-AF65-F5344CB8AC3E}">
        <p14:creationId xmlns:p14="http://schemas.microsoft.com/office/powerpoint/2010/main" val="1758512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7943453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HIV testing increases with education among women and men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174</a:t>
            </a:fld>
            <a:endParaRPr lang="en-US">
              <a:solidFill>
                <a:prstClr val="black"/>
              </a:solidFill>
            </a:endParaRPr>
          </a:p>
        </p:txBody>
      </p:sp>
    </p:spTree>
    <p:extLst>
      <p:ext uri="{BB962C8B-B14F-4D97-AF65-F5344CB8AC3E}">
        <p14:creationId xmlns:p14="http://schemas.microsoft.com/office/powerpoint/2010/main" val="408443442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Testing during pregnancy helps prevent mother-to-child transmission of the virus. Among women who gave birth in the past 2 years,</a:t>
            </a:r>
            <a:r>
              <a:rPr lang="en-US" baseline="0" dirty="0" smtClean="0"/>
              <a:t> 23</a:t>
            </a:r>
            <a:r>
              <a:rPr lang="en-US" dirty="0" smtClean="0"/>
              <a:t>% of women were counselled, tested, and received their results. Failure to counsel and test pregnant women represents a missed opportunity to prevent mother to child transmission.</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175</a:t>
            </a:fld>
            <a:endParaRPr lang="en-US">
              <a:solidFill>
                <a:prstClr val="black"/>
              </a:solidFill>
            </a:endParaRPr>
          </a:p>
        </p:txBody>
      </p:sp>
    </p:spTree>
    <p:extLst>
      <p:ext uri="{BB962C8B-B14F-4D97-AF65-F5344CB8AC3E}">
        <p14:creationId xmlns:p14="http://schemas.microsoft.com/office/powerpoint/2010/main" val="400789920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176</a:t>
            </a:fld>
            <a:endParaRPr lang="en-US">
              <a:solidFill>
                <a:prstClr val="black"/>
              </a:solidFill>
            </a:endParaRPr>
          </a:p>
        </p:txBody>
      </p:sp>
    </p:spTree>
    <p:extLst>
      <p:ext uri="{BB962C8B-B14F-4D97-AF65-F5344CB8AC3E}">
        <p14:creationId xmlns:p14="http://schemas.microsoft.com/office/powerpoint/2010/main" val="308186077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Comprehensive knowledge among youth is relatively low.  Urban women and men are more informed than their rural counterparts.</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177</a:t>
            </a:fld>
            <a:endParaRPr lang="en-US">
              <a:solidFill>
                <a:prstClr val="black"/>
              </a:solidFill>
            </a:endParaRPr>
          </a:p>
        </p:txBody>
      </p:sp>
    </p:spTree>
    <p:extLst>
      <p:ext uri="{BB962C8B-B14F-4D97-AF65-F5344CB8AC3E}">
        <p14:creationId xmlns:p14="http://schemas.microsoft.com/office/powerpoint/2010/main" val="96789841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men are much more likely to know where to get condoms than young women—42% of men vs. 23% of women. Urban young people are more informed than rural youth.</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178</a:t>
            </a:fld>
            <a:endParaRPr lang="en-US">
              <a:solidFill>
                <a:prstClr val="black"/>
              </a:solidFill>
            </a:endParaRPr>
          </a:p>
        </p:txBody>
      </p:sp>
    </p:spTree>
    <p:extLst>
      <p:ext uri="{BB962C8B-B14F-4D97-AF65-F5344CB8AC3E}">
        <p14:creationId xmlns:p14="http://schemas.microsoft.com/office/powerpoint/2010/main" val="102115083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people who start having intercourse very young are at greater risk of exposure to HIV infection.  Very few</a:t>
            </a:r>
            <a:r>
              <a:rPr lang="en-US" baseline="0" dirty="0" smtClean="0"/>
              <a:t> young people have sex before age 15.  14% of young women and 6% of young men had sex before age 18</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179</a:t>
            </a:fld>
            <a:endParaRPr lang="en-US">
              <a:solidFill>
                <a:prstClr val="black"/>
              </a:solidFill>
            </a:endParaRPr>
          </a:p>
        </p:txBody>
      </p:sp>
    </p:spTree>
    <p:extLst>
      <p:ext uri="{BB962C8B-B14F-4D97-AF65-F5344CB8AC3E}">
        <p14:creationId xmlns:p14="http://schemas.microsoft.com/office/powerpoint/2010/main" val="363044919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Among the young people age 15-24 who had sex in the year before the survey, 8% of women and 6% of men </a:t>
            </a:r>
            <a:r>
              <a:rPr lang="en-US" dirty="0" smtClean="0"/>
              <a:t>have been tested for HIV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180</a:t>
            </a:fld>
            <a:endParaRPr lang="en-US">
              <a:solidFill>
                <a:prstClr val="black"/>
              </a:solidFill>
            </a:endParaRPr>
          </a:p>
        </p:txBody>
      </p:sp>
    </p:spTree>
    <p:extLst>
      <p:ext uri="{BB962C8B-B14F-4D97-AF65-F5344CB8AC3E}">
        <p14:creationId xmlns:p14="http://schemas.microsoft.com/office/powerpoint/2010/main" val="172561215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181</a:t>
            </a:fld>
            <a:endParaRPr lang="en-US">
              <a:solidFill>
                <a:prstClr val="black"/>
              </a:solidFill>
            </a:endParaRPr>
          </a:p>
        </p:txBody>
      </p:sp>
    </p:spTree>
    <p:extLst>
      <p:ext uri="{BB962C8B-B14F-4D97-AF65-F5344CB8AC3E}">
        <p14:creationId xmlns:p14="http://schemas.microsoft.com/office/powerpoint/2010/main" val="303445315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182</a:t>
            </a:fld>
            <a:endParaRPr lang="en-US">
              <a:solidFill>
                <a:prstClr val="black"/>
              </a:solidFill>
            </a:endParaRPr>
          </a:p>
        </p:txBody>
      </p:sp>
    </p:spTree>
    <p:extLst>
      <p:ext uri="{BB962C8B-B14F-4D97-AF65-F5344CB8AC3E}">
        <p14:creationId xmlns:p14="http://schemas.microsoft.com/office/powerpoint/2010/main" val="102671537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183</a:t>
            </a:fld>
            <a:endParaRPr lang="en-US">
              <a:solidFill>
                <a:prstClr val="black"/>
              </a:solidFill>
            </a:endParaRPr>
          </a:p>
        </p:txBody>
      </p:sp>
    </p:spTree>
    <p:extLst>
      <p:ext uri="{BB962C8B-B14F-4D97-AF65-F5344CB8AC3E}">
        <p14:creationId xmlns:p14="http://schemas.microsoft.com/office/powerpoint/2010/main" val="2119005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years preceding the survey is 2.3 births per woman, with rural women having about 0.5 children more on average than urban women.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97883542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Only 71% of </a:t>
            </a:r>
            <a:r>
              <a:rPr lang="en-US" baseline="0" dirty="0" smtClean="0"/>
              <a:t>women compared to 99% of men were employed.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184</a:t>
            </a:fld>
            <a:endParaRPr lang="en-US">
              <a:solidFill>
                <a:prstClr val="black"/>
              </a:solidFill>
            </a:endParaRPr>
          </a:p>
        </p:txBody>
      </p:sp>
    </p:spTree>
    <p:extLst>
      <p:ext uri="{BB962C8B-B14F-4D97-AF65-F5344CB8AC3E}">
        <p14:creationId xmlns:p14="http://schemas.microsoft.com/office/powerpoint/2010/main" val="143126757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The large majority</a:t>
            </a:r>
            <a:r>
              <a:rPr lang="en-US" baseline="0" noProof="0" dirty="0" smtClean="0"/>
              <a:t> of working women and men earn cash.  Cash earnings are similar among women and men.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185</a:t>
            </a:fld>
            <a:endParaRPr lang="en-US">
              <a:solidFill>
                <a:prstClr val="black"/>
              </a:solidFill>
            </a:endParaRPr>
          </a:p>
        </p:txBody>
      </p:sp>
    </p:spTree>
    <p:extLst>
      <p:ext uri="{BB962C8B-B14F-4D97-AF65-F5344CB8AC3E}">
        <p14:creationId xmlns:p14="http://schemas.microsoft.com/office/powerpoint/2010/main" val="273973320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Half of women who are currently employed and earning cash made independent decisions on how to spend their earnings. 41%</a:t>
            </a:r>
            <a:r>
              <a:rPr lang="en-US" baseline="0" dirty="0" smtClean="0"/>
              <a:t> of married working women made joint decisions with their husbands on cash earnings while 6% report that their husbands made the decision alone.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186</a:t>
            </a:fld>
            <a:endParaRPr lang="en-US">
              <a:solidFill>
                <a:prstClr val="black"/>
              </a:solidFill>
            </a:endParaRPr>
          </a:p>
        </p:txBody>
      </p:sp>
    </p:spTree>
    <p:extLst>
      <p:ext uri="{BB962C8B-B14F-4D97-AF65-F5344CB8AC3E}">
        <p14:creationId xmlns:p14="http://schemas.microsoft.com/office/powerpoint/2010/main" val="28265552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Almost 60% of </a:t>
            </a:r>
            <a:r>
              <a:rPr lang="en-US" baseline="0" dirty="0" smtClean="0"/>
              <a:t>women report earning less than their husbands. 15% of women earn more and 24% earn about the same than their husbands.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187</a:t>
            </a:fld>
            <a:endParaRPr lang="en-US">
              <a:solidFill>
                <a:prstClr val="black"/>
              </a:solidFill>
            </a:endParaRPr>
          </a:p>
        </p:txBody>
      </p:sp>
    </p:spTree>
    <p:extLst>
      <p:ext uri="{BB962C8B-B14F-4D97-AF65-F5344CB8AC3E}">
        <p14:creationId xmlns:p14="http://schemas.microsoft.com/office/powerpoint/2010/main" val="119614025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half of women and men own</a:t>
            </a:r>
            <a:r>
              <a:rPr lang="en-US" baseline="0" dirty="0" smtClean="0"/>
              <a:t> a house alone or jointly; the same percentage own land alone or jointly</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188</a:t>
            </a:fld>
            <a:endParaRPr lang="en-US">
              <a:solidFill>
                <a:prstClr val="black"/>
              </a:solidFill>
            </a:endParaRPr>
          </a:p>
        </p:txBody>
      </p:sp>
    </p:spTree>
    <p:extLst>
      <p:ext uri="{BB962C8B-B14F-4D97-AF65-F5344CB8AC3E}">
        <p14:creationId xmlns:p14="http://schemas.microsoft.com/office/powerpoint/2010/main" val="336842826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189</a:t>
            </a:fld>
            <a:endParaRPr lang="en-US">
              <a:solidFill>
                <a:prstClr val="black"/>
              </a:solidFill>
            </a:endParaRPr>
          </a:p>
        </p:txBody>
      </p:sp>
    </p:spTree>
    <p:extLst>
      <p:ext uri="{BB962C8B-B14F-4D97-AF65-F5344CB8AC3E}">
        <p14:creationId xmlns:p14="http://schemas.microsoft.com/office/powerpoint/2010/main" val="266406995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solidFill>
                  <a:prstClr val="black"/>
                </a:solidFill>
              </a:rPr>
              <a:pPr/>
              <a:t>190</a:t>
            </a:fld>
            <a:endParaRPr lang="en-US" smtClean="0">
              <a:solidFill>
                <a:prstClr val="black"/>
              </a:solidFill>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dirty="0"/>
              <a:t>The </a:t>
            </a:r>
            <a:r>
              <a:rPr lang="en-US" dirty="0" smtClean="0"/>
              <a:t>2015-16 MDHS </a:t>
            </a:r>
            <a:r>
              <a:rPr lang="en-US" dirty="0"/>
              <a:t>asked currently married women about their participation in three types of household decisions: her own health care, making major household purchases, and visits to family or relatives. </a:t>
            </a:r>
            <a:r>
              <a:rPr lang="en-US" dirty="0" smtClean="0"/>
              <a:t>88% </a:t>
            </a:r>
            <a:r>
              <a:rPr lang="en-US" dirty="0"/>
              <a:t>of women have sole or joint </a:t>
            </a:r>
            <a:r>
              <a:rPr lang="en-US" dirty="0" smtClean="0"/>
              <a:t>decision-making </a:t>
            </a:r>
            <a:r>
              <a:rPr lang="en-US" dirty="0"/>
              <a:t>power about visiting family or relatives, while </a:t>
            </a:r>
            <a:r>
              <a:rPr lang="en-US" dirty="0" smtClean="0"/>
              <a:t>74% </a:t>
            </a:r>
            <a:r>
              <a:rPr lang="en-US" dirty="0"/>
              <a:t>participate in decisions about major household purchases. </a:t>
            </a:r>
            <a:r>
              <a:rPr lang="en-US" dirty="0" smtClean="0"/>
              <a:t>83% of married </a:t>
            </a:r>
            <a:r>
              <a:rPr lang="en-US" dirty="0"/>
              <a:t>women participate in decisions about their own health care. </a:t>
            </a:r>
            <a:r>
              <a:rPr lang="en-US" dirty="0" smtClean="0"/>
              <a:t>5% </a:t>
            </a:r>
            <a:r>
              <a:rPr lang="en-US" dirty="0"/>
              <a:t>do not participate in any of the three decisions; more than 6 in 10 women report that they participate in all three decisions. </a:t>
            </a:r>
          </a:p>
          <a:p>
            <a:pPr eaLnBrk="1" hangingPunct="1"/>
            <a:endParaRPr lang="en-US" noProof="0" dirty="0" smtClean="0"/>
          </a:p>
        </p:txBody>
      </p:sp>
    </p:spTree>
    <p:extLst>
      <p:ext uri="{BB962C8B-B14F-4D97-AF65-F5344CB8AC3E}">
        <p14:creationId xmlns:p14="http://schemas.microsoft.com/office/powerpoint/2010/main" val="88544750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solidFill>
                  <a:prstClr val="black"/>
                </a:solidFill>
              </a:rPr>
              <a:pPr/>
              <a:t>191</a:t>
            </a:fld>
            <a:endParaRPr lang="en-US" smtClean="0">
              <a:solidFill>
                <a:prstClr val="black"/>
              </a:solidFill>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dirty="0"/>
              <a:t>Comparatively, the </a:t>
            </a:r>
            <a:r>
              <a:rPr lang="en-US" dirty="0" smtClean="0"/>
              <a:t>MDHS also </a:t>
            </a:r>
            <a:r>
              <a:rPr lang="en-US" dirty="0"/>
              <a:t>asked currently married men about their participation in two types of household decisions: their own health care and making major household purchases. Most men participate in </a:t>
            </a:r>
            <a:r>
              <a:rPr lang="en-US" dirty="0" smtClean="0"/>
              <a:t>decision making </a:t>
            </a:r>
            <a:r>
              <a:rPr lang="en-US" dirty="0"/>
              <a:t>about their own health care </a:t>
            </a:r>
            <a:r>
              <a:rPr lang="en-US" dirty="0" smtClean="0"/>
              <a:t>(72%) </a:t>
            </a:r>
            <a:r>
              <a:rPr lang="en-US" dirty="0"/>
              <a:t>as well as in making major household purchases (</a:t>
            </a:r>
            <a:r>
              <a:rPr lang="en-US" dirty="0" smtClean="0"/>
              <a:t>85%). </a:t>
            </a:r>
            <a:r>
              <a:rPr lang="en-US" dirty="0"/>
              <a:t>Overall, </a:t>
            </a:r>
            <a:r>
              <a:rPr lang="en-US" dirty="0" smtClean="0"/>
              <a:t>66% </a:t>
            </a:r>
            <a:r>
              <a:rPr lang="en-US" dirty="0"/>
              <a:t>of men participate in both decisions, and </a:t>
            </a:r>
            <a:r>
              <a:rPr lang="en-US" dirty="0" smtClean="0"/>
              <a:t>10% </a:t>
            </a:r>
            <a:r>
              <a:rPr lang="en-US" dirty="0"/>
              <a:t>participate in neither decision. </a:t>
            </a:r>
          </a:p>
        </p:txBody>
      </p:sp>
    </p:spTree>
    <p:extLst>
      <p:ext uri="{BB962C8B-B14F-4D97-AF65-F5344CB8AC3E}">
        <p14:creationId xmlns:p14="http://schemas.microsoft.com/office/powerpoint/2010/main" val="163278691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192</a:t>
            </a:fld>
            <a:endParaRPr lang="en-US">
              <a:solidFill>
                <a:prstClr val="black"/>
              </a:solidFill>
            </a:endParaRPr>
          </a:p>
        </p:txBody>
      </p:sp>
    </p:spTree>
    <p:extLst>
      <p:ext uri="{BB962C8B-B14F-4D97-AF65-F5344CB8AC3E}">
        <p14:creationId xmlns:p14="http://schemas.microsoft.com/office/powerpoint/2010/main" val="238675605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smtClean="0"/>
              <a:t>MDHS </a:t>
            </a:r>
            <a:r>
              <a:rPr lang="en-US" dirty="0"/>
              <a:t>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dirty="0"/>
          </a:p>
          <a:p>
            <a:r>
              <a:rPr lang="en-US" dirty="0" err="1" smtClean="0"/>
              <a:t>Overall,about</a:t>
            </a:r>
            <a:r>
              <a:rPr lang="en-US" baseline="0" dirty="0" smtClean="0"/>
              <a:t> half of women and men agree that wife beating is justified in at least some cases.  Neglecting the children is the most commonly cited justification for wife beating.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193</a:t>
            </a:fld>
            <a:endParaRPr lang="en-US">
              <a:solidFill>
                <a:prstClr val="black"/>
              </a:solidFill>
            </a:endParaRPr>
          </a:p>
        </p:txBody>
      </p:sp>
    </p:spTree>
    <p:extLst>
      <p:ext uri="{BB962C8B-B14F-4D97-AF65-F5344CB8AC3E}">
        <p14:creationId xmlns:p14="http://schemas.microsoft.com/office/powerpoint/2010/main" val="4248642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3.6 among women with no education to 1.5 among women with more than secondary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746118275"/>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smtClean="0"/>
              <a:t>MDHS also asked 2 additional</a:t>
            </a:r>
            <a:r>
              <a:rPr lang="en-US" baseline="0" dirty="0" smtClean="0"/>
              <a:t> questions about wife beating:  Whether or not </a:t>
            </a:r>
            <a:r>
              <a:rPr lang="en-US" dirty="0" smtClean="0"/>
              <a:t>a </a:t>
            </a:r>
            <a:r>
              <a:rPr lang="en-US" dirty="0"/>
              <a:t>husband is justified in beating his wife </a:t>
            </a:r>
            <a:r>
              <a:rPr lang="en-US" dirty="0" smtClean="0"/>
              <a:t>if she refuses to use contraception</a:t>
            </a:r>
            <a:r>
              <a:rPr lang="en-US" baseline="0" dirty="0" smtClean="0"/>
              <a:t> or if she is involved in too much social activity.  10% of women and men say that refusing to use contraception is a justification for wife beating, while being involved in too much social activity is a more common justification.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194</a:t>
            </a:fld>
            <a:endParaRPr lang="en-US">
              <a:solidFill>
                <a:prstClr val="black"/>
              </a:solidFill>
            </a:endParaRPr>
          </a:p>
        </p:txBody>
      </p:sp>
    </p:spTree>
    <p:extLst>
      <p:ext uri="{BB962C8B-B14F-4D97-AF65-F5344CB8AC3E}">
        <p14:creationId xmlns:p14="http://schemas.microsoft.com/office/powerpoint/2010/main" val="394388657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195</a:t>
            </a:fld>
            <a:endParaRPr lang="en-US">
              <a:solidFill>
                <a:prstClr val="black"/>
              </a:solidFill>
            </a:endParaRPr>
          </a:p>
        </p:txBody>
      </p:sp>
    </p:spTree>
    <p:extLst>
      <p:ext uri="{BB962C8B-B14F-4D97-AF65-F5344CB8AC3E}">
        <p14:creationId xmlns:p14="http://schemas.microsoft.com/office/powerpoint/2010/main" val="173435681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196</a:t>
            </a:fld>
            <a:endParaRPr lang="en-US">
              <a:solidFill>
                <a:prstClr val="black"/>
              </a:solidFill>
            </a:endParaRPr>
          </a:p>
        </p:txBody>
      </p:sp>
    </p:spTree>
    <p:extLst>
      <p:ext uri="{BB962C8B-B14F-4D97-AF65-F5344CB8AC3E}">
        <p14:creationId xmlns:p14="http://schemas.microsoft.com/office/powerpoint/2010/main" val="112116432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197</a:t>
            </a:fld>
            <a:endParaRPr lang="en-US">
              <a:solidFill>
                <a:prstClr val="black"/>
              </a:solidFill>
            </a:endParaRPr>
          </a:p>
        </p:txBody>
      </p:sp>
    </p:spTree>
    <p:extLst>
      <p:ext uri="{BB962C8B-B14F-4D97-AF65-F5344CB8AC3E}">
        <p14:creationId xmlns:p14="http://schemas.microsoft.com/office/powerpoint/2010/main" val="86635190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198</a:t>
            </a:fld>
            <a:endParaRPr lang="en-US">
              <a:solidFill>
                <a:prstClr val="black"/>
              </a:solidFill>
            </a:endParaRPr>
          </a:p>
        </p:txBody>
      </p:sp>
    </p:spTree>
    <p:extLst>
      <p:ext uri="{BB962C8B-B14F-4D97-AF65-F5344CB8AC3E}">
        <p14:creationId xmlns:p14="http://schemas.microsoft.com/office/powerpoint/2010/main" val="112015318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199</a:t>
            </a:fld>
            <a:endParaRPr lang="en-US">
              <a:solidFill>
                <a:prstClr val="black"/>
              </a:solidFill>
            </a:endParaRPr>
          </a:p>
        </p:txBody>
      </p:sp>
    </p:spTree>
    <p:extLst>
      <p:ext uri="{BB962C8B-B14F-4D97-AF65-F5344CB8AC3E}">
        <p14:creationId xmlns:p14="http://schemas.microsoft.com/office/powerpoint/2010/main" val="221397864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200</a:t>
            </a:fld>
            <a:endParaRPr lang="en-US">
              <a:solidFill>
                <a:prstClr val="black"/>
              </a:solidFill>
            </a:endParaRPr>
          </a:p>
        </p:txBody>
      </p:sp>
    </p:spTree>
    <p:extLst>
      <p:ext uri="{BB962C8B-B14F-4D97-AF65-F5344CB8AC3E}">
        <p14:creationId xmlns:p14="http://schemas.microsoft.com/office/powerpoint/2010/main" val="283991191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15% of ever-married women report that they have ever experienced physical violence by their husband/partner, which is the most common form of spousal violence. Emotional violence (14%) and sexual violence (3%) are less common. 21% of ever-married women have experienced physical, sexual, or emotional violence.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201</a:t>
            </a:fld>
            <a:endParaRPr lang="en-US">
              <a:solidFill>
                <a:prstClr val="black"/>
              </a:solidFill>
            </a:endParaRPr>
          </a:p>
        </p:txBody>
      </p:sp>
    </p:spTree>
    <p:extLst>
      <p:ext uri="{BB962C8B-B14F-4D97-AF65-F5344CB8AC3E}">
        <p14:creationId xmlns:p14="http://schemas.microsoft.com/office/powerpoint/2010/main" val="134826877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the wealthiest households are least likely to report having experienced domestic violence</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203</a:t>
            </a:fld>
            <a:endParaRPr lang="en-US">
              <a:solidFill>
                <a:prstClr val="black"/>
              </a:solidFill>
            </a:endParaRPr>
          </a:p>
        </p:txBody>
      </p:sp>
    </p:spTree>
    <p:extLst>
      <p:ext uri="{BB962C8B-B14F-4D97-AF65-F5344CB8AC3E}">
        <p14:creationId xmlns:p14="http://schemas.microsoft.com/office/powerpoint/2010/main" val="38299406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a:t>
            </a:r>
            <a:r>
              <a:rPr lang="en-US" dirty="0" err="1" smtClean="0"/>
              <a:t>whos</a:t>
            </a:r>
            <a:r>
              <a:rPr lang="en-US" dirty="0" smtClean="0"/>
              <a:t> husbands are often drunk are most likely to report</a:t>
            </a:r>
            <a:r>
              <a:rPr lang="en-US" baseline="0" dirty="0" smtClean="0"/>
              <a:t> experiencing domestic violence.  But still, even 12% of women whose husbands do not drink alcohol experience domestic violence.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204</a:t>
            </a:fld>
            <a:endParaRPr lang="en-US">
              <a:solidFill>
                <a:prstClr val="black"/>
              </a:solidFill>
            </a:endParaRPr>
          </a:p>
        </p:txBody>
      </p:sp>
    </p:spTree>
    <p:extLst>
      <p:ext uri="{BB962C8B-B14F-4D97-AF65-F5344CB8AC3E}">
        <p14:creationId xmlns:p14="http://schemas.microsoft.com/office/powerpoint/2010/main" val="2810720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is higher than women from the wealthiest households.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23053012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8% of women report having committed violence against their husband.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205</a:t>
            </a:fld>
            <a:endParaRPr lang="en-US">
              <a:solidFill>
                <a:prstClr val="black"/>
              </a:solidFill>
            </a:endParaRPr>
          </a:p>
        </p:txBody>
      </p:sp>
    </p:spTree>
    <p:extLst>
      <p:ext uri="{BB962C8B-B14F-4D97-AF65-F5344CB8AC3E}">
        <p14:creationId xmlns:p14="http://schemas.microsoft.com/office/powerpoint/2010/main" val="87095934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22% of women who have ever experienced physical or sexual violence have sought help to stop violence; 37% of women never sought help or told anyone about the violence; and 40% of women never sought help, but told someone.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206</a:t>
            </a:fld>
            <a:endParaRPr lang="en-US">
              <a:solidFill>
                <a:prstClr val="black"/>
              </a:solidFill>
            </a:endParaRPr>
          </a:p>
        </p:txBody>
      </p:sp>
    </p:spTree>
    <p:extLst>
      <p:ext uri="{BB962C8B-B14F-4D97-AF65-F5344CB8AC3E}">
        <p14:creationId xmlns:p14="http://schemas.microsoft.com/office/powerpoint/2010/main" val="207069605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207</a:t>
            </a:fld>
            <a:endParaRPr lang="en-US">
              <a:solidFill>
                <a:prstClr val="black"/>
              </a:solidFill>
            </a:endParaRPr>
          </a:p>
        </p:txBody>
      </p:sp>
    </p:spTree>
    <p:extLst>
      <p:ext uri="{BB962C8B-B14F-4D97-AF65-F5344CB8AC3E}">
        <p14:creationId xmlns:p14="http://schemas.microsoft.com/office/powerpoint/2010/main" val="292329993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208</a:t>
            </a:fld>
            <a:endParaRPr lang="en-US">
              <a:solidFill>
                <a:prstClr val="black"/>
              </a:solidFill>
            </a:endParaRPr>
          </a:p>
        </p:txBody>
      </p:sp>
    </p:spTree>
    <p:extLst>
      <p:ext uri="{BB962C8B-B14F-4D97-AF65-F5344CB8AC3E}">
        <p14:creationId xmlns:p14="http://schemas.microsoft.com/office/powerpoint/2010/main" val="96656998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smtClean="0"/>
              <a:t>20% of children age 3-5 years</a:t>
            </a:r>
            <a:r>
              <a:rPr lang="en-US" baseline="0" noProof="0" dirty="0" smtClean="0"/>
              <a:t> in Myanmar are currently attending an early childhood education program.  This is more common in urban areas than rural areas.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209</a:t>
            </a:fld>
            <a:endParaRPr lang="en-US" dirty="0">
              <a:solidFill>
                <a:prstClr val="black"/>
              </a:solidFill>
            </a:endParaRPr>
          </a:p>
        </p:txBody>
      </p:sp>
    </p:spTree>
    <p:extLst>
      <p:ext uri="{BB962C8B-B14F-4D97-AF65-F5344CB8AC3E}">
        <p14:creationId xmlns:p14="http://schemas.microsoft.com/office/powerpoint/2010/main" val="212974404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Over 80% of primary school aged children are attending school.  School attendance</a:t>
            </a:r>
            <a:r>
              <a:rPr lang="en-US" baseline="0" noProof="0" dirty="0" smtClean="0"/>
              <a:t> is lower for secondary school- 62% of girls ate 12-17 and 58% of boys age 12-17 are currently attending secondary school.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210</a:t>
            </a:fld>
            <a:endParaRPr lang="en-US" dirty="0">
              <a:solidFill>
                <a:prstClr val="black"/>
              </a:solidFill>
            </a:endParaRPr>
          </a:p>
        </p:txBody>
      </p:sp>
    </p:spTree>
    <p:extLst>
      <p:ext uri="{BB962C8B-B14F-4D97-AF65-F5344CB8AC3E}">
        <p14:creationId xmlns:p14="http://schemas.microsoft.com/office/powerpoint/2010/main" val="294933819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211</a:t>
            </a:fld>
            <a:endParaRPr lang="en-US" dirty="0">
              <a:solidFill>
                <a:prstClr val="black"/>
              </a:solidFill>
            </a:endParaRPr>
          </a:p>
        </p:txBody>
      </p:sp>
    </p:spTree>
    <p:extLst>
      <p:ext uri="{BB962C8B-B14F-4D97-AF65-F5344CB8AC3E}">
        <p14:creationId xmlns:p14="http://schemas.microsoft.com/office/powerpoint/2010/main" val="392698121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Very few children have children’s books, while more than 7 in 10 children have</a:t>
            </a:r>
            <a:r>
              <a:rPr lang="en-US" baseline="0" noProof="0" dirty="0" smtClean="0"/>
              <a:t> toys.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212</a:t>
            </a:fld>
            <a:endParaRPr lang="en-US" dirty="0">
              <a:solidFill>
                <a:prstClr val="black"/>
              </a:solidFill>
            </a:endParaRPr>
          </a:p>
        </p:txBody>
      </p:sp>
    </p:spTree>
    <p:extLst>
      <p:ext uri="{BB962C8B-B14F-4D97-AF65-F5344CB8AC3E}">
        <p14:creationId xmlns:p14="http://schemas.microsoft.com/office/powerpoint/2010/main" val="66637114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213</a:t>
            </a:fld>
            <a:endParaRPr lang="en-US">
              <a:solidFill>
                <a:prstClr val="black"/>
              </a:solidFill>
            </a:endParaRPr>
          </a:p>
        </p:txBody>
      </p:sp>
    </p:spTree>
    <p:extLst>
      <p:ext uri="{BB962C8B-B14F-4D97-AF65-F5344CB8AC3E}">
        <p14:creationId xmlns:p14="http://schemas.microsoft.com/office/powerpoint/2010/main" val="4517867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More than three-quarters of children experienced any type of violence discipline in the month</a:t>
            </a:r>
            <a:r>
              <a:rPr lang="en-US" baseline="0" noProof="0" dirty="0" smtClean="0"/>
              <a:t> before the survey. Psychological aggression is the most commonly experienced type of child discipline</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216</a:t>
            </a:fld>
            <a:endParaRPr lang="en-US" dirty="0">
              <a:solidFill>
                <a:prstClr val="black"/>
              </a:solidFill>
            </a:endParaRPr>
          </a:p>
        </p:txBody>
      </p:sp>
    </p:spTree>
    <p:extLst>
      <p:ext uri="{BB962C8B-B14F-4D97-AF65-F5344CB8AC3E}">
        <p14:creationId xmlns:p14="http://schemas.microsoft.com/office/powerpoint/2010/main" val="2886746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TFR is lowest in Yangon and Magway at 1.8 births per woman and highest in Chin at 4.6 births per woman.</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46297643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217</a:t>
            </a:fld>
            <a:endParaRPr lang="en-US">
              <a:solidFill>
                <a:prstClr val="black"/>
              </a:solidFill>
            </a:endParaRPr>
          </a:p>
        </p:txBody>
      </p:sp>
    </p:spTree>
    <p:extLst>
      <p:ext uri="{BB962C8B-B14F-4D97-AF65-F5344CB8AC3E}">
        <p14:creationId xmlns:p14="http://schemas.microsoft.com/office/powerpoint/2010/main" val="206472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3</a:t>
            </a:fld>
            <a:endParaRPr lang="en-US"/>
          </a:p>
        </p:txBody>
      </p:sp>
    </p:spTree>
    <p:extLst>
      <p:ext uri="{BB962C8B-B14F-4D97-AF65-F5344CB8AC3E}">
        <p14:creationId xmlns:p14="http://schemas.microsoft.com/office/powerpoint/2010/main" val="1547365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64951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Spacing children</a:t>
            </a:r>
            <a:r>
              <a:rPr lang="en-US" baseline="0" dirty="0" smtClean="0"/>
              <a:t> at least 36 months apart reduces the risk of infant death. The median birth interval in Myanmar is 49 months, meaning half of births occur before 49 months and the remaining half occur after 49 months.</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484921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 of </a:t>
            </a:r>
            <a:r>
              <a:rPr lang="en-US" baseline="0" dirty="0" smtClean="0"/>
              <a:t>children are born less than 24 months after a previous birth. </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772991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6% of women age 15-19 are already mothers or pregnant</a:t>
            </a:r>
            <a:r>
              <a:rPr lang="en-US" baseline="0" dirty="0" smtClean="0"/>
              <a:t> with their first child.</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38485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highest among women with no education-</a:t>
            </a:r>
            <a:r>
              <a:rPr lang="en-US" baseline="0" dirty="0" smtClean="0"/>
              <a:t> 19%.  Very few teenage women with more than secondary education have begun childbearing.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792228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noProof="0" dirty="0" smtClean="0"/>
              <a:t>60% of women are currently married. One-third of women have never been married. </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440019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of currently</a:t>
            </a:r>
            <a:r>
              <a:rPr lang="en-US" baseline="0" dirty="0" smtClean="0"/>
              <a:t> married women and 4% of currently married men are in polygynous unions.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36198417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Myanmar marry at a median age of 22.1 years. Men marry about</a:t>
            </a:r>
            <a:r>
              <a:rPr lang="en-US" baseline="0" dirty="0" smtClean="0"/>
              <a:t> 2 years later, at a median age of 24.5.  Women initiate sexual intercourse just after marriage, at a median age of 22.5.  Men initiate sexual activity about a year before marriage,  on average, at a median age of 23.6.    The median age at first birth is 24.7</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0950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few women and men had </a:t>
            </a:r>
            <a:r>
              <a:rPr lang="en-US" baseline="0" dirty="0" smtClean="0"/>
              <a:t>sex by age 15.  17% of women and 8% of men had sex by age 18.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64782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61% of currently married women want no more children or are sterilised. 13% of women want another child soon (within 2 years) while 18% of women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364134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7</a:t>
            </a:fld>
            <a:endParaRPr lang="en-US"/>
          </a:p>
        </p:txBody>
      </p:sp>
    </p:spTree>
    <p:extLst>
      <p:ext uri="{BB962C8B-B14F-4D97-AF65-F5344CB8AC3E}">
        <p14:creationId xmlns:p14="http://schemas.microsoft.com/office/powerpoint/2010/main" val="36735268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46% of currently married men want no more children or are sterilised. 19% of men want another child soon (within 2 years) while 25% of 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1200279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Currently married women and men report</a:t>
            </a:r>
            <a:r>
              <a:rPr lang="en-US" baseline="0" dirty="0" smtClean="0"/>
              <a:t> that they would like an average of about 3 children.  Ideal family size is a little lower among all women and men.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465426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90% of births were wanted at the time they occurred.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4100557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Overall, women are having close to their desired</a:t>
            </a:r>
            <a:r>
              <a:rPr lang="en-US" b="0" baseline="0" dirty="0" smtClean="0"/>
              <a:t> fertility. </a:t>
            </a:r>
            <a:r>
              <a:rPr lang="en-US" dirty="0" smtClean="0"/>
              <a:t>The </a:t>
            </a:r>
            <a:r>
              <a:rPr lang="en-US" dirty="0"/>
              <a:t>wanted fertility rate measures the potential demographic impact of avoiding unwanted births. It is calculated in the same manner as the total fertility rate but excludes unwanted births from the numerator. A birth is considered wanted if the number of living children at the time of conception is less than the ideal number of children reported by the respondent. The gap between wanted and actual fertility shows how successful women are in achieving their reproductive intentions.</a:t>
            </a:r>
            <a:endParaRPr lang="en-US" b="0"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718566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538375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10614541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7557064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13% of </a:t>
            </a:r>
            <a:r>
              <a:rPr lang="en-US" baseline="0" noProof="0" dirty="0" smtClean="0"/>
              <a:t>women and 12% of men </a:t>
            </a:r>
            <a:r>
              <a:rPr lang="en-US" noProof="0" dirty="0" smtClean="0"/>
              <a:t>have never attended school. 41% of women and 36% of men have attended only primary school; 36% of women and 45% of men have attended secondary school. Only 10% of women and 7% of men have gone beyond secondary school.  </a:t>
            </a:r>
            <a:r>
              <a:rPr lang="en-US" baseline="0" noProof="0" dirty="0" smtClean="0"/>
              <a:t/>
            </a:r>
            <a:br>
              <a:rPr lang="en-US" baseline="0" noProof="0" dirty="0" smtClean="0"/>
            </a:b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0135386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en-US" dirty="0" smtClean="0"/>
              <a:t>About 90% of </a:t>
            </a:r>
            <a:r>
              <a:rPr lang="en-US" dirty="0" err="1" smtClean="0"/>
              <a:t>Myanmars</a:t>
            </a:r>
            <a:r>
              <a:rPr lang="en-US" dirty="0" smtClean="0"/>
              <a:t> are literate.  Almost</a:t>
            </a:r>
            <a:r>
              <a:rPr lang="en-US" baseline="0" dirty="0" smtClean="0"/>
              <a:t> all women and men in urban areas are literate, while less than 90% of those living in rural areas are literate.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86924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en-US" dirty="0" smtClean="0"/>
              <a:t>Men are slightly more likely to be</a:t>
            </a:r>
            <a:r>
              <a:rPr lang="en-US" baseline="0" dirty="0" smtClean="0"/>
              <a:t> exposed to all media than women. </a:t>
            </a:r>
            <a:r>
              <a:rPr lang="en-US" dirty="0" smtClean="0"/>
              <a:t>Among</a:t>
            </a:r>
            <a:r>
              <a:rPr lang="en-US" baseline="0" dirty="0" smtClean="0"/>
              <a:t> women and men, television is the most widely accessed medium. 60% of women and men watch television at least once a week. 1 in 3 women and 29% of men have no exposure to any of the mass media on a weekly basis.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60027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9</a:t>
            </a:fld>
            <a:endParaRPr lang="en-US"/>
          </a:p>
        </p:txBody>
      </p:sp>
    </p:spTree>
    <p:extLst>
      <p:ext uri="{BB962C8B-B14F-4D97-AF65-F5344CB8AC3E}">
        <p14:creationId xmlns:p14="http://schemas.microsoft.com/office/powerpoint/2010/main" val="2905246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Two-thirds of women are currently employed compared 91% of men. 6%</a:t>
            </a:r>
            <a:r>
              <a:rPr lang="en-US" baseline="0" noProof="0" dirty="0" smtClean="0"/>
              <a:t> of women were not currently working but had in the past year, while 27% had not been working in last year. 3% of men were not currently working but had in the past year, while 6% had not been working in the last 12 months.</a:t>
            </a:r>
            <a:endParaRPr lang="en-US" noProof="0"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892272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Women are most likely</a:t>
            </a:r>
            <a:r>
              <a:rPr lang="en-US" baseline="0" noProof="0" dirty="0" smtClean="0"/>
              <a:t> to work in sales and service (25%) and unskilled manual labor (28%).  Men work primarily in unskilled manual labor (31%), agriculture (29%), and skilled manual labor(21%).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799186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2824674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8454782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9073636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Myanmar is 51% of married women using modern methods of contraception and 1% using any traditional method of contraception. Among married women, injectables, the pill, and female sterilization are the most popular methods.</a:t>
            </a:r>
          </a:p>
          <a:p>
            <a:pPr>
              <a:spcBef>
                <a:spcPct val="0"/>
              </a:spcBef>
            </a:pPr>
            <a:endParaRPr lang="en-US" baseline="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787109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Use of modern methods is slightly higher in urban areas. 57% </a:t>
            </a:r>
            <a:r>
              <a:rPr lang="en-US" baseline="0" dirty="0" smtClean="0"/>
              <a:t>of married women in urban areas use modern methods, compared with 49% of women in rural areas.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8774207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Modern contraceptive use increases with education; 38% of married women with no education use modern methods compared to 57% of married</a:t>
            </a:r>
            <a:r>
              <a:rPr lang="en-US" baseline="0" noProof="0" dirty="0" smtClean="0"/>
              <a:t> women with higher levels of education. </a:t>
            </a:r>
            <a:r>
              <a:rPr lang="en-US" noProof="0" dirty="0" smtClean="0"/>
              <a:t>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5718528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While use of modern methods does go up with household wealth, the</a:t>
            </a:r>
            <a:r>
              <a:rPr lang="en-US" baseline="0" noProof="0" dirty="0" smtClean="0"/>
              <a:t> pattern is weak and use of modern methods is relatively high across all wealth categories</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1755931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modern contraceptive use ranges from a low of 25% in Chin to a high of 60% in Yangon and </a:t>
            </a:r>
            <a:r>
              <a:rPr lang="en-US" dirty="0" err="1" smtClean="0"/>
              <a:t>Bago</a:t>
            </a:r>
            <a:r>
              <a:rPr lang="en-US" dirty="0" smtClean="0"/>
              <a:t>.</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412340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14</a:t>
            </a:fld>
            <a:endParaRPr lang="en-US"/>
          </a:p>
        </p:txBody>
      </p:sp>
    </p:spTree>
    <p:extLst>
      <p:ext uri="{BB962C8B-B14F-4D97-AF65-F5344CB8AC3E}">
        <p14:creationId xmlns:p14="http://schemas.microsoft.com/office/powerpoint/2010/main" val="13167636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39230163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3168562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388063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5762553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Infant and under-5</a:t>
            </a:r>
            <a:r>
              <a:rPr lang="en-US" baseline="0" noProof="0" dirty="0" smtClean="0"/>
              <a:t> mortality rates in the 5-year period before the survey are 40 and 50 deaths per 1,000 live births, respectively. At these mortality levels, 1 in every 25 children dies before reaching age one. One in every 20 children does not survive to their fifth birthday.</a:t>
            </a:r>
          </a:p>
          <a:p>
            <a:pPr eaLnBrk="1" hangingPunct="1"/>
            <a:endParaRPr lang="en-US" dirty="0"/>
          </a:p>
          <a:p>
            <a:pPr eaLnBrk="1" hangingPunct="1"/>
            <a:r>
              <a:rPr lang="en-US" dirty="0"/>
              <a:t>The neonatal mortality rate in the past 5 years is </a:t>
            </a:r>
            <a:r>
              <a:rPr lang="en-US" dirty="0" smtClean="0"/>
              <a:t>25 </a:t>
            </a:r>
            <a:r>
              <a:rPr lang="en-US" dirty="0"/>
              <a:t>deaths per 1,000 live births.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5595354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Mother’s education</a:t>
            </a:r>
            <a:r>
              <a:rPr lang="en-US" baseline="0" noProof="0" dirty="0" smtClean="0"/>
              <a:t> is inversely related to a child’s risk of dying. </a:t>
            </a:r>
            <a:r>
              <a:rPr lang="en-US" noProof="0" dirty="0" smtClean="0"/>
              <a:t>Both infant mortality and under-5 mortality rates are lower for children born to mothers </a:t>
            </a:r>
            <a:r>
              <a:rPr lang="en-US" b="0" noProof="0" dirty="0" smtClean="0"/>
              <a:t>more than secondary education </a:t>
            </a:r>
            <a:r>
              <a:rPr lang="en-US" b="0" baseline="0" noProof="0" dirty="0" smtClean="0"/>
              <a:t>than for children with mothers with no education</a:t>
            </a:r>
            <a:endParaRPr lang="en-US" b="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597470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smtClean="0"/>
              <a:t>Childhood mortality is lowest in</a:t>
            </a:r>
            <a:r>
              <a:rPr lang="en-US" b="0" baseline="0" dirty="0" smtClean="0"/>
              <a:t> the wealthiest households.  </a:t>
            </a:r>
            <a:endParaRPr lang="en-US" b="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13027875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Under-5 mortality ranges 44 deaths per 1000 live births in mon</a:t>
            </a:r>
            <a:r>
              <a:rPr lang="en-US" baseline="0" dirty="0" smtClean="0"/>
              <a:t> to 104 in Chin.  </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178875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Although there has not been a DHS done in Myanmar prior to 2015-16, the 2015-16 survey collected</a:t>
            </a:r>
            <a:r>
              <a:rPr lang="en-US" baseline="0" noProof="0" dirty="0" smtClean="0"/>
              <a:t> information on births and deaths up to 15 years prior to the survey.  These data indicate that childhood mortality has declined in the most recent period before the survey.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11671553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under-5</a:t>
            </a:r>
            <a:r>
              <a:rPr lang="en-US" baseline="0" dirty="0" smtClean="0"/>
              <a:t> mortality rate in Myanmar is similar to the rates seen in Bangladesh and Nepal.  Under-five mortality is lower in Cambodia, and higher in Pakistan.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946393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42186015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35620949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Children who are born less than 2 years after a previous birth have an extremely elevated risk of dying.  Doctors recommend that women wait 3 years between births.  The average birth interval in Myanmar is about 4 years, so there are relatively few children being born less than 2 years after</a:t>
            </a:r>
            <a:r>
              <a:rPr lang="en-US" baseline="0" dirty="0" smtClean="0"/>
              <a:t> a previous birth.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6525054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a:t>In general, mortality rates are higher among </a:t>
            </a:r>
            <a:r>
              <a:rPr lang="en-US" dirty="0" smtClean="0"/>
              <a:t>births </a:t>
            </a:r>
            <a:r>
              <a:rPr lang="en-US" dirty="0"/>
              <a:t>of order seven or above than among births of order two to </a:t>
            </a:r>
            <a:r>
              <a:rPr lang="en-US" dirty="0" smtClean="0"/>
              <a:t>three.</a:t>
            </a:r>
            <a:endParaRPr lang="en-US" dirty="0"/>
          </a:p>
          <a:p>
            <a:pPr eaLnBrk="1" hangingPunct="1"/>
            <a:endParaRPr lang="fr-CI"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16582377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11795226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19785107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For both women</a:t>
            </a:r>
            <a:r>
              <a:rPr lang="en-US" baseline="0" dirty="0" smtClean="0"/>
              <a:t> and men, mortality rates increase with age with the increase being more pronounced among men.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1123273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expected, mortality tends to increase with age.  Males</a:t>
            </a:r>
            <a:r>
              <a:rPr lang="en-US" baseline="0" dirty="0" smtClean="0"/>
              <a:t> have a higher rate of mortality at almost all ages.</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42080289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9686408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smtClean="0"/>
          </a:p>
          <a:p>
            <a:r>
              <a:rPr lang="en-US" dirty="0" smtClean="0"/>
              <a:t>PRMR</a:t>
            </a:r>
            <a:r>
              <a:rPr lang="en-US" baseline="0" dirty="0" smtClean="0"/>
              <a:t> is based on a reported </a:t>
            </a:r>
            <a:r>
              <a:rPr lang="en-US" dirty="0" smtClean="0"/>
              <a:t>22 deaths in the 7 years before the</a:t>
            </a:r>
            <a:r>
              <a:rPr lang="en-US" baseline="0" dirty="0" smtClean="0"/>
              <a:t> survey.  Pregnancy-related deaths accounted for 8% of all female deaths in the previous 7 years.</a:t>
            </a:r>
          </a:p>
          <a:p>
            <a:r>
              <a:rPr lang="en-US" baseline="0" dirty="0" smtClean="0"/>
              <a:t>Another way of expressing the PRMR is that for every 1,000 live births in the previous 7 years, slightly more than 1 women died during pregnancy, delivery, and within 2 months postpartum.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763705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 confidence interval around the PRMR estimate means that thee actual PRMR may be as high as 323 and as low as 131. This range is known as a confidence interval.  </a:t>
            </a:r>
            <a:endParaRPr lang="en-US" baseline="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3054864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968047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83</a:t>
            </a:fld>
            <a:endParaRPr lang="en-US" dirty="0">
              <a:solidFill>
                <a:prstClr val="black"/>
              </a:solidFill>
            </a:endParaRPr>
          </a:p>
        </p:txBody>
      </p:sp>
    </p:spTree>
    <p:extLst>
      <p:ext uri="{BB962C8B-B14F-4D97-AF65-F5344CB8AC3E}">
        <p14:creationId xmlns:p14="http://schemas.microsoft.com/office/powerpoint/2010/main" val="28664769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54% of users; the private medical sector</a:t>
            </a:r>
            <a:r>
              <a:rPr lang="en-US" baseline="0" dirty="0" smtClean="0"/>
              <a:t> provides FP to 29% of users.   Female sterilization and </a:t>
            </a:r>
            <a:r>
              <a:rPr lang="en-US" baseline="0" dirty="0" err="1" smtClean="0"/>
              <a:t>injectables</a:t>
            </a:r>
            <a:r>
              <a:rPr lang="en-US" baseline="0" dirty="0" smtClean="0"/>
              <a:t> are </a:t>
            </a:r>
            <a:r>
              <a:rPr lang="en-US" baseline="0" dirty="0" err="1" smtClean="0"/>
              <a:t>provded</a:t>
            </a:r>
            <a:r>
              <a:rPr lang="en-US" baseline="0" dirty="0" smtClean="0"/>
              <a:t> primarily by the public section, while the pill and male condom are usually provided by the private medical sector.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25419430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9956779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26833200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a:t>Unmet need is </a:t>
            </a:r>
            <a:r>
              <a:rPr lang="en-US" dirty="0" smtClean="0"/>
              <a:t>16% </a:t>
            </a:r>
            <a:r>
              <a:rPr lang="en-US" dirty="0"/>
              <a:t>in </a:t>
            </a:r>
            <a:r>
              <a:rPr lang="en-US" dirty="0" smtClean="0"/>
              <a:t>Myanmar.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238680818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a:t>Overall, </a:t>
            </a:r>
            <a:r>
              <a:rPr lang="en-US" dirty="0" smtClean="0"/>
              <a:t>16% </a:t>
            </a:r>
            <a:r>
              <a:rPr lang="en-US" dirty="0"/>
              <a:t>of currently married women have an unmet need for family planning. </a:t>
            </a:r>
            <a:r>
              <a:rPr lang="en-US" dirty="0" smtClean="0"/>
              <a:t>52% </a:t>
            </a:r>
            <a:r>
              <a:rPr lang="en-US" dirty="0"/>
              <a:t>percent of women have a met need for family planning or are using a contraceptive method. If all currently married women who say they want to space or limit their children were to use a family planning method, the CPR would increase to </a:t>
            </a:r>
            <a:r>
              <a:rPr lang="en-US" dirty="0" smtClean="0"/>
              <a:t>69%, </a:t>
            </a:r>
            <a:r>
              <a:rPr lang="en-US" dirty="0"/>
              <a:t>or total demand. Of the total demand for family planning methods, </a:t>
            </a:r>
            <a:r>
              <a:rPr lang="en-US" dirty="0" smtClean="0"/>
              <a:t>76% </a:t>
            </a:r>
            <a:r>
              <a:rPr lang="en-US" dirty="0"/>
              <a:t>is satisfied by using any method and </a:t>
            </a:r>
            <a:r>
              <a:rPr lang="en-US" dirty="0" smtClean="0"/>
              <a:t>75% </a:t>
            </a:r>
            <a:r>
              <a:rPr lang="en-US" dirty="0"/>
              <a:t>is satisfied by using modern methods.</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6112189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57</a:t>
            </a:r>
            <a:r>
              <a:rPr lang="en-US" dirty="0"/>
              <a:t>% of currently married women who reported not using any family planning methods said that they intend to use a family planning method in the future; </a:t>
            </a:r>
            <a:r>
              <a:rPr lang="en-US" dirty="0" smtClean="0"/>
              <a:t>38% </a:t>
            </a:r>
            <a:r>
              <a:rPr lang="en-US" dirty="0"/>
              <a:t>have no intention to use contraception, and </a:t>
            </a:r>
            <a:r>
              <a:rPr lang="en-US" dirty="0" smtClean="0"/>
              <a:t>5% </a:t>
            </a:r>
            <a:r>
              <a:rPr lang="en-US" dirty="0"/>
              <a:t>are unsure.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16547834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smtClean="0"/>
              <a:t>The internet is the most common source of family planning message for women and men, followed by television.  Still, 55% of women and 46% of men have not seen a message about family planning from any of these sources.</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18603302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120189540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3731290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695185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35062996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325498771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81% of mothers receive</a:t>
            </a:r>
            <a:r>
              <a:rPr lang="en-US" baseline="0" dirty="0" smtClean="0"/>
              <a:t> antenatal care from a skilled provider, with54</a:t>
            </a:r>
            <a:r>
              <a:rPr lang="en-US" b="0" baseline="0" dirty="0" smtClean="0"/>
              <a:t>% receiving </a:t>
            </a:r>
            <a:r>
              <a:rPr lang="en-US" baseline="0" dirty="0" smtClean="0"/>
              <a:t>antenatal care from a nurse/midwife or lady health visitor</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8927725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40% of women make their first antenatal care visit during the 1</a:t>
            </a:r>
            <a:r>
              <a:rPr lang="en-US" baseline="30000" dirty="0" smtClean="0"/>
              <a:t>st</a:t>
            </a:r>
            <a:r>
              <a:rPr lang="en-US" baseline="0" dirty="0" smtClean="0"/>
              <a:t> trimester of pregnancy. 59% of pregnant women make 4 or more ANC visits during their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26090228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baseline="0" dirty="0" smtClean="0"/>
              <a:t>Nearly all women who received ANC for their most recent birth had blood pressure measured (91%). Only about 609% of women had a blood or urine sample taken. 76% were informed about pregnancy complications. 87</a:t>
            </a:r>
            <a:r>
              <a:rPr lang="en-US" dirty="0" smtClean="0"/>
              <a:t>%</a:t>
            </a:r>
            <a:r>
              <a:rPr lang="en-US" baseline="0" dirty="0" smtClean="0"/>
              <a:t> of women with a live birth in the last 5 years took iron tablets.</a:t>
            </a:r>
          </a:p>
          <a:p>
            <a:endParaRPr lang="en-US" baseline="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5251004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760558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38192386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37% of births in Myanmar </a:t>
            </a:r>
            <a:r>
              <a:rPr lang="en-US" baseline="0" noProof="0" dirty="0" smtClean="0"/>
              <a:t>take place in a health facility; 31% in a public facility, 6% in a private facility. 63% of births occur at home. Delivery in a health facility is more common in urban areas (70%) than in rural areas (28%). In rural areas, 72% of births are delivered at home.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26433400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health facility-based deliveries range from a low of 15%</a:t>
            </a:r>
            <a:r>
              <a:rPr lang="en-US" baseline="0" dirty="0" smtClean="0"/>
              <a:t> in Chin to a high of 65% in Yangon.</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24444324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60% of births</a:t>
            </a:r>
            <a:r>
              <a:rPr lang="en-US" baseline="0" noProof="0" dirty="0" smtClean="0"/>
              <a:t> are delivered by a skilled provider. Doctors assist with 32% of deliveries and Nurses, midwives, or Lady Health visitors assist with 29% of deliveries.  TBAs, which are not considered a skilled provider, assist with 29% of deliveries, and auxiliary midwives assist with 6%.</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3826205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noProof="0" dirty="0" smtClean="0"/>
              <a:t>Nearly</a:t>
            </a:r>
            <a:r>
              <a:rPr lang="en-US" baseline="0" noProof="0" dirty="0" smtClean="0"/>
              <a:t> </a:t>
            </a:r>
            <a:r>
              <a:rPr lang="en-US" noProof="0" dirty="0" smtClean="0"/>
              <a:t>8 in 10 rural households in Myanmar.  In</a:t>
            </a:r>
            <a:r>
              <a:rPr lang="en-US" baseline="0" noProof="0" dirty="0" smtClean="0"/>
              <a:t> urban areas, bottled water is the most common water source.  In urban areas, households get their water from </a:t>
            </a:r>
            <a:r>
              <a:rPr lang="en-US" baseline="0" noProof="0" dirty="0" err="1" smtClean="0"/>
              <a:t>tubewells</a:t>
            </a:r>
            <a:r>
              <a:rPr lang="en-US" baseline="0" noProof="0" dirty="0" smtClean="0"/>
              <a:t>/boreholes and protected wells or springs.  Overall, 20% of households do not have access to clean drinking water.</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9669114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assistance</a:t>
            </a:r>
            <a:r>
              <a:rPr lang="en-US" baseline="0" dirty="0" smtClean="0"/>
              <a:t> by a skilled provider is lowest in Rakhine and Chin States and high in Yangon and Mandalay regions.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9237502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Assistance</a:t>
            </a:r>
            <a:r>
              <a:rPr lang="en-US" baseline="0" noProof="0" dirty="0" smtClean="0"/>
              <a:t> during delivery increases dramatically with education</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397069855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Assistance at delivery also increases with household wealth.</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108</a:t>
            </a:fld>
            <a:endParaRPr lang="en-US">
              <a:solidFill>
                <a:prstClr val="black"/>
              </a:solidFill>
            </a:endParaRPr>
          </a:p>
        </p:txBody>
      </p:sp>
    </p:spTree>
    <p:extLst>
      <p:ext uri="{BB962C8B-B14F-4D97-AF65-F5344CB8AC3E}">
        <p14:creationId xmlns:p14="http://schemas.microsoft.com/office/powerpoint/2010/main" val="378742783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Myanmar lags behind Cambodia and Pakistan health</a:t>
            </a:r>
            <a:r>
              <a:rPr lang="en-US" baseline="0" dirty="0" smtClean="0"/>
              <a:t>-facility births, but is ahead of all neighboring countries but Cambodia in skilled assistance at delivery.</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81569908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71% of women received postnatal care for their last birth within the first 2 days following</a:t>
            </a:r>
            <a:r>
              <a:rPr lang="en-US" baseline="0" dirty="0" smtClean="0"/>
              <a:t> delivery. 24% of women had no postnatal checkup. Only 36% of newborns received their first postnatal checkup within 2 days after birth. 60% of newborns did not receive a postnatal checkup.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110</a:t>
            </a:fld>
            <a:endParaRPr lang="en-US">
              <a:solidFill>
                <a:prstClr val="black"/>
              </a:solidFill>
            </a:endParaRPr>
          </a:p>
        </p:txBody>
      </p:sp>
    </p:spTree>
    <p:extLst>
      <p:ext uri="{BB962C8B-B14F-4D97-AF65-F5344CB8AC3E}">
        <p14:creationId xmlns:p14="http://schemas.microsoft.com/office/powerpoint/2010/main" val="35683210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14006648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half </a:t>
            </a:r>
            <a:r>
              <a:rPr lang="en-US" baseline="0" dirty="0" smtClean="0"/>
              <a:t>of women report having at least one problem accessing health care for themselves. Getting money for treatment and not wanting to go alone are the most frequently cited problems.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214268791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113</a:t>
            </a:fld>
            <a:endParaRPr lang="en-US">
              <a:solidFill>
                <a:prstClr val="black"/>
              </a:solidFill>
            </a:endParaRPr>
          </a:p>
        </p:txBody>
      </p:sp>
    </p:spTree>
    <p:extLst>
      <p:ext uri="{BB962C8B-B14F-4D97-AF65-F5344CB8AC3E}">
        <p14:creationId xmlns:p14="http://schemas.microsoft.com/office/powerpoint/2010/main" val="21652465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140737621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115</a:t>
            </a:fld>
            <a:endParaRPr lang="en-US">
              <a:solidFill>
                <a:prstClr val="black"/>
              </a:solidFill>
            </a:endParaRPr>
          </a:p>
        </p:txBody>
      </p:sp>
    </p:spTree>
    <p:extLst>
      <p:ext uri="{BB962C8B-B14F-4D97-AF65-F5344CB8AC3E}">
        <p14:creationId xmlns:p14="http://schemas.microsoft.com/office/powerpoint/2010/main" val="789283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851073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719914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455676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9699498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9549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94495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8962094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978279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502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3950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7131406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6.xml"/><Relationship Id="rId1" Type="http://schemas.openxmlformats.org/officeDocument/2006/relationships/slideLayout" Target="../slideLayouts/slideLayout8.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0.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5" name="Rectangle 4"/>
          <p:cNvSpPr/>
          <p:nvPr userDrawn="1"/>
        </p:nvSpPr>
        <p:spPr>
          <a:xfrm>
            <a:off x="-83976" y="1791478"/>
            <a:ext cx="9349274" cy="28178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2015-16 Myanmar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(MDHS)</a:t>
            </a:r>
            <a:endParaRPr lang="en-GB" sz="3800" b="1" noProof="0" dirty="0">
              <a:solidFill>
                <a:schemeClr val="bg1"/>
              </a:solidFill>
              <a:latin typeface="Calibri" pitchFamily="34" charset="0"/>
            </a:endParaRPr>
          </a:p>
        </p:txBody>
      </p:sp>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l="17493" t="21404" b="9404"/>
          <a:stretch/>
        </p:blipFill>
        <p:spPr>
          <a:xfrm>
            <a:off x="-2239349" y="1975553"/>
            <a:ext cx="6601408" cy="2378927"/>
          </a:xfrm>
          <a:prstGeom prst="rect">
            <a:avLst/>
          </a:prstGeom>
          <a:effectLst>
            <a:softEdge rad="31750"/>
          </a:effectLst>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t="21404" b="9404"/>
          <a:stretch/>
        </p:blipFill>
        <p:spPr>
          <a:xfrm flipH="1">
            <a:off x="4287411" y="1975552"/>
            <a:ext cx="8001000" cy="2378927"/>
          </a:xfrm>
          <a:prstGeom prst="rect">
            <a:avLst/>
          </a:prstGeom>
          <a:effectLst>
            <a:softEdge rad="31750"/>
          </a:effectLst>
        </p:spPr>
      </p:pic>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2579" y="1581374"/>
            <a:ext cx="8251115" cy="527662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704838277"/>
      </p:ext>
    </p:extLst>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Rectangle 4"/>
          <p:cNvSpPr/>
          <p:nvPr userDrawn="1"/>
        </p:nvSpPr>
        <p:spPr>
          <a:xfrm>
            <a:off x="-83976" y="1791478"/>
            <a:ext cx="9349274" cy="28178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userDrawn="1"/>
        </p:nvSpPr>
        <p:spPr>
          <a:xfrm>
            <a:off x="0" y="5637119"/>
            <a:ext cx="9144000" cy="1261884"/>
          </a:xfrm>
          <a:prstGeom prst="rect">
            <a:avLst/>
          </a:prstGeom>
          <a:noFill/>
        </p:spPr>
        <p:txBody>
          <a:bodyPr wrap="square" rtlCol="0">
            <a:spAutoFit/>
          </a:bodyPr>
          <a:lstStyle/>
          <a:p>
            <a:pPr algn="ctr"/>
            <a:r>
              <a:rPr lang="en-GB" sz="3800" b="1" dirty="0" smtClean="0">
                <a:solidFill>
                  <a:prstClr val="white"/>
                </a:solidFill>
              </a:rPr>
              <a:t>2015-16 Myanmar Demographic </a:t>
            </a:r>
            <a:br>
              <a:rPr lang="en-GB" sz="3800" b="1" dirty="0" smtClean="0">
                <a:solidFill>
                  <a:prstClr val="white"/>
                </a:solidFill>
              </a:rPr>
            </a:br>
            <a:r>
              <a:rPr lang="en-GB" sz="3800" b="1" dirty="0" smtClean="0">
                <a:solidFill>
                  <a:prstClr val="white"/>
                </a:solidFill>
              </a:rPr>
              <a:t>and Health Survey (MDHS)</a:t>
            </a:r>
            <a:endParaRPr lang="en-GB" sz="3800" b="1" dirty="0">
              <a:solidFill>
                <a:prstClr val="white"/>
              </a:solidFill>
            </a:endParaRPr>
          </a:p>
        </p:txBody>
      </p:sp>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l="17493" t="21404" b="9404"/>
          <a:stretch/>
        </p:blipFill>
        <p:spPr>
          <a:xfrm>
            <a:off x="-2239349" y="1975553"/>
            <a:ext cx="6601408" cy="2378927"/>
          </a:xfrm>
          <a:prstGeom prst="rect">
            <a:avLst/>
          </a:prstGeom>
          <a:effectLst>
            <a:softEdge rad="31750"/>
          </a:effectLst>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t="21404" b="9404"/>
          <a:stretch/>
        </p:blipFill>
        <p:spPr>
          <a:xfrm flipH="1">
            <a:off x="4287411" y="1975552"/>
            <a:ext cx="8001000" cy="2378927"/>
          </a:xfrm>
          <a:prstGeom prst="rect">
            <a:avLst/>
          </a:prstGeom>
          <a:effectLst>
            <a:softEdge rad="31750"/>
          </a:effectLst>
        </p:spPr>
      </p:pic>
    </p:spTree>
    <p:extLst>
      <p:ext uri="{BB962C8B-B14F-4D97-AF65-F5344CB8AC3E}">
        <p14:creationId xmlns:p14="http://schemas.microsoft.com/office/powerpoint/2010/main" val="2707500132"/>
      </p:ext>
    </p:extLst>
  </p:cSld>
  <p:clrMap bg1="lt1" tx1="dk1" bg2="lt2" tx2="dk2" accent1="accent1" accent2="accent2" accent3="accent3" accent4="accent4" accent5="accent5" accent6="accent6" hlink="hlink" folHlink="folHlink"/>
  <p:sldLayoutIdLst>
    <p:sldLayoutId id="2147483690"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2321" y="1597688"/>
            <a:ext cx="8239648" cy="526031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13955353"/>
      </p:ext>
    </p:extLst>
  </p:cSld>
  <p:clrMap bg1="lt1" tx1="dk1" bg2="lt2" tx2="dk2" accent1="accent1" accent2="accent2" accent3="accent3" accent4="accent4" accent5="accent5" accent6="accent6" hlink="hlink" folHlink="folHlink"/>
  <p:sldLayoutIdLst>
    <p:sldLayoutId id="2147483692"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8465" y="1573620"/>
            <a:ext cx="8218968" cy="528438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36266991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5" name="Rectangle 4"/>
          <p:cNvSpPr/>
          <p:nvPr userDrawn="1"/>
        </p:nvSpPr>
        <p:spPr>
          <a:xfrm>
            <a:off x="-83976" y="1791478"/>
            <a:ext cx="9349274" cy="28178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userDrawn="1"/>
        </p:nvSpPr>
        <p:spPr>
          <a:xfrm>
            <a:off x="0" y="5637119"/>
            <a:ext cx="9144000" cy="1261884"/>
          </a:xfrm>
          <a:prstGeom prst="rect">
            <a:avLst/>
          </a:prstGeom>
          <a:noFill/>
        </p:spPr>
        <p:txBody>
          <a:bodyPr wrap="square" rtlCol="0">
            <a:spAutoFit/>
          </a:bodyPr>
          <a:lstStyle/>
          <a:p>
            <a:pPr algn="ctr"/>
            <a:r>
              <a:rPr lang="en-GB" sz="3800" b="1" dirty="0" smtClean="0">
                <a:solidFill>
                  <a:prstClr val="white"/>
                </a:solidFill>
              </a:rPr>
              <a:t>2015-16 Myanmar Demographic </a:t>
            </a:r>
            <a:br>
              <a:rPr lang="en-GB" sz="3800" b="1" dirty="0" smtClean="0">
                <a:solidFill>
                  <a:prstClr val="white"/>
                </a:solidFill>
              </a:rPr>
            </a:br>
            <a:r>
              <a:rPr lang="en-GB" sz="3800" b="1" dirty="0" smtClean="0">
                <a:solidFill>
                  <a:prstClr val="white"/>
                </a:solidFill>
              </a:rPr>
              <a:t>and Health Survey (MDHS)</a:t>
            </a:r>
            <a:endParaRPr lang="en-GB" sz="3800" b="1" dirty="0">
              <a:solidFill>
                <a:prstClr val="white"/>
              </a:solidFill>
            </a:endParaRPr>
          </a:p>
        </p:txBody>
      </p:sp>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l="17493" t="21404" b="9404"/>
          <a:stretch/>
        </p:blipFill>
        <p:spPr>
          <a:xfrm>
            <a:off x="-2239349" y="1975553"/>
            <a:ext cx="6601408" cy="2378927"/>
          </a:xfrm>
          <a:prstGeom prst="rect">
            <a:avLst/>
          </a:prstGeom>
          <a:effectLst>
            <a:softEdge rad="31750"/>
          </a:effectLst>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t="21404" b="9404"/>
          <a:stretch/>
        </p:blipFill>
        <p:spPr>
          <a:xfrm flipH="1">
            <a:off x="4287411" y="1975552"/>
            <a:ext cx="8001000" cy="2378927"/>
          </a:xfrm>
          <a:prstGeom prst="rect">
            <a:avLst/>
          </a:prstGeom>
          <a:effectLst>
            <a:softEdge rad="31750"/>
          </a:effectLst>
        </p:spPr>
      </p:pic>
    </p:spTree>
    <p:extLst>
      <p:ext uri="{BB962C8B-B14F-4D97-AF65-F5344CB8AC3E}">
        <p14:creationId xmlns:p14="http://schemas.microsoft.com/office/powerpoint/2010/main" val="228424717"/>
      </p:ext>
    </p:extLst>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3336" y="1592132"/>
            <a:ext cx="8229600"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671216789"/>
      </p:ext>
    </p:extLst>
  </p:cSld>
  <p:clrMap bg1="lt1" tx1="dk1" bg2="lt2" tx2="dk2" accent1="accent1" accent2="accent2" accent3="accent3" accent4="accent4" accent5="accent5" accent6="accent6" hlink="hlink" folHlink="folHlink"/>
  <p:sldLayoutIdLst>
    <p:sldLayoutId id="214748369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94884"/>
            <a:ext cx="8240232" cy="526311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215911114"/>
      </p:ext>
    </p:extLst>
  </p:cSld>
  <p:clrMap bg1="lt1" tx1="dk1" bg2="lt2" tx2="dk2" accent1="accent1" accent2="accent2" accent3="accent3" accent4="accent4" accent5="accent5" accent6="accent6" hlink="hlink" folHlink="folHlink"/>
  <p:sldLayoutIdLst>
    <p:sldLayoutId id="2147483701"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4094" y="1592132"/>
            <a:ext cx="8218842"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62348631"/>
      </p:ext>
    </p:extLst>
  </p:cSld>
  <p:clrMap bg1="lt1" tx1="dk1" bg2="lt2" tx2="dk2" accent1="accent1" accent2="accent2" accent3="accent3" accent4="accent4" accent5="accent5" accent6="accent6" hlink="hlink" folHlink="folHlink"/>
  <p:sldLayoutIdLst>
    <p:sldLayoutId id="2147483704" r:id="rId1"/>
  </p:sldLayoutIdLst>
  <p:txStyles>
    <p:titleStyle>
      <a:lvl1pPr algn="ctr" defTabSz="914400" rtl="0" eaLnBrk="1" latinLnBrk="0" hangingPunct="1">
        <a:lnSpc>
          <a:spcPct val="90000"/>
        </a:lnSpc>
        <a:spcBef>
          <a:spcPct val="0"/>
        </a:spcBef>
        <a:buNone/>
        <a:defRPr sz="4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126.xml"/><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130.xml"/><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1.xml"/><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13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133.xml"/><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155.xml.rels><?xml version="1.0" encoding="UTF-8" standalone="yes"?>
<Relationships xmlns="http://schemas.openxmlformats.org/package/2006/relationships"><Relationship Id="rId2" Type="http://schemas.openxmlformats.org/officeDocument/2006/relationships/chart" Target="../charts/chart71.xml"/><Relationship Id="rId1" Type="http://schemas.openxmlformats.org/officeDocument/2006/relationships/slideLayout" Target="../slideLayouts/slideLayout1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7.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137.xml"/><Relationship Id="rId1" Type="http://schemas.openxmlformats.org/officeDocument/2006/relationships/slideLayout" Target="../slideLayouts/slideLayout11.xml"/></Relationships>
</file>

<file path=ppt/slides/_rels/slide15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1.xml"/><Relationship Id="rId1" Type="http://schemas.openxmlformats.org/officeDocument/2006/relationships/slideLayout" Target="../slideLayouts/slideLayout11.xml"/></Relationships>
</file>

<file path=ppt/slides/_rels/slide163.xml.rels><?xml version="1.0" encoding="UTF-8" standalone="yes"?>
<Relationships xmlns="http://schemas.openxmlformats.org/package/2006/relationships"><Relationship Id="rId2" Type="http://schemas.openxmlformats.org/officeDocument/2006/relationships/chart" Target="../charts/chart73.xml"/><Relationship Id="rId1" Type="http://schemas.openxmlformats.org/officeDocument/2006/relationships/slideLayout" Target="../slideLayouts/slideLayout11.xml"/></Relationships>
</file>

<file path=ppt/slides/_rels/slide164.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142.xml"/><Relationship Id="rId1" Type="http://schemas.openxmlformats.org/officeDocument/2006/relationships/slideLayout" Target="../slideLayouts/slideLayout11.xml"/></Relationships>
</file>

<file path=ppt/slides/_rels/slide165.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143.xml"/><Relationship Id="rId1" Type="http://schemas.openxmlformats.org/officeDocument/2006/relationships/slideLayout" Target="../slideLayouts/slideLayout11.xml"/></Relationships>
</file>

<file path=ppt/slides/_rels/slide166.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notesSlide" Target="../notesSlides/notesSlide144.xml"/><Relationship Id="rId1" Type="http://schemas.openxmlformats.org/officeDocument/2006/relationships/slideLayout" Target="../slideLayouts/slideLayout11.xml"/></Relationships>
</file>

<file path=ppt/slides/_rels/slide167.xml.rels><?xml version="1.0" encoding="UTF-8" standalone="yes"?>
<Relationships xmlns="http://schemas.openxmlformats.org/package/2006/relationships"><Relationship Id="rId3" Type="http://schemas.openxmlformats.org/officeDocument/2006/relationships/chart" Target="../charts/chart77.xml"/><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6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6.xml"/><Relationship Id="rId1" Type="http://schemas.openxmlformats.org/officeDocument/2006/relationships/slideLayout" Target="../slideLayouts/slideLayout11.xml"/></Relationships>
</file>

<file path=ppt/slides/_rels/slide169.xml.rels><?xml version="1.0" encoding="UTF-8" standalone="yes"?>
<Relationships xmlns="http://schemas.openxmlformats.org/package/2006/relationships"><Relationship Id="rId3" Type="http://schemas.openxmlformats.org/officeDocument/2006/relationships/chart" Target="../charts/chart78.xml"/><Relationship Id="rId2" Type="http://schemas.openxmlformats.org/officeDocument/2006/relationships/notesSlide" Target="../notesSlides/notesSlide147.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8.xml"/><Relationship Id="rId1" Type="http://schemas.openxmlformats.org/officeDocument/2006/relationships/slideLayout" Target="../slideLayouts/slideLayout1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3.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notesSlide" Target="../notesSlides/notesSlide149.xml"/><Relationship Id="rId1" Type="http://schemas.openxmlformats.org/officeDocument/2006/relationships/slideLayout" Target="../slideLayouts/slideLayout11.xml"/></Relationships>
</file>

<file path=ppt/slides/_rels/slide174.xml.rels><?xml version="1.0" encoding="UTF-8" standalone="yes"?>
<Relationships xmlns="http://schemas.openxmlformats.org/package/2006/relationships"><Relationship Id="rId3" Type="http://schemas.openxmlformats.org/officeDocument/2006/relationships/chart" Target="../charts/chart80.xml"/><Relationship Id="rId2" Type="http://schemas.openxmlformats.org/officeDocument/2006/relationships/notesSlide" Target="../notesSlides/notesSlide150.xml"/><Relationship Id="rId1" Type="http://schemas.openxmlformats.org/officeDocument/2006/relationships/slideLayout" Target="../slideLayouts/slideLayout11.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1.xml"/></Relationships>
</file>

<file path=ppt/slides/_rels/slide17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2.xml"/><Relationship Id="rId1" Type="http://schemas.openxmlformats.org/officeDocument/2006/relationships/slideLayout" Target="../slideLayouts/slideLayout11.xml"/></Relationships>
</file>

<file path=ppt/slides/_rels/slide177.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153.xml"/><Relationship Id="rId1" Type="http://schemas.openxmlformats.org/officeDocument/2006/relationships/slideLayout" Target="../slideLayouts/slideLayout11.xml"/></Relationships>
</file>

<file path=ppt/slides/_rels/slide178.xml.rels><?xml version="1.0" encoding="UTF-8" standalone="yes"?>
<Relationships xmlns="http://schemas.openxmlformats.org/package/2006/relationships"><Relationship Id="rId3" Type="http://schemas.openxmlformats.org/officeDocument/2006/relationships/chart" Target="../charts/chart82.xml"/><Relationship Id="rId2" Type="http://schemas.openxmlformats.org/officeDocument/2006/relationships/notesSlide" Target="../notesSlides/notesSlide154.xml"/><Relationship Id="rId1" Type="http://schemas.openxmlformats.org/officeDocument/2006/relationships/slideLayout" Target="../slideLayouts/slideLayout11.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156.xml"/><Relationship Id="rId1" Type="http://schemas.openxmlformats.org/officeDocument/2006/relationships/slideLayout" Target="../slideLayouts/slideLayout11.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1.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9.xml"/><Relationship Id="rId1" Type="http://schemas.openxmlformats.org/officeDocument/2006/relationships/slideLayout" Target="../slideLayouts/slideLayout12.xml"/></Relationships>
</file>

<file path=ppt/slides/_rels/slide184.xml.rels><?xml version="1.0" encoding="UTF-8" standalone="yes"?>
<Relationships xmlns="http://schemas.openxmlformats.org/package/2006/relationships"><Relationship Id="rId3" Type="http://schemas.openxmlformats.org/officeDocument/2006/relationships/chart" Target="../charts/chart84.xml"/><Relationship Id="rId2" Type="http://schemas.openxmlformats.org/officeDocument/2006/relationships/notesSlide" Target="../notesSlides/notesSlide160.xml"/><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161.xml"/><Relationship Id="rId1" Type="http://schemas.openxmlformats.org/officeDocument/2006/relationships/slideLayout" Target="../slideLayouts/slideLayout12.xml"/></Relationships>
</file>

<file path=ppt/slides/_rels/slide186.xml.rels><?xml version="1.0" encoding="UTF-8" standalone="yes"?>
<Relationships xmlns="http://schemas.openxmlformats.org/package/2006/relationships"><Relationship Id="rId3" Type="http://schemas.openxmlformats.org/officeDocument/2006/relationships/chart" Target="../charts/chart86.xml"/><Relationship Id="rId2" Type="http://schemas.openxmlformats.org/officeDocument/2006/relationships/notesSlide" Target="../notesSlides/notesSlide162.xml"/><Relationship Id="rId1" Type="http://schemas.openxmlformats.org/officeDocument/2006/relationships/slideLayout" Target="../slideLayouts/slideLayout12.xml"/></Relationships>
</file>

<file path=ppt/slides/_rels/slide187.xml.rels><?xml version="1.0" encoding="UTF-8" standalone="yes"?>
<Relationships xmlns="http://schemas.openxmlformats.org/package/2006/relationships"><Relationship Id="rId3" Type="http://schemas.openxmlformats.org/officeDocument/2006/relationships/chart" Target="../charts/chart87.xml"/><Relationship Id="rId2" Type="http://schemas.openxmlformats.org/officeDocument/2006/relationships/notesSlide" Target="../notesSlides/notesSlide163.xml"/><Relationship Id="rId1" Type="http://schemas.openxmlformats.org/officeDocument/2006/relationships/slideLayout" Target="../slideLayouts/slideLayout12.xml"/></Relationships>
</file>

<file path=ppt/slides/_rels/slide188.xml.rels><?xml version="1.0" encoding="UTF-8" standalone="yes"?>
<Relationships xmlns="http://schemas.openxmlformats.org/package/2006/relationships"><Relationship Id="rId3" Type="http://schemas.openxmlformats.org/officeDocument/2006/relationships/chart" Target="../charts/chart88.xml"/><Relationship Id="rId2" Type="http://schemas.openxmlformats.org/officeDocument/2006/relationships/notesSlide" Target="../notesSlides/notesSlide164.xml"/><Relationship Id="rId1" Type="http://schemas.openxmlformats.org/officeDocument/2006/relationships/slideLayout" Target="../slideLayouts/slideLayout12.xml"/></Relationships>
</file>

<file path=ppt/slides/_rels/slide18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chart" Target="../charts/chart89.xml"/><Relationship Id="rId2" Type="http://schemas.openxmlformats.org/officeDocument/2006/relationships/notesSlide" Target="../notesSlides/notesSlide166.xml"/><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3" Type="http://schemas.openxmlformats.org/officeDocument/2006/relationships/chart" Target="../charts/chart90.xml"/><Relationship Id="rId2" Type="http://schemas.openxmlformats.org/officeDocument/2006/relationships/notesSlide" Target="../notesSlides/notesSlide167.xml"/><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8.xml"/><Relationship Id="rId1" Type="http://schemas.openxmlformats.org/officeDocument/2006/relationships/slideLayout" Target="../slideLayouts/slideLayout12.xml"/></Relationships>
</file>

<file path=ppt/slides/_rels/slide193.xml.rels><?xml version="1.0" encoding="UTF-8" standalone="yes"?>
<Relationships xmlns="http://schemas.openxmlformats.org/package/2006/relationships"><Relationship Id="rId3" Type="http://schemas.openxmlformats.org/officeDocument/2006/relationships/chart" Target="../charts/chart91.xml"/><Relationship Id="rId2" Type="http://schemas.openxmlformats.org/officeDocument/2006/relationships/notesSlide" Target="../notesSlides/notesSlide169.xml"/><Relationship Id="rId1" Type="http://schemas.openxmlformats.org/officeDocument/2006/relationships/slideLayout" Target="../slideLayouts/slideLayout12.xml"/></Relationships>
</file>

<file path=ppt/slides/_rels/slide194.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170.xml"/><Relationship Id="rId1" Type="http://schemas.openxmlformats.org/officeDocument/2006/relationships/slideLayout" Target="../slideLayouts/slideLayout1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1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12.xml"/></Relationships>
</file>

<file path=ppt/slides/_rels/slide201.xml.rels><?xml version="1.0" encoding="UTF-8" standalone="yes"?>
<Relationships xmlns="http://schemas.openxmlformats.org/package/2006/relationships"><Relationship Id="rId3" Type="http://schemas.openxmlformats.org/officeDocument/2006/relationships/chart" Target="../charts/chart93.xml"/><Relationship Id="rId2" Type="http://schemas.openxmlformats.org/officeDocument/2006/relationships/notesSlide" Target="../notesSlides/notesSlide177.xml"/><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3.xml.rels><?xml version="1.0" encoding="UTF-8" standalone="yes"?>
<Relationships xmlns="http://schemas.openxmlformats.org/package/2006/relationships"><Relationship Id="rId3" Type="http://schemas.openxmlformats.org/officeDocument/2006/relationships/chart" Target="../charts/chart94.xml"/><Relationship Id="rId2" Type="http://schemas.openxmlformats.org/officeDocument/2006/relationships/notesSlide" Target="../notesSlides/notesSlide178.xml"/><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3" Type="http://schemas.openxmlformats.org/officeDocument/2006/relationships/chart" Target="../charts/chart95.xml"/><Relationship Id="rId2" Type="http://schemas.openxmlformats.org/officeDocument/2006/relationships/notesSlide" Target="../notesSlides/notesSlide179.xml"/><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3" Type="http://schemas.openxmlformats.org/officeDocument/2006/relationships/chart" Target="../charts/chart96.xml"/><Relationship Id="rId2" Type="http://schemas.openxmlformats.org/officeDocument/2006/relationships/notesSlide" Target="../notesSlides/notesSlide180.xml"/><Relationship Id="rId1" Type="http://schemas.openxmlformats.org/officeDocument/2006/relationships/slideLayout" Target="../slideLayouts/slideLayout12.xml"/></Relationships>
</file>

<file path=ppt/slides/_rels/slide206.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notesSlide" Target="../notesSlides/notesSlide181.xml"/><Relationship Id="rId1" Type="http://schemas.openxmlformats.org/officeDocument/2006/relationships/slideLayout" Target="../slideLayouts/slideLayout1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1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chart" Target="../charts/chart98.xml"/><Relationship Id="rId2" Type="http://schemas.openxmlformats.org/officeDocument/2006/relationships/notesSlide" Target="../notesSlides/notesSlide184.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chart" Target="../charts/chart99.xml"/><Relationship Id="rId2" Type="http://schemas.openxmlformats.org/officeDocument/2006/relationships/notesSlide" Target="../notesSlides/notesSlide185.xml"/><Relationship Id="rId1" Type="http://schemas.openxmlformats.org/officeDocument/2006/relationships/slideLayout" Target="../slideLayouts/slideLayout10.xml"/></Relationships>
</file>

<file path=ppt/slides/_rels/slide211.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186.xml"/><Relationship Id="rId1" Type="http://schemas.openxmlformats.org/officeDocument/2006/relationships/slideLayout" Target="../slideLayouts/slideLayout10.xml"/></Relationships>
</file>

<file path=ppt/slides/_rels/slide212.xml.rels><?xml version="1.0" encoding="UTF-8" standalone="yes"?>
<Relationships xmlns="http://schemas.openxmlformats.org/package/2006/relationships"><Relationship Id="rId3" Type="http://schemas.openxmlformats.org/officeDocument/2006/relationships/chart" Target="../charts/chart101.xml"/><Relationship Id="rId2" Type="http://schemas.openxmlformats.org/officeDocument/2006/relationships/notesSlide" Target="../notesSlides/notesSlide187.xml"/><Relationship Id="rId1" Type="http://schemas.openxmlformats.org/officeDocument/2006/relationships/slideLayout" Target="../slideLayouts/slideLayout10.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0.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6.xml.rels><?xml version="1.0" encoding="UTF-8" standalone="yes"?>
<Relationships xmlns="http://schemas.openxmlformats.org/package/2006/relationships"><Relationship Id="rId3" Type="http://schemas.openxmlformats.org/officeDocument/2006/relationships/chart" Target="../charts/chart102.xml"/><Relationship Id="rId2" Type="http://schemas.openxmlformats.org/officeDocument/2006/relationships/notesSlide" Target="../notesSlides/notesSlide189.xml"/><Relationship Id="rId1" Type="http://schemas.openxmlformats.org/officeDocument/2006/relationships/slideLayout" Target="../slideLayouts/slideLayout10.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schemeClr val="bg1"/>
                </a:solidFill>
              </a:rPr>
              <a:t>Follow along </a:t>
            </a:r>
            <a:br>
              <a:rPr lang="en-US" b="1" dirty="0" smtClean="0">
                <a:solidFill>
                  <a:schemeClr val="bg1"/>
                </a:solidFill>
              </a:rPr>
            </a:br>
            <a:r>
              <a:rPr lang="en-US" b="1" dirty="0" smtClean="0">
                <a:solidFill>
                  <a:schemeClr val="bg1"/>
                </a:solidFill>
              </a:rPr>
              <a:t>on Twitter!</a:t>
            </a:r>
            <a:br>
              <a:rPr lang="en-US" b="1" dirty="0" smtClean="0">
                <a:solidFill>
                  <a:schemeClr val="bg1"/>
                </a:solidFill>
              </a:rPr>
            </a:br>
            <a:r>
              <a:rPr lang="en-US" b="1" dirty="0" smtClean="0">
                <a:solidFill>
                  <a:schemeClr val="bg1"/>
                </a:solidFill>
              </a:rPr>
              <a:t>#</a:t>
            </a:r>
            <a:r>
              <a:rPr lang="en-US" b="1" dirty="0" err="1" smtClean="0">
                <a:solidFill>
                  <a:schemeClr val="bg1"/>
                </a:solidFill>
              </a:rPr>
              <a:t>MyanmarDHS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Woman’s Questionnaire</a:t>
            </a:r>
            <a:endParaRPr lang="en-US" sz="4200" dirty="0"/>
          </a:p>
        </p:txBody>
      </p:sp>
      <p:sp>
        <p:nvSpPr>
          <p:cNvPr id="3" name="Content Placeholder 2"/>
          <p:cNvSpPr>
            <a:spLocks noGrp="1"/>
          </p:cNvSpPr>
          <p:nvPr>
            <p:ph idx="1"/>
          </p:nvPr>
        </p:nvSpPr>
        <p:spPr>
          <a:xfrm>
            <a:off x="467833" y="1534886"/>
            <a:ext cx="8250865" cy="5323113"/>
          </a:xfrm>
        </p:spPr>
        <p:txBody>
          <a:bodyPr>
            <a:normAutofit fontScale="62500" lnSpcReduction="20000"/>
          </a:bodyPr>
          <a:lstStyle/>
          <a:p>
            <a:pPr>
              <a:lnSpc>
                <a:spcPct val="120000"/>
              </a:lnSpc>
              <a:spcBef>
                <a:spcPts val="0"/>
              </a:spcBef>
              <a:spcAft>
                <a:spcPts val="600"/>
              </a:spcAft>
            </a:pPr>
            <a:r>
              <a:rPr lang="en-GB" dirty="0"/>
              <a:t>Background </a:t>
            </a:r>
            <a:r>
              <a:rPr lang="en-GB" dirty="0" smtClean="0"/>
              <a:t>characteristics (age, education, literacy, etc.)</a:t>
            </a:r>
            <a:endParaRPr lang="en-GB" dirty="0"/>
          </a:p>
          <a:p>
            <a:pPr>
              <a:lnSpc>
                <a:spcPct val="120000"/>
              </a:lnSpc>
              <a:spcBef>
                <a:spcPts val="0"/>
              </a:spcBef>
              <a:spcAft>
                <a:spcPts val="600"/>
              </a:spcAft>
            </a:pPr>
            <a:r>
              <a:rPr lang="en-GB" dirty="0" smtClean="0"/>
              <a:t>Birth history and child mortality</a:t>
            </a:r>
            <a:endParaRPr lang="en-GB" dirty="0"/>
          </a:p>
          <a:p>
            <a:pPr>
              <a:lnSpc>
                <a:spcPct val="120000"/>
              </a:lnSpc>
              <a:spcBef>
                <a:spcPts val="0"/>
              </a:spcBef>
              <a:spcAft>
                <a:spcPts val="600"/>
              </a:spcAft>
            </a:pPr>
            <a:r>
              <a:rPr lang="en-GB" dirty="0" smtClean="0"/>
              <a:t>Knowledge and use of </a:t>
            </a:r>
            <a:r>
              <a:rPr lang="en-GB" dirty="0"/>
              <a:t>family planning methods</a:t>
            </a:r>
          </a:p>
          <a:p>
            <a:pPr>
              <a:lnSpc>
                <a:spcPct val="120000"/>
              </a:lnSpc>
              <a:spcBef>
                <a:spcPts val="0"/>
              </a:spcBef>
              <a:spcAft>
                <a:spcPts val="600"/>
              </a:spcAft>
            </a:pPr>
            <a:r>
              <a:rPr lang="en-GB" dirty="0"/>
              <a:t>Fertility preferences</a:t>
            </a:r>
          </a:p>
          <a:p>
            <a:pPr>
              <a:lnSpc>
                <a:spcPct val="120000"/>
              </a:lnSpc>
              <a:spcBef>
                <a:spcPts val="0"/>
              </a:spcBef>
              <a:spcAft>
                <a:spcPts val="600"/>
              </a:spcAft>
            </a:pPr>
            <a:r>
              <a:rPr lang="en-GB" dirty="0"/>
              <a:t>Maternal health (antenatal, delivery, and postnatal care)</a:t>
            </a:r>
          </a:p>
          <a:p>
            <a:pPr>
              <a:lnSpc>
                <a:spcPct val="120000"/>
              </a:lnSpc>
              <a:spcBef>
                <a:spcPts val="0"/>
              </a:spcBef>
              <a:spcAft>
                <a:spcPts val="600"/>
              </a:spcAft>
            </a:pPr>
            <a:r>
              <a:rPr lang="en-GB" dirty="0" smtClean="0"/>
              <a:t>Breastfeeding </a:t>
            </a:r>
            <a:r>
              <a:rPr lang="en-GB" dirty="0"/>
              <a:t>and infant feeding practices</a:t>
            </a:r>
          </a:p>
          <a:p>
            <a:pPr>
              <a:lnSpc>
                <a:spcPct val="120000"/>
              </a:lnSpc>
              <a:spcBef>
                <a:spcPts val="0"/>
              </a:spcBef>
              <a:spcAft>
                <a:spcPts val="600"/>
              </a:spcAft>
            </a:pPr>
            <a:r>
              <a:rPr lang="en-GB" dirty="0"/>
              <a:t>Child vaccinations and childhood illnesses</a:t>
            </a:r>
          </a:p>
          <a:p>
            <a:pPr>
              <a:lnSpc>
                <a:spcPct val="120000"/>
              </a:lnSpc>
              <a:spcBef>
                <a:spcPts val="0"/>
              </a:spcBef>
              <a:spcAft>
                <a:spcPts val="600"/>
              </a:spcAft>
            </a:pPr>
            <a:r>
              <a:rPr lang="en-GB" dirty="0" smtClean="0"/>
              <a:t>Marriage </a:t>
            </a:r>
            <a:r>
              <a:rPr lang="en-GB" dirty="0"/>
              <a:t>and sexual activity</a:t>
            </a:r>
          </a:p>
          <a:p>
            <a:pPr>
              <a:lnSpc>
                <a:spcPct val="120000"/>
              </a:lnSpc>
              <a:spcBef>
                <a:spcPts val="0"/>
              </a:spcBef>
              <a:spcAft>
                <a:spcPts val="600"/>
              </a:spcAft>
            </a:pPr>
            <a:r>
              <a:rPr lang="en-GB" dirty="0"/>
              <a:t>Women’s work and husband’s background characteristics</a:t>
            </a:r>
          </a:p>
          <a:p>
            <a:pPr>
              <a:lnSpc>
                <a:spcPct val="120000"/>
              </a:lnSpc>
              <a:spcBef>
                <a:spcPts val="0"/>
              </a:spcBef>
              <a:spcAft>
                <a:spcPts val="600"/>
              </a:spcAft>
            </a:pPr>
            <a:r>
              <a:rPr lang="en-GB" dirty="0" smtClean="0"/>
              <a:t>Women’s empowerment indicators</a:t>
            </a:r>
          </a:p>
          <a:p>
            <a:pPr>
              <a:lnSpc>
                <a:spcPct val="120000"/>
              </a:lnSpc>
              <a:spcBef>
                <a:spcPts val="0"/>
              </a:spcBef>
              <a:spcAft>
                <a:spcPts val="600"/>
              </a:spcAft>
            </a:pPr>
            <a:r>
              <a:rPr lang="en-GB" dirty="0" smtClean="0"/>
              <a:t>Knowledge</a:t>
            </a:r>
            <a:r>
              <a:rPr lang="en-GB" dirty="0"/>
              <a:t>, awareness, and behaviour regarding HIV/AIDS and other STIs</a:t>
            </a:r>
          </a:p>
          <a:p>
            <a:pPr>
              <a:lnSpc>
                <a:spcPct val="120000"/>
              </a:lnSpc>
              <a:spcBef>
                <a:spcPts val="0"/>
              </a:spcBef>
              <a:spcAft>
                <a:spcPts val="600"/>
              </a:spcAft>
            </a:pPr>
            <a:r>
              <a:rPr lang="en-GB" dirty="0" smtClean="0"/>
              <a:t>Adult and maternal mortality</a:t>
            </a:r>
          </a:p>
          <a:p>
            <a:pPr>
              <a:lnSpc>
                <a:spcPct val="120000"/>
              </a:lnSpc>
              <a:spcBef>
                <a:spcPts val="0"/>
              </a:spcBef>
              <a:spcAft>
                <a:spcPts val="600"/>
              </a:spcAft>
            </a:pPr>
            <a:r>
              <a:rPr lang="en-GB" dirty="0" smtClean="0"/>
              <a:t>Domestic violence</a:t>
            </a:r>
            <a:endParaRPr lang="en-GB" dirty="0"/>
          </a:p>
        </p:txBody>
      </p:sp>
    </p:spTree>
    <p:extLst>
      <p:ext uri="{BB962C8B-B14F-4D97-AF65-F5344CB8AC3E}">
        <p14:creationId xmlns:p14="http://schemas.microsoft.com/office/powerpoint/2010/main" val="6540871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Components of Antenatal Care</a:t>
            </a:r>
            <a:endParaRPr lang="en-US" sz="4200" dirty="0"/>
          </a:p>
        </p:txBody>
      </p:sp>
      <p:graphicFrame>
        <p:nvGraphicFramePr>
          <p:cNvPr id="11" name="Content Placeholder 10"/>
          <p:cNvGraphicFramePr>
            <a:graphicFrameLocks noGrp="1"/>
          </p:cNvGraphicFramePr>
          <p:nvPr>
            <p:ph idx="1"/>
            <p:extLst/>
          </p:nvPr>
        </p:nvGraphicFramePr>
        <p:xfrm>
          <a:off x="1" y="1697210"/>
          <a:ext cx="9144000" cy="516078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2597"/>
            <a:ext cx="6902824" cy="646331"/>
          </a:xfrm>
          <a:prstGeom prst="rect">
            <a:avLst/>
          </a:prstGeom>
          <a:noFill/>
        </p:spPr>
        <p:txBody>
          <a:bodyPr wrap="square" rtlCol="0">
            <a:spAutoFit/>
          </a:bodyPr>
          <a:lstStyle/>
          <a:p>
            <a:r>
              <a:rPr lang="en-US" b="1" i="1" dirty="0" smtClean="0">
                <a:solidFill>
                  <a:prstClr val="black"/>
                </a:solidFill>
              </a:rPr>
              <a:t>Among women age 15-49 who received ANC for most recent birth in the past 5 years, percent receiving the following services</a:t>
            </a:r>
            <a:r>
              <a:rPr lang="en-US" i="1" dirty="0" smtClean="0">
                <a:solidFill>
                  <a:prstClr val="black"/>
                </a:solidFill>
              </a:rPr>
              <a:t>:</a:t>
            </a:r>
            <a:endParaRPr lang="en-US" i="1" dirty="0">
              <a:solidFill>
                <a:prstClr val="black"/>
              </a:solidFill>
            </a:endParaRPr>
          </a:p>
        </p:txBody>
      </p:sp>
      <p:sp>
        <p:nvSpPr>
          <p:cNvPr id="5" name="TextBox 4"/>
          <p:cNvSpPr txBox="1"/>
          <p:nvPr/>
        </p:nvSpPr>
        <p:spPr>
          <a:xfrm>
            <a:off x="0" y="5330653"/>
            <a:ext cx="4069976" cy="646331"/>
          </a:xfrm>
          <a:prstGeom prst="rect">
            <a:avLst/>
          </a:prstGeom>
          <a:noFill/>
        </p:spPr>
        <p:txBody>
          <a:bodyPr wrap="square" rtlCol="0">
            <a:spAutoFit/>
          </a:bodyPr>
          <a:lstStyle/>
          <a:p>
            <a:r>
              <a:rPr lang="en-US" b="1" i="1" dirty="0" smtClean="0">
                <a:solidFill>
                  <a:prstClr val="black"/>
                </a:solidFill>
              </a:rPr>
              <a:t>Among women age 15-49 with a live birth in the past 5 years, percent who:</a:t>
            </a:r>
            <a:endParaRPr lang="en-US" b="1" i="1" dirty="0">
              <a:solidFill>
                <a:prstClr val="black"/>
              </a:solidFill>
            </a:endParaRPr>
          </a:p>
        </p:txBody>
      </p:sp>
    </p:spTree>
    <p:extLst>
      <p:ext uri="{BB962C8B-B14F-4D97-AF65-F5344CB8AC3E}">
        <p14:creationId xmlns:p14="http://schemas.microsoft.com/office/powerpoint/2010/main" val="186810189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Tetanus Toxoid Vaccination</a:t>
            </a:r>
            <a:endParaRPr lang="en-US" sz="4200" dirty="0"/>
          </a:p>
        </p:txBody>
      </p:sp>
      <p:sp>
        <p:nvSpPr>
          <p:cNvPr id="3" name="Content Placeholder 2"/>
          <p:cNvSpPr>
            <a:spLocks noGrp="1"/>
          </p:cNvSpPr>
          <p:nvPr>
            <p:ph idx="1"/>
          </p:nvPr>
        </p:nvSpPr>
        <p:spPr>
          <a:xfrm>
            <a:off x="495300" y="1841500"/>
            <a:ext cx="8229600" cy="4335464"/>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70%</a:t>
            </a:r>
            <a:r>
              <a:rPr lang="en-GB" b="1" dirty="0" smtClean="0">
                <a:solidFill>
                  <a:schemeClr val="accent1"/>
                </a:solidFill>
              </a:rPr>
              <a:t> </a:t>
            </a:r>
            <a:r>
              <a:rPr lang="en-GB" dirty="0" smtClean="0"/>
              <a:t>of pregnant women received two or more tetanus toxoid injections during their last pregnancy.</a:t>
            </a:r>
          </a:p>
          <a:p>
            <a:pPr>
              <a:lnSpc>
                <a:spcPct val="100000"/>
              </a:lnSpc>
              <a:spcBef>
                <a:spcPts val="0"/>
              </a:spcBef>
              <a:spcAft>
                <a:spcPts val="600"/>
              </a:spcAft>
              <a:buClr>
                <a:schemeClr val="tx1"/>
              </a:buClr>
            </a:pPr>
            <a:r>
              <a:rPr lang="en-GB" b="1" dirty="0" smtClean="0">
                <a:solidFill>
                  <a:schemeClr val="bg2"/>
                </a:solidFill>
              </a:rPr>
              <a:t>72%</a:t>
            </a:r>
            <a:r>
              <a:rPr lang="en-GB" b="1" dirty="0" smtClean="0">
                <a:solidFill>
                  <a:schemeClr val="accent1"/>
                </a:solidFill>
              </a:rPr>
              <a:t> </a:t>
            </a:r>
            <a:r>
              <a:rPr lang="en-GB" dirty="0" smtClean="0"/>
              <a:t>of last births were protected against neonatal tetanus.</a:t>
            </a:r>
            <a:endParaRPr lang="en-GB" b="1" dirty="0"/>
          </a:p>
        </p:txBody>
      </p:sp>
    </p:spTree>
    <p:extLst>
      <p:ext uri="{BB962C8B-B14F-4D97-AF65-F5344CB8AC3E}">
        <p14:creationId xmlns:p14="http://schemas.microsoft.com/office/powerpoint/2010/main" val="390936265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Antenatal Care</a:t>
            </a:r>
          </a:p>
          <a:p>
            <a:pPr>
              <a:lnSpc>
                <a:spcPct val="110000"/>
              </a:lnSpc>
              <a:spcBef>
                <a:spcPts val="0"/>
              </a:spcBef>
              <a:spcAft>
                <a:spcPts val="600"/>
              </a:spcAft>
              <a:buClr>
                <a:prstClr val="black"/>
              </a:buClr>
            </a:pPr>
            <a:r>
              <a:rPr lang="en-GB" sz="2800" b="1" dirty="0" smtClean="0">
                <a:solidFill>
                  <a:srgbClr val="E4426D"/>
                </a:solidFill>
              </a:rPr>
              <a:t>Delivery and postnatal care</a:t>
            </a:r>
          </a:p>
          <a:p>
            <a:pPr>
              <a:lnSpc>
                <a:spcPct val="110000"/>
              </a:lnSpc>
              <a:spcBef>
                <a:spcPts val="0"/>
              </a:spcBef>
              <a:spcAft>
                <a:spcPts val="600"/>
              </a:spcAft>
              <a:buClr>
                <a:prstClr val="black"/>
              </a:buClr>
            </a:pPr>
            <a:r>
              <a:rPr lang="en-GB" sz="2800" dirty="0" smtClean="0">
                <a:solidFill>
                  <a:prstClr val="black"/>
                </a:solidFill>
              </a:rPr>
              <a:t>Other health issues</a:t>
            </a:r>
          </a:p>
        </p:txBody>
      </p:sp>
      <p:sp>
        <p:nvSpPr>
          <p:cNvPr id="9" name="TextBox 8"/>
          <p:cNvSpPr txBox="1"/>
          <p:nvPr/>
        </p:nvSpPr>
        <p:spPr>
          <a:xfrm>
            <a:off x="4622742" y="5006734"/>
            <a:ext cx="3784716" cy="256480"/>
          </a:xfrm>
          <a:prstGeom prst="rect">
            <a:avLst/>
          </a:prstGeom>
          <a:noFill/>
        </p:spPr>
        <p:txBody>
          <a:bodyPr wrap="square" rtlCol="0">
            <a:spAutoFit/>
          </a:bodyPr>
          <a:lstStyle/>
          <a:p>
            <a:pPr algn="ctr"/>
            <a:r>
              <a:rPr lang="en-US" sz="1200" baseline="30000" dirty="0">
                <a:solidFill>
                  <a:prstClr val="black"/>
                </a:solidFill>
              </a:rPr>
              <a:t>© </a:t>
            </a:r>
            <a:r>
              <a:rPr lang="en-US" sz="1600" baseline="30000" dirty="0">
                <a:solidFill>
                  <a:prstClr val="black"/>
                </a:solidFill>
              </a:rPr>
              <a:t>2003 Aung </a:t>
            </a:r>
            <a:r>
              <a:rPr lang="en-US" sz="1600" baseline="30000" dirty="0" err="1">
                <a:solidFill>
                  <a:prstClr val="black"/>
                </a:solidFill>
              </a:rPr>
              <a:t>Kyaw</a:t>
            </a:r>
            <a:r>
              <a:rPr lang="en-US" sz="1600" baseline="30000" dirty="0">
                <a:solidFill>
                  <a:prstClr val="black"/>
                </a:solidFill>
              </a:rPr>
              <a:t> Moe,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0682" y="1548449"/>
            <a:ext cx="4932656" cy="3305654"/>
          </a:xfrm>
          <a:prstGeom prst="rect">
            <a:avLst/>
          </a:prstGeom>
          <a:ln>
            <a:solidFill>
              <a:schemeClr val="tx1"/>
            </a:solidFill>
          </a:ln>
        </p:spPr>
      </p:pic>
    </p:spTree>
    <p:extLst>
      <p:ext uri="{BB962C8B-B14F-4D97-AF65-F5344CB8AC3E}">
        <p14:creationId xmlns:p14="http://schemas.microsoft.com/office/powerpoint/2010/main" val="247210459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Place of Delivery</a:t>
            </a:r>
            <a:endParaRPr lang="en-US" sz="4200" dirty="0">
              <a:solidFill>
                <a:srgbClr val="FF0000"/>
              </a:solidFill>
            </a:endParaRPr>
          </a:p>
        </p:txBody>
      </p:sp>
      <p:graphicFrame>
        <p:nvGraphicFramePr>
          <p:cNvPr id="11" name="Content Placeholder 10"/>
          <p:cNvGraphicFramePr>
            <a:graphicFrameLocks noGrp="1"/>
          </p:cNvGraphicFramePr>
          <p:nvPr>
            <p:ph idx="1"/>
            <p:extLst/>
          </p:nvPr>
        </p:nvGraphicFramePr>
        <p:xfrm>
          <a:off x="470646" y="1568360"/>
          <a:ext cx="8673353"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Percent distribution of live births in the 5-year period before the survey</a:t>
            </a:r>
            <a:endParaRPr lang="en-US" i="1" dirty="0">
              <a:solidFill>
                <a:prstClr val="black"/>
              </a:solidFill>
            </a:endParaRPr>
          </a:p>
        </p:txBody>
      </p:sp>
    </p:spTree>
    <p:extLst>
      <p:ext uri="{BB962C8B-B14F-4D97-AF65-F5344CB8AC3E}">
        <p14:creationId xmlns:p14="http://schemas.microsoft.com/office/powerpoint/2010/main" val="115944222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8178" y="0"/>
            <a:ext cx="4935822" cy="6858000"/>
          </a:xfrm>
          <a:prstGeom prst="rect">
            <a:avLst/>
          </a:prstGeom>
        </p:spPr>
      </p:pic>
      <p:sp>
        <p:nvSpPr>
          <p:cNvPr id="51" name="TextBox 50"/>
          <p:cNvSpPr txBox="1"/>
          <p:nvPr/>
        </p:nvSpPr>
        <p:spPr>
          <a:xfrm>
            <a:off x="1223689" y="2651126"/>
            <a:ext cx="1881429" cy="954107"/>
          </a:xfrm>
          <a:prstGeom prst="rect">
            <a:avLst/>
          </a:prstGeom>
          <a:noFill/>
        </p:spPr>
        <p:txBody>
          <a:bodyPr wrap="square" rtlCol="0">
            <a:spAutoFit/>
          </a:bodyPr>
          <a:lstStyle/>
          <a:p>
            <a:pPr algn="ctr"/>
            <a:r>
              <a:rPr lang="en-US" sz="2800" b="1" dirty="0" smtClean="0">
                <a:solidFill>
                  <a:prstClr val="black"/>
                </a:solidFill>
                <a:latin typeface="Calibri (Headings)"/>
              </a:rPr>
              <a:t>Myanmar 37%</a:t>
            </a:r>
            <a:endParaRPr lang="en-US" sz="2800" b="1" dirty="0">
              <a:solidFill>
                <a:prstClr val="black"/>
              </a:solidFill>
              <a:latin typeface="Calibri (Headings)"/>
            </a:endParaRPr>
          </a:p>
        </p:txBody>
      </p:sp>
      <p:sp>
        <p:nvSpPr>
          <p:cNvPr id="2" name="Title 1"/>
          <p:cNvSpPr>
            <a:spLocks noGrp="1"/>
          </p:cNvSpPr>
          <p:nvPr>
            <p:ph type="title"/>
          </p:nvPr>
        </p:nvSpPr>
        <p:spPr>
          <a:xfrm>
            <a:off x="126459" y="0"/>
            <a:ext cx="4649822" cy="1325563"/>
          </a:xfrm>
        </p:spPr>
        <p:txBody>
          <a:bodyPr>
            <a:normAutofit fontScale="90000"/>
          </a:bodyPr>
          <a:lstStyle/>
          <a:p>
            <a:r>
              <a:rPr lang="en-US" sz="4000" dirty="0"/>
              <a:t>Delivery in a Health Facility by </a:t>
            </a:r>
            <a:r>
              <a:rPr lang="en-US" sz="4000" dirty="0" smtClean="0"/>
              <a:t>Region/State</a:t>
            </a:r>
            <a:endParaRPr lang="en-US" sz="4200" dirty="0"/>
          </a:p>
        </p:txBody>
      </p:sp>
      <p:sp>
        <p:nvSpPr>
          <p:cNvPr id="53" name="Text Box 34"/>
          <p:cNvSpPr txBox="1">
            <a:spLocks noChangeArrowheads="1"/>
          </p:cNvSpPr>
          <p:nvPr/>
        </p:nvSpPr>
        <p:spPr bwMode="auto">
          <a:xfrm>
            <a:off x="126459" y="1325563"/>
            <a:ext cx="44358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smtClean="0">
                <a:solidFill>
                  <a:prstClr val="black"/>
                </a:solidFill>
              </a:rPr>
              <a:t>Percent of live births in the 5-year period </a:t>
            </a:r>
            <a:r>
              <a:rPr lang="en-US" i="1" dirty="0">
                <a:solidFill>
                  <a:prstClr val="black"/>
                </a:solidFill>
              </a:rPr>
              <a:t>before the </a:t>
            </a:r>
            <a:r>
              <a:rPr lang="en-US" i="1" dirty="0" smtClean="0">
                <a:solidFill>
                  <a:prstClr val="black"/>
                </a:solidFill>
              </a:rPr>
              <a:t>survey </a:t>
            </a:r>
            <a:r>
              <a:rPr lang="en-US" i="1" dirty="0">
                <a:solidFill>
                  <a:prstClr val="black"/>
                </a:solidFill>
              </a:rPr>
              <a:t>delivered in a health facility</a:t>
            </a:r>
          </a:p>
        </p:txBody>
      </p:sp>
    </p:spTree>
    <p:extLst>
      <p:ext uri="{BB962C8B-B14F-4D97-AF65-F5344CB8AC3E}">
        <p14:creationId xmlns:p14="http://schemas.microsoft.com/office/powerpoint/2010/main" val="59482418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Assistance during Delivery</a:t>
            </a:r>
            <a:endParaRPr lang="en-US" sz="4200" dirty="0"/>
          </a:p>
        </p:txBody>
      </p:sp>
      <p:graphicFrame>
        <p:nvGraphicFramePr>
          <p:cNvPr id="7" name="Content Placeholder 6"/>
          <p:cNvGraphicFramePr>
            <a:graphicFrameLocks noGrp="1"/>
          </p:cNvGraphicFramePr>
          <p:nvPr>
            <p:ph idx="1"/>
            <p:extLst/>
          </p:nvPr>
        </p:nvGraphicFramePr>
        <p:xfrm>
          <a:off x="0" y="1474232"/>
          <a:ext cx="9144000" cy="51837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solidFill>
                  <a:prstClr val="black"/>
                </a:solidFill>
              </a:rPr>
              <a:t>Percent distribution of live births in the 5-year period before the survey</a:t>
            </a:r>
            <a:endParaRPr lang="en-US" i="1" dirty="0">
              <a:solidFill>
                <a:prstClr val="black"/>
              </a:solidFill>
            </a:endParaRPr>
          </a:p>
        </p:txBody>
      </p:sp>
      <p:sp>
        <p:nvSpPr>
          <p:cNvPr id="5" name="TextBox 4"/>
          <p:cNvSpPr txBox="1"/>
          <p:nvPr/>
        </p:nvSpPr>
        <p:spPr>
          <a:xfrm>
            <a:off x="-58640" y="6550221"/>
            <a:ext cx="7400734" cy="338554"/>
          </a:xfrm>
          <a:prstGeom prst="rect">
            <a:avLst/>
          </a:prstGeom>
          <a:noFill/>
        </p:spPr>
        <p:txBody>
          <a:bodyPr wrap="square" rtlCol="0">
            <a:spAutoFit/>
          </a:bodyPr>
          <a:lstStyle/>
          <a:p>
            <a:r>
              <a:rPr lang="en-US" sz="1600" dirty="0">
                <a:solidFill>
                  <a:prstClr val="black"/>
                </a:solidFill>
              </a:rPr>
              <a:t>*Skilled provider includes </a:t>
            </a:r>
            <a:r>
              <a:rPr lang="en-US" sz="1600" dirty="0" smtClean="0">
                <a:solidFill>
                  <a:prstClr val="black"/>
                </a:solidFill>
              </a:rPr>
              <a:t>doctor, nurse/midwife, and lady health visitor (LHV).</a:t>
            </a:r>
            <a:endParaRPr lang="en-US" sz="1600" dirty="0">
              <a:solidFill>
                <a:prstClr val="black"/>
              </a:solidFill>
            </a:endParaRPr>
          </a:p>
        </p:txBody>
      </p:sp>
      <p:sp>
        <p:nvSpPr>
          <p:cNvPr id="6" name="TextBox 5"/>
          <p:cNvSpPr txBox="1"/>
          <p:nvPr/>
        </p:nvSpPr>
        <p:spPr>
          <a:xfrm>
            <a:off x="6754143" y="2044139"/>
            <a:ext cx="2233326" cy="1569660"/>
          </a:xfrm>
          <a:prstGeom prst="rect">
            <a:avLst/>
          </a:prstGeom>
          <a:solidFill>
            <a:schemeClr val="tx2">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prstClr val="black"/>
                </a:solidFill>
              </a:rPr>
              <a:t>60% of births were delivered by a skilled provider*</a:t>
            </a:r>
            <a:endParaRPr lang="en-US" sz="2400" b="1" dirty="0">
              <a:solidFill>
                <a:prstClr val="black"/>
              </a:solidFill>
            </a:endParaRPr>
          </a:p>
        </p:txBody>
      </p:sp>
    </p:spTree>
    <p:extLst>
      <p:ext uri="{BB962C8B-B14F-4D97-AF65-F5344CB8AC3E}">
        <p14:creationId xmlns:p14="http://schemas.microsoft.com/office/powerpoint/2010/main" val="230520704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354810" y="3203576"/>
            <a:ext cx="1881429" cy="954107"/>
          </a:xfrm>
          <a:prstGeom prst="rect">
            <a:avLst/>
          </a:prstGeom>
          <a:noFill/>
        </p:spPr>
        <p:txBody>
          <a:bodyPr wrap="square" rtlCol="0">
            <a:spAutoFit/>
          </a:bodyPr>
          <a:lstStyle/>
          <a:p>
            <a:pPr algn="ctr"/>
            <a:r>
              <a:rPr lang="en-US" sz="2800" b="1" dirty="0" smtClean="0">
                <a:solidFill>
                  <a:prstClr val="black"/>
                </a:solidFill>
                <a:latin typeface="Calibri (Headings)"/>
              </a:rPr>
              <a:t>Myanmar 60%</a:t>
            </a:r>
            <a:endParaRPr lang="en-US" sz="2800" b="1" dirty="0">
              <a:solidFill>
                <a:prstClr val="black"/>
              </a:solidFill>
              <a:latin typeface="Calibri (Headings)"/>
            </a:endParaRPr>
          </a:p>
        </p:txBody>
      </p:sp>
      <p:sp>
        <p:nvSpPr>
          <p:cNvPr id="2" name="Title 1"/>
          <p:cNvSpPr>
            <a:spLocks noGrp="1"/>
          </p:cNvSpPr>
          <p:nvPr>
            <p:ph type="title"/>
          </p:nvPr>
        </p:nvSpPr>
        <p:spPr>
          <a:xfrm>
            <a:off x="135984" y="428625"/>
            <a:ext cx="4649822" cy="1325563"/>
          </a:xfrm>
        </p:spPr>
        <p:txBody>
          <a:bodyPr>
            <a:normAutofit fontScale="90000"/>
          </a:bodyPr>
          <a:lstStyle/>
          <a:p>
            <a:r>
              <a:rPr lang="en-US" sz="4000" dirty="0" smtClean="0"/>
              <a:t>Assistance during Delivery </a:t>
            </a:r>
            <a:r>
              <a:rPr lang="en-US" sz="4000" dirty="0"/>
              <a:t>by </a:t>
            </a:r>
            <a:r>
              <a:rPr lang="en-US" sz="4000" dirty="0" smtClean="0"/>
              <a:t>Region/State</a:t>
            </a:r>
            <a:endParaRPr lang="en-US" sz="4200" dirty="0"/>
          </a:p>
        </p:txBody>
      </p:sp>
      <p:sp>
        <p:nvSpPr>
          <p:cNvPr id="6" name="TextBox 5"/>
          <p:cNvSpPr txBox="1"/>
          <p:nvPr/>
        </p:nvSpPr>
        <p:spPr>
          <a:xfrm>
            <a:off x="209550" y="2095500"/>
            <a:ext cx="4171950" cy="646331"/>
          </a:xfrm>
          <a:prstGeom prst="rect">
            <a:avLst/>
          </a:prstGeom>
          <a:noFill/>
        </p:spPr>
        <p:txBody>
          <a:bodyPr wrap="square" rtlCol="0">
            <a:spAutoFit/>
          </a:bodyPr>
          <a:lstStyle/>
          <a:p>
            <a:pPr algn="ctr"/>
            <a:r>
              <a:rPr lang="en-US" i="1" dirty="0" smtClean="0">
                <a:solidFill>
                  <a:prstClr val="black"/>
                </a:solidFill>
              </a:rPr>
              <a:t>Percent of births in the last 5 years that were assisted by a skilled provider</a:t>
            </a:r>
            <a:endParaRPr lang="en-US" i="1" dirty="0">
              <a:solidFill>
                <a:prstClr val="black"/>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8178" y="0"/>
            <a:ext cx="4935822" cy="6858000"/>
          </a:xfrm>
          <a:prstGeom prst="rect">
            <a:avLst/>
          </a:prstGeom>
        </p:spPr>
      </p:pic>
      <p:sp>
        <p:nvSpPr>
          <p:cNvPr id="8" name="TextBox 7"/>
          <p:cNvSpPr txBox="1"/>
          <p:nvPr/>
        </p:nvSpPr>
        <p:spPr>
          <a:xfrm>
            <a:off x="-58640" y="6550221"/>
            <a:ext cx="7400734" cy="338554"/>
          </a:xfrm>
          <a:prstGeom prst="rect">
            <a:avLst/>
          </a:prstGeom>
          <a:noFill/>
        </p:spPr>
        <p:txBody>
          <a:bodyPr wrap="square" rtlCol="0">
            <a:spAutoFit/>
          </a:bodyPr>
          <a:lstStyle/>
          <a:p>
            <a:r>
              <a:rPr lang="en-US" sz="1600" dirty="0">
                <a:solidFill>
                  <a:prstClr val="black"/>
                </a:solidFill>
              </a:rPr>
              <a:t>*Skilled provider includes </a:t>
            </a:r>
            <a:r>
              <a:rPr lang="en-US" sz="1600" dirty="0" smtClean="0">
                <a:solidFill>
                  <a:prstClr val="black"/>
                </a:solidFill>
              </a:rPr>
              <a:t>doctor, nurse/midwife, and lady health visitor (LHV).</a:t>
            </a:r>
            <a:endParaRPr lang="en-US" sz="1600" dirty="0">
              <a:solidFill>
                <a:prstClr val="black"/>
              </a:solidFill>
            </a:endParaRPr>
          </a:p>
        </p:txBody>
      </p:sp>
    </p:spTree>
    <p:extLst>
      <p:ext uri="{BB962C8B-B14F-4D97-AF65-F5344CB8AC3E}">
        <p14:creationId xmlns:p14="http://schemas.microsoft.com/office/powerpoint/2010/main" val="8813552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Assistance during Delivery</a:t>
            </a:r>
            <a:br>
              <a:rPr lang="en-US" sz="4200" dirty="0" smtClean="0"/>
            </a:br>
            <a:r>
              <a:rPr lang="en-US" sz="4200" dirty="0" smtClean="0"/>
              <a:t>by Education</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4094" y="1295400"/>
          <a:ext cx="82296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births in the last 5 years that were assisted by a skilled provider</a:t>
            </a:r>
            <a:endParaRPr lang="en-US" i="1" dirty="0">
              <a:solidFill>
                <a:prstClr val="black"/>
              </a:solidFill>
            </a:endParaRPr>
          </a:p>
        </p:txBody>
      </p:sp>
    </p:spTree>
    <p:extLst>
      <p:ext uri="{BB962C8B-B14F-4D97-AF65-F5344CB8AC3E}">
        <p14:creationId xmlns:p14="http://schemas.microsoft.com/office/powerpoint/2010/main" val="419507536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484093" y="1295400"/>
          <a:ext cx="8216153" cy="490424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28650" y="6199641"/>
            <a:ext cx="1981200"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6" name="TextBox 5"/>
          <p:cNvSpPr txBox="1"/>
          <p:nvPr/>
        </p:nvSpPr>
        <p:spPr>
          <a:xfrm>
            <a:off x="6534150" y="6199641"/>
            <a:ext cx="1981200"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
        <p:nvSpPr>
          <p:cNvPr id="7" name="Notched Right Arrow 6"/>
          <p:cNvSpPr/>
          <p:nvPr/>
        </p:nvSpPr>
        <p:spPr>
          <a:xfrm>
            <a:off x="2895600" y="6388773"/>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9"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Assistance during Delivery</a:t>
            </a:r>
            <a:br>
              <a:rPr lang="en-US" sz="4200" dirty="0" smtClean="0"/>
            </a:br>
            <a:r>
              <a:rPr lang="en-US" sz="4200" dirty="0" smtClean="0"/>
              <a:t>by Household Wealth</a:t>
            </a:r>
            <a:br>
              <a:rPr lang="en-US" sz="4200" dirty="0" smtClean="0"/>
            </a:br>
            <a:endParaRPr lang="en-US" sz="4200" dirty="0"/>
          </a:p>
        </p:txBody>
      </p:sp>
      <p:sp>
        <p:nvSpPr>
          <p:cNvPr id="10" name="TextBox 9"/>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births in the last 5 years that were assisted by a skilled provider</a:t>
            </a:r>
            <a:endParaRPr lang="en-US" i="1" dirty="0">
              <a:solidFill>
                <a:prstClr val="black"/>
              </a:solidFill>
            </a:endParaRPr>
          </a:p>
        </p:txBody>
      </p:sp>
    </p:spTree>
    <p:extLst>
      <p:ext uri="{BB962C8B-B14F-4D97-AF65-F5344CB8AC3E}">
        <p14:creationId xmlns:p14="http://schemas.microsoft.com/office/powerpoint/2010/main" val="38270528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Place of Delivery and Assistance at Delivery in the Region</a:t>
            </a:r>
            <a:endParaRPr lang="en-US" sz="4200" dirty="0"/>
          </a:p>
        </p:txBody>
      </p:sp>
      <p:graphicFrame>
        <p:nvGraphicFramePr>
          <p:cNvPr id="11" name="Content Placeholder 10"/>
          <p:cNvGraphicFramePr>
            <a:graphicFrameLocks noGrp="1"/>
          </p:cNvGraphicFramePr>
          <p:nvPr>
            <p:ph idx="1"/>
            <p:extLst/>
          </p:nvPr>
        </p:nvGraphicFramePr>
        <p:xfrm>
          <a:off x="311499" y="1245140"/>
          <a:ext cx="8561196" cy="561285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4"/>
          <p:cNvSpPr txBox="1">
            <a:spLocks noChangeArrowheads="1"/>
          </p:cNvSpPr>
          <p:nvPr/>
        </p:nvSpPr>
        <p:spPr bwMode="auto">
          <a:xfrm>
            <a:off x="4756826" y="1647373"/>
            <a:ext cx="425152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i="1" dirty="0">
                <a:solidFill>
                  <a:prstClr val="black"/>
                </a:solidFill>
              </a:rPr>
              <a:t>Percent of </a:t>
            </a:r>
            <a:r>
              <a:rPr lang="en-US" sz="1600" i="1" dirty="0" smtClean="0">
                <a:solidFill>
                  <a:prstClr val="black"/>
                </a:solidFill>
              </a:rPr>
              <a:t>live births in the 5 years before the survey that received assistance from a skilled provider</a:t>
            </a:r>
            <a:endParaRPr lang="en-US" sz="1600" i="1" dirty="0">
              <a:solidFill>
                <a:prstClr val="black"/>
              </a:solidFill>
            </a:endParaRPr>
          </a:p>
        </p:txBody>
      </p:sp>
      <p:sp>
        <p:nvSpPr>
          <p:cNvPr id="3" name="TextBox 2"/>
          <p:cNvSpPr txBox="1"/>
          <p:nvPr/>
        </p:nvSpPr>
        <p:spPr>
          <a:xfrm>
            <a:off x="311499" y="6396334"/>
            <a:ext cx="2091447" cy="461665"/>
          </a:xfrm>
          <a:prstGeom prst="rect">
            <a:avLst/>
          </a:prstGeom>
          <a:noFill/>
        </p:spPr>
        <p:txBody>
          <a:bodyPr wrap="square" rtlCol="0">
            <a:spAutoFit/>
          </a:bodyPr>
          <a:lstStyle/>
          <a:p>
            <a:pPr algn="ctr"/>
            <a:r>
              <a:rPr lang="en-US" sz="1200" i="1" dirty="0" smtClean="0">
                <a:solidFill>
                  <a:prstClr val="black"/>
                </a:solidFill>
              </a:rPr>
              <a:t>*Bangladesh is based on the 3 years before the survey</a:t>
            </a:r>
            <a:endParaRPr lang="en-US" sz="1200" i="1" dirty="0">
              <a:solidFill>
                <a:prstClr val="black"/>
              </a:solidFill>
            </a:endParaRPr>
          </a:p>
        </p:txBody>
      </p:sp>
    </p:spTree>
    <p:extLst>
      <p:ext uri="{BB962C8B-B14F-4D97-AF65-F5344CB8AC3E}">
        <p14:creationId xmlns:p14="http://schemas.microsoft.com/office/powerpoint/2010/main" val="2756770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Man’s Questionnaire</a:t>
            </a:r>
            <a:endParaRPr lang="en-US" sz="4200" dirty="0"/>
          </a:p>
        </p:txBody>
      </p:sp>
      <p:sp>
        <p:nvSpPr>
          <p:cNvPr id="3" name="Content Placeholder 2"/>
          <p:cNvSpPr>
            <a:spLocks noGrp="1"/>
          </p:cNvSpPr>
          <p:nvPr>
            <p:ph idx="1"/>
          </p:nvPr>
        </p:nvSpPr>
        <p:spPr>
          <a:xfrm>
            <a:off x="628650" y="1600201"/>
            <a:ext cx="7886700" cy="5257800"/>
          </a:xfrm>
        </p:spPr>
        <p:txBody>
          <a:bodyPr>
            <a:normAutofit/>
          </a:bodyPr>
          <a:lstStyle/>
          <a:p>
            <a:pPr>
              <a:lnSpc>
                <a:spcPct val="100000"/>
              </a:lnSpc>
              <a:spcBef>
                <a:spcPts val="0"/>
              </a:spcBef>
              <a:spcAft>
                <a:spcPts val="600"/>
              </a:spcAft>
            </a:pPr>
            <a:r>
              <a:rPr lang="en-GB" dirty="0"/>
              <a:t>Background characteristics (age, </a:t>
            </a:r>
            <a:r>
              <a:rPr lang="en-GB" dirty="0" smtClean="0"/>
              <a:t>education</a:t>
            </a:r>
            <a:r>
              <a:rPr lang="en-GB" dirty="0"/>
              <a:t>, literacy, etc.)</a:t>
            </a:r>
          </a:p>
          <a:p>
            <a:pPr>
              <a:lnSpc>
                <a:spcPct val="100000"/>
              </a:lnSpc>
              <a:spcBef>
                <a:spcPts val="0"/>
              </a:spcBef>
              <a:spcAft>
                <a:spcPts val="600"/>
              </a:spcAft>
            </a:pPr>
            <a:r>
              <a:rPr lang="en-GB" dirty="0" smtClean="0"/>
              <a:t>Knowledge of </a:t>
            </a:r>
            <a:r>
              <a:rPr lang="en-GB" dirty="0"/>
              <a:t>family planning methods</a:t>
            </a:r>
          </a:p>
          <a:p>
            <a:pPr>
              <a:lnSpc>
                <a:spcPct val="100000"/>
              </a:lnSpc>
              <a:spcBef>
                <a:spcPts val="0"/>
              </a:spcBef>
              <a:spcAft>
                <a:spcPts val="600"/>
              </a:spcAft>
            </a:pPr>
            <a:r>
              <a:rPr lang="en-GB" dirty="0"/>
              <a:t>Fertility </a:t>
            </a:r>
            <a:r>
              <a:rPr lang="en-GB" dirty="0" smtClean="0"/>
              <a:t>preferences</a:t>
            </a:r>
          </a:p>
          <a:p>
            <a:pPr>
              <a:lnSpc>
                <a:spcPct val="100000"/>
              </a:lnSpc>
              <a:spcBef>
                <a:spcPts val="0"/>
              </a:spcBef>
              <a:spcAft>
                <a:spcPts val="600"/>
              </a:spcAft>
            </a:pPr>
            <a:r>
              <a:rPr lang="en-GB" dirty="0" smtClean="0"/>
              <a:t>Employment and gender roles</a:t>
            </a:r>
          </a:p>
          <a:p>
            <a:pPr>
              <a:lnSpc>
                <a:spcPct val="120000"/>
              </a:lnSpc>
              <a:spcBef>
                <a:spcPts val="0"/>
              </a:spcBef>
              <a:spcAft>
                <a:spcPts val="600"/>
              </a:spcAft>
            </a:pPr>
            <a:r>
              <a:rPr lang="en-GB" dirty="0"/>
              <a:t>Knowledge, awareness, and behaviour regarding HIV/AIDS and other STIs</a:t>
            </a:r>
          </a:p>
          <a:p>
            <a:pPr>
              <a:lnSpc>
                <a:spcPct val="120000"/>
              </a:lnSpc>
              <a:spcBef>
                <a:spcPts val="0"/>
              </a:spcBef>
              <a:spcAft>
                <a:spcPts val="600"/>
              </a:spcAft>
            </a:pPr>
            <a:r>
              <a:rPr lang="en-GB" dirty="0"/>
              <a:t>Other health </a:t>
            </a:r>
            <a:r>
              <a:rPr lang="en-GB" dirty="0" smtClean="0"/>
              <a:t>issues</a:t>
            </a:r>
            <a:endParaRPr lang="en-GB" dirty="0"/>
          </a:p>
        </p:txBody>
      </p:sp>
    </p:spTree>
    <p:extLst>
      <p:ext uri="{BB962C8B-B14F-4D97-AF65-F5344CB8AC3E}">
        <p14:creationId xmlns:p14="http://schemas.microsoft.com/office/powerpoint/2010/main" val="87911485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Timing of Postnatal Care (PNC) for Mother and Infant</a:t>
            </a:r>
            <a:endParaRPr lang="en-US" sz="4200" dirty="0"/>
          </a:p>
        </p:txBody>
      </p:sp>
      <p:graphicFrame>
        <p:nvGraphicFramePr>
          <p:cNvPr id="11" name="Content Placeholder 10"/>
          <p:cNvGraphicFramePr>
            <a:graphicFrameLocks noGrp="1"/>
          </p:cNvGraphicFramePr>
          <p:nvPr>
            <p:ph idx="1"/>
            <p:extLst/>
          </p:nvPr>
        </p:nvGraphicFramePr>
        <p:xfrm>
          <a:off x="628650" y="1665209"/>
          <a:ext cx="7886700" cy="519279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smtClean="0">
                <a:solidFill>
                  <a:prstClr val="black"/>
                </a:solidFill>
              </a:rPr>
              <a:t>Percent of live births in the 5-year period before the survey</a:t>
            </a:r>
            <a:endParaRPr lang="en-US" i="1" dirty="0">
              <a:solidFill>
                <a:prstClr val="black"/>
              </a:solidFill>
            </a:endParaRPr>
          </a:p>
        </p:txBody>
      </p:sp>
    </p:spTree>
    <p:extLst>
      <p:ext uri="{BB962C8B-B14F-4D97-AF65-F5344CB8AC3E}">
        <p14:creationId xmlns:p14="http://schemas.microsoft.com/office/powerpoint/2010/main" val="141382000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Antenatal Care</a:t>
            </a:r>
          </a:p>
          <a:p>
            <a:pPr>
              <a:lnSpc>
                <a:spcPct val="110000"/>
              </a:lnSpc>
              <a:spcBef>
                <a:spcPts val="0"/>
              </a:spcBef>
              <a:spcAft>
                <a:spcPts val="600"/>
              </a:spcAft>
              <a:buClr>
                <a:prstClr val="black"/>
              </a:buClr>
            </a:pPr>
            <a:r>
              <a:rPr lang="en-GB" sz="2800" dirty="0" smtClean="0">
                <a:solidFill>
                  <a:prstClr val="black"/>
                </a:solidFill>
              </a:rPr>
              <a:t>Delivery and postnatal care</a:t>
            </a:r>
          </a:p>
          <a:p>
            <a:pPr>
              <a:lnSpc>
                <a:spcPct val="110000"/>
              </a:lnSpc>
              <a:spcBef>
                <a:spcPts val="0"/>
              </a:spcBef>
              <a:spcAft>
                <a:spcPts val="600"/>
              </a:spcAft>
              <a:buClr>
                <a:prstClr val="black"/>
              </a:buClr>
            </a:pPr>
            <a:r>
              <a:rPr lang="en-GB" sz="2800" b="1" dirty="0" smtClean="0">
                <a:solidFill>
                  <a:srgbClr val="E4426D"/>
                </a:solidFill>
              </a:rPr>
              <a:t>Other health issues</a:t>
            </a:r>
          </a:p>
        </p:txBody>
      </p:sp>
      <p:sp>
        <p:nvSpPr>
          <p:cNvPr id="9" name="TextBox 8"/>
          <p:cNvSpPr txBox="1"/>
          <p:nvPr/>
        </p:nvSpPr>
        <p:spPr>
          <a:xfrm>
            <a:off x="4622741" y="4802453"/>
            <a:ext cx="3784716" cy="256480"/>
          </a:xfrm>
          <a:prstGeom prst="rect">
            <a:avLst/>
          </a:prstGeom>
          <a:noFill/>
        </p:spPr>
        <p:txBody>
          <a:bodyPr wrap="square" rtlCol="0">
            <a:spAutoFit/>
          </a:bodyPr>
          <a:lstStyle/>
          <a:p>
            <a:pPr algn="ctr"/>
            <a:r>
              <a:rPr lang="en-US" sz="1600" baseline="30000" dirty="0">
                <a:solidFill>
                  <a:prstClr val="black"/>
                </a:solidFill>
              </a:rPr>
              <a:t>© 2012 </a:t>
            </a:r>
            <a:r>
              <a:rPr lang="en-US" sz="1600" baseline="30000" dirty="0" err="1">
                <a:solidFill>
                  <a:prstClr val="black"/>
                </a:solidFill>
              </a:rPr>
              <a:t>Kyaw</a:t>
            </a:r>
            <a:r>
              <a:rPr lang="en-US" sz="1600" baseline="30000" dirty="0">
                <a:solidFill>
                  <a:prstClr val="black"/>
                </a:solidFill>
              </a:rPr>
              <a:t> </a:t>
            </a:r>
            <a:r>
              <a:rPr lang="en-US" sz="1600" baseline="30000" dirty="0" err="1">
                <a:solidFill>
                  <a:prstClr val="black"/>
                </a:solidFill>
              </a:rPr>
              <a:t>Kyaw</a:t>
            </a:r>
            <a:r>
              <a:rPr lang="en-US" sz="1600" baseline="30000" dirty="0">
                <a:solidFill>
                  <a:prstClr val="black"/>
                </a:solidFill>
              </a:rPr>
              <a:t> Winn,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128" y="1439645"/>
            <a:ext cx="4841943" cy="3227962"/>
          </a:xfrm>
          <a:prstGeom prst="rect">
            <a:avLst/>
          </a:prstGeom>
          <a:ln>
            <a:solidFill>
              <a:schemeClr val="tx1"/>
            </a:solidFill>
          </a:ln>
        </p:spPr>
      </p:pic>
    </p:spTree>
    <p:extLst>
      <p:ext uri="{BB962C8B-B14F-4D97-AF65-F5344CB8AC3E}">
        <p14:creationId xmlns:p14="http://schemas.microsoft.com/office/powerpoint/2010/main" val="73433368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Problems in Accessing Health Care</a:t>
            </a:r>
            <a:endParaRPr lang="en-US" sz="4200" dirty="0"/>
          </a:p>
        </p:txBody>
      </p:sp>
      <p:graphicFrame>
        <p:nvGraphicFramePr>
          <p:cNvPr id="11" name="Content Placeholder 10"/>
          <p:cNvGraphicFramePr>
            <a:graphicFrameLocks noGrp="1"/>
          </p:cNvGraphicFramePr>
          <p:nvPr>
            <p:ph idx="1"/>
            <p:extLst/>
          </p:nvPr>
        </p:nvGraphicFramePr>
        <p:xfrm>
          <a:off x="0" y="1616529"/>
          <a:ext cx="9143999" cy="52414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970198"/>
            <a:ext cx="9144000" cy="646331"/>
          </a:xfrm>
          <a:prstGeom prst="rect">
            <a:avLst/>
          </a:prstGeom>
          <a:noFill/>
        </p:spPr>
        <p:txBody>
          <a:bodyPr wrap="square" rtlCol="0">
            <a:spAutoFit/>
          </a:bodyPr>
          <a:lstStyle/>
          <a:p>
            <a:pPr algn="ctr"/>
            <a:r>
              <a:rPr lang="en-US" i="1" dirty="0" smtClean="0">
                <a:solidFill>
                  <a:prstClr val="black"/>
                </a:solidFill>
              </a:rPr>
              <a:t>Percent of women age 15-49 who report the following problems in </a:t>
            </a:r>
            <a:br>
              <a:rPr lang="en-US" i="1" dirty="0" smtClean="0">
                <a:solidFill>
                  <a:prstClr val="black"/>
                </a:solidFill>
              </a:rPr>
            </a:br>
            <a:r>
              <a:rPr lang="en-US" i="1" dirty="0" smtClean="0">
                <a:solidFill>
                  <a:prstClr val="black"/>
                </a:solidFill>
              </a:rPr>
              <a:t>accessing health care for themselves when they are sick:</a:t>
            </a:r>
            <a:endParaRPr lang="en-US" i="1" dirty="0">
              <a:solidFill>
                <a:prstClr val="black"/>
              </a:solidFill>
            </a:endParaRPr>
          </a:p>
        </p:txBody>
      </p:sp>
    </p:spTree>
    <p:extLst>
      <p:ext uri="{BB962C8B-B14F-4D97-AF65-F5344CB8AC3E}">
        <p14:creationId xmlns:p14="http://schemas.microsoft.com/office/powerpoint/2010/main" val="307273019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173162"/>
            <a:ext cx="7886700" cy="5532438"/>
          </a:xfrm>
        </p:spPr>
        <p:txBody>
          <a:bodyPr>
            <a:normAutofit fontScale="92500"/>
          </a:bodyPr>
          <a:lstStyle/>
          <a:p>
            <a:pPr>
              <a:lnSpc>
                <a:spcPct val="100000"/>
              </a:lnSpc>
              <a:spcBef>
                <a:spcPts val="0"/>
              </a:spcBef>
              <a:spcAft>
                <a:spcPts val="600"/>
              </a:spcAft>
              <a:buClr>
                <a:schemeClr val="tx1"/>
              </a:buClr>
            </a:pPr>
            <a:r>
              <a:rPr lang="en-GB" b="1" dirty="0" smtClean="0">
                <a:solidFill>
                  <a:schemeClr val="bg2"/>
                </a:solidFill>
              </a:rPr>
              <a:t>81%</a:t>
            </a:r>
            <a:r>
              <a:rPr lang="en-GB" dirty="0" smtClean="0">
                <a:solidFill>
                  <a:schemeClr val="accent1"/>
                </a:solidFill>
              </a:rPr>
              <a:t> </a:t>
            </a:r>
            <a:r>
              <a:rPr lang="en-GB" dirty="0"/>
              <a:t>of women received </a:t>
            </a:r>
            <a:r>
              <a:rPr lang="en-GB" b="1" i="1" dirty="0">
                <a:solidFill>
                  <a:schemeClr val="bg2"/>
                </a:solidFill>
              </a:rPr>
              <a:t>antenatal care </a:t>
            </a:r>
            <a:r>
              <a:rPr lang="en-GB" dirty="0"/>
              <a:t>from a skilled provider at least once</a:t>
            </a:r>
            <a:r>
              <a:rPr lang="en-GB" dirty="0" smtClean="0"/>
              <a:t>.</a:t>
            </a:r>
          </a:p>
          <a:p>
            <a:pPr lvl="1">
              <a:lnSpc>
                <a:spcPct val="100000"/>
              </a:lnSpc>
              <a:spcBef>
                <a:spcPts val="0"/>
              </a:spcBef>
              <a:spcAft>
                <a:spcPts val="600"/>
              </a:spcAft>
              <a:buClr>
                <a:schemeClr val="tx1"/>
              </a:buClr>
            </a:pPr>
            <a:r>
              <a:rPr lang="en-GB" b="1" dirty="0" smtClean="0">
                <a:solidFill>
                  <a:schemeClr val="bg2"/>
                </a:solidFill>
              </a:rPr>
              <a:t>59%</a:t>
            </a:r>
            <a:r>
              <a:rPr lang="en-GB" dirty="0" smtClean="0"/>
              <a:t> had 4+ ANC visits</a:t>
            </a:r>
          </a:p>
          <a:p>
            <a:pPr lvl="1">
              <a:lnSpc>
                <a:spcPct val="100000"/>
              </a:lnSpc>
              <a:spcBef>
                <a:spcPts val="0"/>
              </a:spcBef>
              <a:spcAft>
                <a:spcPts val="600"/>
              </a:spcAft>
              <a:buClr>
                <a:schemeClr val="tx1"/>
              </a:buClr>
            </a:pPr>
            <a:r>
              <a:rPr lang="en-GB" b="1" dirty="0" smtClean="0">
                <a:solidFill>
                  <a:schemeClr val="bg2"/>
                </a:solidFill>
              </a:rPr>
              <a:t>40%</a:t>
            </a:r>
            <a:r>
              <a:rPr lang="en-GB" dirty="0" smtClean="0"/>
              <a:t> received ANC in first trimester</a:t>
            </a:r>
            <a:endParaRPr lang="en-GB" dirty="0"/>
          </a:p>
          <a:p>
            <a:pPr>
              <a:lnSpc>
                <a:spcPct val="100000"/>
              </a:lnSpc>
              <a:spcBef>
                <a:spcPts val="0"/>
              </a:spcBef>
              <a:spcAft>
                <a:spcPts val="600"/>
              </a:spcAft>
              <a:buClr>
                <a:schemeClr val="tx1"/>
              </a:buClr>
            </a:pPr>
            <a:r>
              <a:rPr lang="en-GB" b="1" dirty="0" smtClean="0">
                <a:solidFill>
                  <a:schemeClr val="bg2"/>
                </a:solidFill>
              </a:rPr>
              <a:t>37%</a:t>
            </a:r>
            <a:r>
              <a:rPr lang="en-GB" dirty="0" smtClean="0">
                <a:solidFill>
                  <a:schemeClr val="accent1"/>
                </a:solidFill>
              </a:rPr>
              <a:t> </a:t>
            </a:r>
            <a:r>
              <a:rPr lang="en-GB" dirty="0"/>
              <a:t>of births were </a:t>
            </a:r>
            <a:r>
              <a:rPr lang="en-GB" b="1" i="1" dirty="0">
                <a:solidFill>
                  <a:schemeClr val="bg2"/>
                </a:solidFill>
              </a:rPr>
              <a:t>delivered</a:t>
            </a:r>
            <a:r>
              <a:rPr lang="en-GB" dirty="0">
                <a:solidFill>
                  <a:schemeClr val="bg2"/>
                </a:solidFill>
              </a:rPr>
              <a:t> </a:t>
            </a:r>
            <a:r>
              <a:rPr lang="en-GB" dirty="0"/>
              <a:t>in a health facility.</a:t>
            </a:r>
          </a:p>
          <a:p>
            <a:pPr>
              <a:lnSpc>
                <a:spcPct val="100000"/>
              </a:lnSpc>
              <a:spcBef>
                <a:spcPts val="0"/>
              </a:spcBef>
              <a:spcAft>
                <a:spcPts val="600"/>
              </a:spcAft>
              <a:buClr>
                <a:schemeClr val="tx1"/>
              </a:buClr>
            </a:pPr>
            <a:r>
              <a:rPr lang="en-GB" b="1" dirty="0" smtClean="0">
                <a:solidFill>
                  <a:schemeClr val="bg2"/>
                </a:solidFill>
              </a:rPr>
              <a:t>60%</a:t>
            </a:r>
            <a:r>
              <a:rPr lang="en-GB" b="1" dirty="0" smtClean="0">
                <a:solidFill>
                  <a:schemeClr val="accent1"/>
                </a:solidFill>
              </a:rPr>
              <a:t> </a:t>
            </a:r>
            <a:r>
              <a:rPr lang="en-GB" dirty="0"/>
              <a:t>of</a:t>
            </a:r>
            <a:r>
              <a:rPr lang="en-GB" b="1" dirty="0"/>
              <a:t> </a:t>
            </a:r>
            <a:r>
              <a:rPr lang="en-GB" dirty="0"/>
              <a:t>births were</a:t>
            </a:r>
            <a:r>
              <a:rPr lang="en-GB" dirty="0">
                <a:solidFill>
                  <a:schemeClr val="accent1"/>
                </a:solidFill>
              </a:rPr>
              <a:t> </a:t>
            </a:r>
            <a:r>
              <a:rPr lang="en-GB" b="1" i="1" dirty="0">
                <a:solidFill>
                  <a:schemeClr val="bg2"/>
                </a:solidFill>
              </a:rPr>
              <a:t>assisted</a:t>
            </a:r>
            <a:r>
              <a:rPr lang="en-GB" dirty="0">
                <a:solidFill>
                  <a:schemeClr val="accent1"/>
                </a:solidFill>
              </a:rPr>
              <a:t> </a:t>
            </a:r>
            <a:r>
              <a:rPr lang="en-GB" dirty="0"/>
              <a:t>by a skilled provider.</a:t>
            </a:r>
          </a:p>
          <a:p>
            <a:pPr>
              <a:lnSpc>
                <a:spcPct val="100000"/>
              </a:lnSpc>
              <a:spcBef>
                <a:spcPts val="0"/>
              </a:spcBef>
              <a:spcAft>
                <a:spcPts val="600"/>
              </a:spcAft>
              <a:buClr>
                <a:schemeClr val="tx1"/>
              </a:buClr>
            </a:pPr>
            <a:r>
              <a:rPr lang="en-GB" b="1" dirty="0" smtClean="0">
                <a:solidFill>
                  <a:schemeClr val="bg2"/>
                </a:solidFill>
              </a:rPr>
              <a:t>71%</a:t>
            </a:r>
            <a:r>
              <a:rPr lang="en-GB" dirty="0" smtClean="0">
                <a:solidFill>
                  <a:schemeClr val="accent1"/>
                </a:solidFill>
              </a:rPr>
              <a:t> </a:t>
            </a:r>
            <a:r>
              <a:rPr lang="en-GB" dirty="0"/>
              <a:t>of women and </a:t>
            </a:r>
            <a:r>
              <a:rPr lang="en-GB" b="1" dirty="0" smtClean="0">
                <a:solidFill>
                  <a:schemeClr val="bg2"/>
                </a:solidFill>
              </a:rPr>
              <a:t>36%</a:t>
            </a:r>
            <a:r>
              <a:rPr lang="en-GB" dirty="0" smtClean="0">
                <a:solidFill>
                  <a:schemeClr val="accent1"/>
                </a:solidFill>
              </a:rPr>
              <a:t> </a:t>
            </a:r>
            <a:r>
              <a:rPr lang="en-GB" dirty="0"/>
              <a:t>of </a:t>
            </a:r>
            <a:r>
              <a:rPr lang="en-GB" dirty="0" err="1"/>
              <a:t>newborns</a:t>
            </a:r>
            <a:r>
              <a:rPr lang="en-GB" dirty="0"/>
              <a:t> received a </a:t>
            </a:r>
            <a:r>
              <a:rPr lang="en-GB" b="1" i="1" dirty="0">
                <a:solidFill>
                  <a:schemeClr val="bg2"/>
                </a:solidFill>
              </a:rPr>
              <a:t>postnatal check up</a:t>
            </a:r>
            <a:r>
              <a:rPr lang="en-GB" i="1" dirty="0">
                <a:solidFill>
                  <a:schemeClr val="bg2"/>
                </a:solidFill>
              </a:rPr>
              <a:t> </a:t>
            </a:r>
            <a:r>
              <a:rPr lang="en-GB" dirty="0"/>
              <a:t>within 2 days of birth.</a:t>
            </a:r>
          </a:p>
          <a:p>
            <a:pPr>
              <a:lnSpc>
                <a:spcPct val="100000"/>
              </a:lnSpc>
              <a:spcBef>
                <a:spcPts val="0"/>
              </a:spcBef>
              <a:spcAft>
                <a:spcPts val="600"/>
              </a:spcAft>
              <a:buClr>
                <a:schemeClr val="tx1"/>
              </a:buClr>
            </a:pPr>
            <a:r>
              <a:rPr lang="en-GB" b="1" dirty="0" smtClean="0">
                <a:solidFill>
                  <a:schemeClr val="bg2"/>
                </a:solidFill>
              </a:rPr>
              <a:t>49%</a:t>
            </a:r>
            <a:r>
              <a:rPr lang="en-GB" dirty="0" smtClean="0">
                <a:solidFill>
                  <a:schemeClr val="accent1"/>
                </a:solidFill>
              </a:rPr>
              <a:t> </a:t>
            </a:r>
            <a:r>
              <a:rPr lang="en-GB" dirty="0"/>
              <a:t>of women report </a:t>
            </a:r>
            <a:r>
              <a:rPr lang="en-GB" b="1" i="1" dirty="0">
                <a:solidFill>
                  <a:schemeClr val="bg2"/>
                </a:solidFill>
              </a:rPr>
              <a:t>at least one problem in accessing health care</a:t>
            </a:r>
            <a:r>
              <a:rPr lang="en-GB" b="1" dirty="0">
                <a:solidFill>
                  <a:schemeClr val="accent5"/>
                </a:solidFill>
              </a:rPr>
              <a:t> </a:t>
            </a:r>
            <a:r>
              <a:rPr lang="en-GB" dirty="0"/>
              <a:t>for themselves when sick.</a:t>
            </a:r>
            <a:r>
              <a:rPr lang="en-GB" b="1" dirty="0"/>
              <a:t> </a:t>
            </a:r>
            <a:endParaRPr lang="en-GB" dirty="0"/>
          </a:p>
        </p:txBody>
      </p:sp>
    </p:spTree>
    <p:extLst>
      <p:ext uri="{BB962C8B-B14F-4D97-AF65-F5344CB8AC3E}">
        <p14:creationId xmlns:p14="http://schemas.microsoft.com/office/powerpoint/2010/main" val="22012773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Child Health</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96067535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9100" y="4951252"/>
            <a:ext cx="4572000" cy="256480"/>
          </a:xfrm>
          <a:prstGeom prst="rect">
            <a:avLst/>
          </a:prstGeom>
          <a:noFill/>
        </p:spPr>
        <p:txBody>
          <a:bodyPr wrap="square" rtlCol="0">
            <a:spAutoFit/>
          </a:bodyPr>
          <a:lstStyle/>
          <a:p>
            <a:pPr algn="ctr"/>
            <a:r>
              <a:rPr lang="en-US" sz="1600" baseline="30000" dirty="0">
                <a:solidFill>
                  <a:prstClr val="black"/>
                </a:solidFill>
              </a:rPr>
              <a:t>.© 2008 Aung </a:t>
            </a:r>
            <a:r>
              <a:rPr lang="en-US" sz="1600" baseline="30000" dirty="0" err="1">
                <a:solidFill>
                  <a:prstClr val="black"/>
                </a:solidFill>
              </a:rPr>
              <a:t>Kyaw</a:t>
            </a:r>
            <a:r>
              <a:rPr lang="en-US" sz="1600" baseline="30000" dirty="0">
                <a:solidFill>
                  <a:prstClr val="black"/>
                </a:solidFill>
              </a:rPr>
              <a:t> </a:t>
            </a:r>
            <a:r>
              <a:rPr lang="en-US" sz="1600" baseline="30000" dirty="0" err="1">
                <a:solidFill>
                  <a:prstClr val="black"/>
                </a:solidFill>
              </a:rPr>
              <a:t>Tun</a:t>
            </a:r>
            <a:r>
              <a:rPr lang="en-US" sz="1600" baseline="30000" dirty="0">
                <a:solidFill>
                  <a:prstClr val="black"/>
                </a:solidFill>
              </a:rPr>
              <a:t>, Courtesy of </a:t>
            </a:r>
            <a:r>
              <a:rPr lang="en-US" sz="1600" baseline="30000" dirty="0" err="1">
                <a:solidFill>
                  <a:prstClr val="black"/>
                </a:solidFill>
              </a:rPr>
              <a:t>Photoshare</a:t>
            </a:r>
            <a:endParaRPr lang="en-US" sz="1600" baseline="30000" dirty="0">
              <a:solidFill>
                <a:prstClr val="black"/>
              </a:solidFill>
            </a:endParaRPr>
          </a:p>
        </p:txBody>
      </p:sp>
      <p:sp>
        <p:nvSpPr>
          <p:cNvPr id="8" name="Content Placeholder 2"/>
          <p:cNvSpPr txBox="1">
            <a:spLocks/>
          </p:cNvSpPr>
          <p:nvPr/>
        </p:nvSpPr>
        <p:spPr>
          <a:xfrm>
            <a:off x="252920" y="2264169"/>
            <a:ext cx="3638144"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Vaccination coverage</a:t>
            </a:r>
          </a:p>
          <a:p>
            <a:pPr>
              <a:lnSpc>
                <a:spcPct val="110000"/>
              </a:lnSpc>
              <a:spcBef>
                <a:spcPts val="0"/>
              </a:spcBef>
              <a:spcAft>
                <a:spcPts val="600"/>
              </a:spcAft>
              <a:buClr>
                <a:prstClr val="black"/>
              </a:buClr>
            </a:pPr>
            <a:r>
              <a:rPr lang="en-GB" sz="2800" dirty="0" smtClean="0">
                <a:solidFill>
                  <a:prstClr val="black"/>
                </a:solidFill>
              </a:rPr>
              <a:t>Childhood illness and treatment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1063" y="1459873"/>
            <a:ext cx="5082702" cy="3388468"/>
          </a:xfrm>
          <a:prstGeom prst="rect">
            <a:avLst/>
          </a:prstGeom>
        </p:spPr>
      </p:pic>
    </p:spTree>
    <p:extLst>
      <p:ext uri="{BB962C8B-B14F-4D97-AF65-F5344CB8AC3E}">
        <p14:creationId xmlns:p14="http://schemas.microsoft.com/office/powerpoint/2010/main" val="403545388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Vaccinations</a:t>
            </a:r>
            <a:endParaRPr lang="en-US" sz="4200" dirty="0"/>
          </a:p>
        </p:txBody>
      </p:sp>
      <p:sp>
        <p:nvSpPr>
          <p:cNvPr id="3" name="Content Placeholder 2"/>
          <p:cNvSpPr>
            <a:spLocks noGrp="1"/>
          </p:cNvSpPr>
          <p:nvPr>
            <p:ph idx="1"/>
          </p:nvPr>
        </p:nvSpPr>
        <p:spPr>
          <a:xfrm>
            <a:off x="495300" y="1815920"/>
            <a:ext cx="8229600" cy="5042080"/>
          </a:xfrm>
        </p:spPr>
        <p:txBody>
          <a:bodyPr>
            <a:normAutofit/>
          </a:bodyPr>
          <a:lstStyle/>
          <a:p>
            <a:pPr marL="0" indent="0">
              <a:lnSpc>
                <a:spcPct val="100000"/>
              </a:lnSpc>
              <a:spcBef>
                <a:spcPts val="0"/>
              </a:spcBef>
              <a:spcAft>
                <a:spcPts val="600"/>
              </a:spcAft>
              <a:buClr>
                <a:schemeClr val="tx1"/>
              </a:buClr>
              <a:buNone/>
            </a:pPr>
            <a:r>
              <a:rPr lang="en-GB" sz="3000" dirty="0" smtClean="0"/>
              <a:t>Children age 12-23 months who have received:</a:t>
            </a:r>
          </a:p>
          <a:p>
            <a:pPr lvl="1">
              <a:lnSpc>
                <a:spcPct val="100000"/>
              </a:lnSpc>
              <a:spcBef>
                <a:spcPts val="0"/>
              </a:spcBef>
              <a:spcAft>
                <a:spcPts val="600"/>
              </a:spcAft>
              <a:buClr>
                <a:schemeClr val="tx1"/>
              </a:buClr>
            </a:pPr>
            <a:r>
              <a:rPr lang="en-GB" dirty="0" smtClean="0"/>
              <a:t>BCG</a:t>
            </a:r>
          </a:p>
          <a:p>
            <a:pPr lvl="1">
              <a:lnSpc>
                <a:spcPct val="100000"/>
              </a:lnSpc>
              <a:spcBef>
                <a:spcPts val="0"/>
              </a:spcBef>
              <a:spcAft>
                <a:spcPts val="600"/>
              </a:spcAft>
              <a:buClr>
                <a:schemeClr val="tx1"/>
              </a:buClr>
            </a:pPr>
            <a:r>
              <a:rPr lang="en-GB" dirty="0" smtClean="0"/>
              <a:t>Measles</a:t>
            </a:r>
          </a:p>
          <a:p>
            <a:pPr lvl="1">
              <a:lnSpc>
                <a:spcPct val="100000"/>
              </a:lnSpc>
              <a:spcBef>
                <a:spcPts val="0"/>
              </a:spcBef>
              <a:spcAft>
                <a:spcPts val="600"/>
              </a:spcAft>
              <a:buClr>
                <a:schemeClr val="tx1"/>
              </a:buClr>
            </a:pPr>
            <a:r>
              <a:rPr lang="en-GB" dirty="0" smtClean="0"/>
              <a:t>3 doses of DPT (DPT-</a:t>
            </a:r>
            <a:r>
              <a:rPr lang="en-GB" dirty="0" err="1" smtClean="0"/>
              <a:t>HepB</a:t>
            </a:r>
            <a:r>
              <a:rPr lang="en-GB" dirty="0" smtClean="0"/>
              <a:t>-Hib)</a:t>
            </a:r>
          </a:p>
          <a:p>
            <a:pPr lvl="1">
              <a:lnSpc>
                <a:spcPct val="100000"/>
              </a:lnSpc>
              <a:spcBef>
                <a:spcPts val="0"/>
              </a:spcBef>
              <a:spcAft>
                <a:spcPts val="600"/>
              </a:spcAft>
              <a:buClr>
                <a:schemeClr val="tx1"/>
              </a:buClr>
            </a:pPr>
            <a:r>
              <a:rPr lang="en-GB" dirty="0" smtClean="0"/>
              <a:t>3 doses of Polio</a:t>
            </a:r>
          </a:p>
          <a:p>
            <a:pPr marL="0" indent="0">
              <a:lnSpc>
                <a:spcPct val="100000"/>
              </a:lnSpc>
              <a:spcBef>
                <a:spcPts val="0"/>
              </a:spcBef>
              <a:spcAft>
                <a:spcPts val="600"/>
              </a:spcAft>
              <a:buClr>
                <a:schemeClr val="tx1"/>
              </a:buClr>
              <a:buNone/>
            </a:pPr>
            <a:r>
              <a:rPr lang="en-GB" sz="3000" dirty="0" smtClean="0"/>
              <a:t>Have received “</a:t>
            </a:r>
            <a:r>
              <a:rPr lang="en-GB" sz="3000" b="1" dirty="0" smtClean="0">
                <a:solidFill>
                  <a:schemeClr val="bg2"/>
                </a:solidFill>
              </a:rPr>
              <a:t>all basic vaccinations</a:t>
            </a:r>
            <a:r>
              <a:rPr lang="en-GB" sz="3000" dirty="0" smtClean="0"/>
              <a:t>”</a:t>
            </a:r>
            <a:endParaRPr lang="en-GB" sz="3000" dirty="0"/>
          </a:p>
        </p:txBody>
      </p:sp>
    </p:spTree>
    <p:extLst>
      <p:ext uri="{BB962C8B-B14F-4D97-AF65-F5344CB8AC3E}">
        <p14:creationId xmlns:p14="http://schemas.microsoft.com/office/powerpoint/2010/main" val="93164521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Childhood Vaccinations</a:t>
            </a:r>
            <a:endParaRPr lang="en-US" sz="4200" dirty="0"/>
          </a:p>
        </p:txBody>
      </p:sp>
      <p:graphicFrame>
        <p:nvGraphicFramePr>
          <p:cNvPr id="7" name="Content Placeholder 6"/>
          <p:cNvGraphicFramePr>
            <a:graphicFrameLocks noGrp="1"/>
          </p:cNvGraphicFramePr>
          <p:nvPr>
            <p:ph idx="1"/>
            <p:extLst/>
          </p:nvPr>
        </p:nvGraphicFramePr>
        <p:xfrm>
          <a:off x="0" y="1492278"/>
          <a:ext cx="9144000" cy="468468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41058"/>
            <a:ext cx="9144000" cy="369332"/>
          </a:xfrm>
          <a:prstGeom prst="rect">
            <a:avLst/>
          </a:prstGeom>
          <a:noFill/>
        </p:spPr>
        <p:txBody>
          <a:bodyPr wrap="square" rtlCol="0">
            <a:spAutoFit/>
          </a:bodyPr>
          <a:lstStyle/>
          <a:p>
            <a:pPr algn="ctr"/>
            <a:r>
              <a:rPr lang="en-US" i="1" dirty="0" smtClean="0">
                <a:solidFill>
                  <a:prstClr val="black"/>
                </a:solidFill>
              </a:rPr>
              <a:t>Percent of children age 12-23 months vaccinated</a:t>
            </a:r>
            <a:endParaRPr lang="en-US" i="1" dirty="0">
              <a:solidFill>
                <a:prstClr val="black"/>
              </a:solidFill>
            </a:endParaRPr>
          </a:p>
        </p:txBody>
      </p:sp>
      <p:sp>
        <p:nvSpPr>
          <p:cNvPr id="8" name="TextBox 7"/>
          <p:cNvSpPr txBox="1"/>
          <p:nvPr/>
        </p:nvSpPr>
        <p:spPr>
          <a:xfrm>
            <a:off x="1113816" y="6002022"/>
            <a:ext cx="2101175" cy="369332"/>
          </a:xfrm>
          <a:prstGeom prst="rect">
            <a:avLst/>
          </a:prstGeom>
          <a:noFill/>
        </p:spPr>
        <p:txBody>
          <a:bodyPr wrap="square" rtlCol="0">
            <a:spAutoFit/>
          </a:bodyPr>
          <a:lstStyle/>
          <a:p>
            <a:pPr algn="ctr"/>
            <a:r>
              <a:rPr lang="en-US" dirty="0" smtClean="0">
                <a:solidFill>
                  <a:prstClr val="black"/>
                </a:solidFill>
              </a:rPr>
              <a:t>DPT/Pentavalent</a:t>
            </a:r>
            <a:endParaRPr lang="en-US" dirty="0">
              <a:solidFill>
                <a:prstClr val="black"/>
              </a:solidFill>
            </a:endParaRPr>
          </a:p>
        </p:txBody>
      </p:sp>
      <p:cxnSp>
        <p:nvCxnSpPr>
          <p:cNvPr id="10" name="Straight Connector 9"/>
          <p:cNvCxnSpPr/>
          <p:nvPr/>
        </p:nvCxnSpPr>
        <p:spPr>
          <a:xfrm>
            <a:off x="1157591" y="5992297"/>
            <a:ext cx="2013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61821" y="5992297"/>
            <a:ext cx="2838979" cy="369332"/>
          </a:xfrm>
          <a:prstGeom prst="rect">
            <a:avLst/>
          </a:prstGeom>
          <a:noFill/>
        </p:spPr>
        <p:txBody>
          <a:bodyPr wrap="square" rtlCol="0">
            <a:spAutoFit/>
          </a:bodyPr>
          <a:lstStyle/>
          <a:p>
            <a:pPr algn="ctr"/>
            <a:r>
              <a:rPr lang="en-US" dirty="0" smtClean="0">
                <a:solidFill>
                  <a:prstClr val="black"/>
                </a:solidFill>
              </a:rPr>
              <a:t>Polio</a:t>
            </a:r>
            <a:endParaRPr lang="en-US" dirty="0">
              <a:solidFill>
                <a:prstClr val="black"/>
              </a:solidFill>
            </a:endParaRPr>
          </a:p>
        </p:txBody>
      </p:sp>
      <p:cxnSp>
        <p:nvCxnSpPr>
          <p:cNvPr id="12" name="Straight Connector 11"/>
          <p:cNvCxnSpPr/>
          <p:nvPr/>
        </p:nvCxnSpPr>
        <p:spPr>
          <a:xfrm flipV="1">
            <a:off x="4076700" y="5992297"/>
            <a:ext cx="2324100" cy="9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45831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379" y="436225"/>
            <a:ext cx="4328808" cy="1325563"/>
          </a:xfrm>
        </p:spPr>
        <p:txBody>
          <a:bodyPr>
            <a:normAutofit fontScale="90000"/>
          </a:bodyPr>
          <a:lstStyle/>
          <a:p>
            <a:r>
              <a:rPr lang="en-US" sz="4000" dirty="0" smtClean="0"/>
              <a:t>Basic Vaccination Coverage Region/State</a:t>
            </a:r>
            <a:endParaRPr lang="en-US" sz="4200" dirty="0"/>
          </a:p>
        </p:txBody>
      </p:sp>
      <p:sp>
        <p:nvSpPr>
          <p:cNvPr id="51" name="TextBox 50"/>
          <p:cNvSpPr txBox="1"/>
          <p:nvPr/>
        </p:nvSpPr>
        <p:spPr>
          <a:xfrm>
            <a:off x="1387065" y="3035316"/>
            <a:ext cx="2114893" cy="954107"/>
          </a:xfrm>
          <a:prstGeom prst="rect">
            <a:avLst/>
          </a:prstGeom>
          <a:noFill/>
        </p:spPr>
        <p:txBody>
          <a:bodyPr wrap="square" rtlCol="0">
            <a:spAutoFit/>
          </a:bodyPr>
          <a:lstStyle/>
          <a:p>
            <a:pPr algn="ctr"/>
            <a:r>
              <a:rPr lang="en-US" sz="2800" b="1" dirty="0" smtClean="0">
                <a:solidFill>
                  <a:prstClr val="black"/>
                </a:solidFill>
                <a:latin typeface="Calibri (Headings)"/>
              </a:rPr>
              <a:t>Myanmar</a:t>
            </a:r>
          </a:p>
          <a:p>
            <a:pPr algn="ctr"/>
            <a:r>
              <a:rPr lang="en-US" sz="2800" b="1" dirty="0" smtClean="0">
                <a:solidFill>
                  <a:prstClr val="black"/>
                </a:solidFill>
                <a:latin typeface="Calibri (Headings)"/>
              </a:rPr>
              <a:t>55%</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459290" y="1936887"/>
            <a:ext cx="37333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solidFill>
                  <a:prstClr val="black"/>
                </a:solidFill>
              </a:rPr>
              <a:t>Percent of children age 12-23 months </a:t>
            </a:r>
            <a:r>
              <a:rPr lang="en-US" i="1" dirty="0" smtClean="0">
                <a:solidFill>
                  <a:prstClr val="black"/>
                </a:solidFill>
              </a:rPr>
              <a:t>with all basic vaccines</a:t>
            </a:r>
            <a:endParaRPr lang="en-US" i="1" dirty="0">
              <a:solidFill>
                <a:prstClr val="black"/>
              </a:solidFill>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3121"/>
          <a:stretch/>
        </p:blipFill>
        <p:spPr>
          <a:xfrm>
            <a:off x="4396903" y="0"/>
            <a:ext cx="4747098" cy="6839538"/>
          </a:xfrm>
          <a:prstGeom prst="rect">
            <a:avLst/>
          </a:prstGeom>
        </p:spPr>
      </p:pic>
    </p:spTree>
    <p:extLst>
      <p:ext uri="{BB962C8B-B14F-4D97-AF65-F5344CB8AC3E}">
        <p14:creationId xmlns:p14="http://schemas.microsoft.com/office/powerpoint/2010/main" val="306522729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Vaccination Coverage in the Region</a:t>
            </a:r>
            <a:endParaRPr lang="en-US" sz="4200" dirty="0"/>
          </a:p>
        </p:txBody>
      </p:sp>
      <p:graphicFrame>
        <p:nvGraphicFramePr>
          <p:cNvPr id="11" name="Content Placeholder 10"/>
          <p:cNvGraphicFramePr>
            <a:graphicFrameLocks noGrp="1"/>
          </p:cNvGraphicFramePr>
          <p:nvPr>
            <p:ph idx="1"/>
            <p:extLst/>
          </p:nvPr>
        </p:nvGraphicFramePr>
        <p:xfrm>
          <a:off x="291402" y="1799618"/>
          <a:ext cx="8561196" cy="505838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34"/>
          <p:cNvSpPr txBox="1">
            <a:spLocks noChangeArrowheads="1"/>
          </p:cNvSpPr>
          <p:nvPr/>
        </p:nvSpPr>
        <p:spPr bwMode="auto">
          <a:xfrm>
            <a:off x="2550737" y="1002397"/>
            <a:ext cx="37333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solidFill>
                  <a:prstClr val="black"/>
                </a:solidFill>
              </a:rPr>
              <a:t>Percent of children age 12-23 months </a:t>
            </a:r>
            <a:r>
              <a:rPr lang="en-US" i="1" dirty="0" smtClean="0">
                <a:solidFill>
                  <a:prstClr val="black"/>
                </a:solidFill>
              </a:rPr>
              <a:t>with all basic vaccines</a:t>
            </a:r>
            <a:endParaRPr lang="en-US" i="1" dirty="0">
              <a:solidFill>
                <a:prstClr val="black"/>
              </a:solidFill>
            </a:endParaRPr>
          </a:p>
        </p:txBody>
      </p:sp>
    </p:spTree>
    <p:extLst>
      <p:ext uri="{BB962C8B-B14F-4D97-AF65-F5344CB8AC3E}">
        <p14:creationId xmlns:p14="http://schemas.microsoft.com/office/powerpoint/2010/main" val="36786834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Biomarkers</a:t>
            </a:r>
            <a:endParaRPr lang="en-US" sz="4200" dirty="0"/>
          </a:p>
        </p:txBody>
      </p:sp>
      <p:sp>
        <p:nvSpPr>
          <p:cNvPr id="3" name="Content Placeholder 2"/>
          <p:cNvSpPr>
            <a:spLocks noGrp="1"/>
          </p:cNvSpPr>
          <p:nvPr>
            <p:ph idx="1"/>
          </p:nvPr>
        </p:nvSpPr>
        <p:spPr>
          <a:xfrm>
            <a:off x="628650" y="1203251"/>
            <a:ext cx="7886700" cy="5273750"/>
          </a:xfrm>
        </p:spPr>
        <p:txBody>
          <a:bodyPr>
            <a:normAutofit/>
          </a:bodyPr>
          <a:lstStyle/>
          <a:p>
            <a:pPr marL="0" indent="0">
              <a:lnSpc>
                <a:spcPct val="100000"/>
              </a:lnSpc>
              <a:spcBef>
                <a:spcPts val="0"/>
              </a:spcBef>
              <a:spcAft>
                <a:spcPts val="600"/>
              </a:spcAft>
              <a:buNone/>
            </a:pPr>
            <a:r>
              <a:rPr lang="en-GB" b="1" dirty="0" smtClean="0">
                <a:solidFill>
                  <a:schemeClr val="bg2"/>
                </a:solidFill>
              </a:rPr>
              <a:t>Height </a:t>
            </a:r>
            <a:r>
              <a:rPr lang="en-GB" b="1" dirty="0">
                <a:solidFill>
                  <a:schemeClr val="bg2"/>
                </a:solidFill>
              </a:rPr>
              <a:t>and weight </a:t>
            </a:r>
            <a:r>
              <a:rPr lang="en-GB" b="1" dirty="0" smtClean="0">
                <a:solidFill>
                  <a:schemeClr val="bg2"/>
                </a:solidFill>
              </a:rPr>
              <a:t>measurements:</a:t>
            </a:r>
          </a:p>
          <a:p>
            <a:pPr>
              <a:lnSpc>
                <a:spcPct val="100000"/>
              </a:lnSpc>
              <a:spcBef>
                <a:spcPts val="0"/>
              </a:spcBef>
              <a:spcAft>
                <a:spcPts val="600"/>
              </a:spcAft>
            </a:pPr>
            <a:r>
              <a:rPr lang="en-GB" dirty="0" smtClean="0"/>
              <a:t>Children </a:t>
            </a:r>
            <a:r>
              <a:rPr lang="en-GB" dirty="0"/>
              <a:t>under </a:t>
            </a:r>
            <a:r>
              <a:rPr lang="en-GB" dirty="0" smtClean="0"/>
              <a:t>5</a:t>
            </a:r>
            <a:endParaRPr lang="en-GB" dirty="0"/>
          </a:p>
          <a:p>
            <a:pPr>
              <a:lnSpc>
                <a:spcPct val="100000"/>
              </a:lnSpc>
              <a:spcBef>
                <a:spcPts val="0"/>
              </a:spcBef>
              <a:spcAft>
                <a:spcPts val="600"/>
              </a:spcAft>
            </a:pPr>
            <a:r>
              <a:rPr lang="en-GB" dirty="0" smtClean="0"/>
              <a:t>Women </a:t>
            </a:r>
            <a:r>
              <a:rPr lang="en-GB" dirty="0"/>
              <a:t>age </a:t>
            </a:r>
            <a:r>
              <a:rPr lang="en-GB" dirty="0" smtClean="0"/>
              <a:t>15-49</a:t>
            </a:r>
          </a:p>
          <a:p>
            <a:pPr marL="0" indent="0">
              <a:lnSpc>
                <a:spcPct val="100000"/>
              </a:lnSpc>
              <a:spcBef>
                <a:spcPts val="0"/>
              </a:spcBef>
              <a:spcAft>
                <a:spcPts val="600"/>
              </a:spcAft>
              <a:buNone/>
            </a:pPr>
            <a:endParaRPr lang="en-GB" b="1" dirty="0" smtClean="0">
              <a:solidFill>
                <a:schemeClr val="bg2"/>
              </a:solidFill>
            </a:endParaRPr>
          </a:p>
          <a:p>
            <a:pPr marL="0" indent="0">
              <a:lnSpc>
                <a:spcPct val="100000"/>
              </a:lnSpc>
              <a:spcBef>
                <a:spcPts val="0"/>
              </a:spcBef>
              <a:spcAft>
                <a:spcPts val="600"/>
              </a:spcAft>
              <a:buNone/>
            </a:pPr>
            <a:r>
              <a:rPr lang="en-GB" b="1" smtClean="0">
                <a:solidFill>
                  <a:schemeClr val="bg2"/>
                </a:solidFill>
              </a:rPr>
              <a:t>Anemia</a:t>
            </a:r>
            <a:r>
              <a:rPr lang="en-GB" b="1" dirty="0" smtClean="0">
                <a:solidFill>
                  <a:schemeClr val="bg2"/>
                </a:solidFill>
              </a:rPr>
              <a:t> testing:</a:t>
            </a:r>
            <a:endParaRPr lang="en-GB" b="1" dirty="0">
              <a:solidFill>
                <a:schemeClr val="bg2"/>
              </a:solidFill>
            </a:endParaRPr>
          </a:p>
          <a:p>
            <a:pPr>
              <a:lnSpc>
                <a:spcPct val="100000"/>
              </a:lnSpc>
              <a:spcBef>
                <a:spcPts val="0"/>
              </a:spcBef>
              <a:spcAft>
                <a:spcPts val="600"/>
              </a:spcAft>
            </a:pPr>
            <a:r>
              <a:rPr lang="en-GB" dirty="0" smtClean="0"/>
              <a:t>Children age 6-59 months</a:t>
            </a:r>
          </a:p>
          <a:p>
            <a:pPr>
              <a:lnSpc>
                <a:spcPct val="100000"/>
              </a:lnSpc>
              <a:spcBef>
                <a:spcPts val="0"/>
              </a:spcBef>
              <a:spcAft>
                <a:spcPts val="600"/>
              </a:spcAft>
            </a:pPr>
            <a:r>
              <a:rPr lang="en-GB" dirty="0" smtClean="0"/>
              <a:t>Women </a:t>
            </a:r>
            <a:r>
              <a:rPr lang="en-GB" dirty="0"/>
              <a:t>age </a:t>
            </a:r>
            <a:r>
              <a:rPr lang="en-GB" dirty="0" smtClean="0"/>
              <a:t>15-49</a:t>
            </a:r>
          </a:p>
        </p:txBody>
      </p:sp>
    </p:spTree>
    <p:extLst>
      <p:ext uri="{BB962C8B-B14F-4D97-AF65-F5344CB8AC3E}">
        <p14:creationId xmlns:p14="http://schemas.microsoft.com/office/powerpoint/2010/main" val="233761806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Vaccination coverage</a:t>
            </a:r>
          </a:p>
          <a:p>
            <a:pPr>
              <a:lnSpc>
                <a:spcPct val="110000"/>
              </a:lnSpc>
              <a:spcBef>
                <a:spcPts val="0"/>
              </a:spcBef>
              <a:spcAft>
                <a:spcPts val="600"/>
              </a:spcAft>
              <a:buClr>
                <a:prstClr val="black"/>
              </a:buClr>
            </a:pPr>
            <a:r>
              <a:rPr lang="en-GB" sz="2800" b="1" dirty="0" smtClean="0">
                <a:solidFill>
                  <a:srgbClr val="E4426D"/>
                </a:solidFill>
              </a:rPr>
              <a:t>Childhood illness and treatment</a:t>
            </a:r>
          </a:p>
          <a:p>
            <a:pPr>
              <a:lnSpc>
                <a:spcPct val="110000"/>
              </a:lnSpc>
              <a:spcBef>
                <a:spcPts val="0"/>
              </a:spcBef>
              <a:spcAft>
                <a:spcPts val="600"/>
              </a:spcAft>
              <a:buClr>
                <a:prstClr val="black"/>
              </a:buClr>
            </a:pPr>
            <a:endParaRPr lang="en-GB" sz="2800" b="1" dirty="0" smtClean="0">
              <a:solidFill>
                <a:srgbClr val="E4426D"/>
              </a:solidFill>
            </a:endParaRPr>
          </a:p>
        </p:txBody>
      </p:sp>
      <p:sp>
        <p:nvSpPr>
          <p:cNvPr id="6" name="TextBox 5"/>
          <p:cNvSpPr txBox="1"/>
          <p:nvPr/>
        </p:nvSpPr>
        <p:spPr>
          <a:xfrm>
            <a:off x="4335231" y="4815066"/>
            <a:ext cx="4572000" cy="256480"/>
          </a:xfrm>
          <a:prstGeom prst="rect">
            <a:avLst/>
          </a:prstGeom>
          <a:noFill/>
        </p:spPr>
        <p:txBody>
          <a:bodyPr wrap="square" rtlCol="0">
            <a:spAutoFit/>
          </a:bodyPr>
          <a:lstStyle/>
          <a:p>
            <a:pPr algn="ctr"/>
            <a:r>
              <a:rPr lang="en-US" sz="1600" baseline="30000" dirty="0">
                <a:solidFill>
                  <a:prstClr val="black"/>
                </a:solidFill>
              </a:rPr>
              <a:t>© 2007 </a:t>
            </a:r>
            <a:r>
              <a:rPr lang="en-US" sz="1600" baseline="30000" dirty="0" err="1">
                <a:solidFill>
                  <a:prstClr val="black"/>
                </a:solidFill>
              </a:rPr>
              <a:t>Kyaw</a:t>
            </a:r>
            <a:r>
              <a:rPr lang="en-US" sz="1600" baseline="30000" dirty="0">
                <a:solidFill>
                  <a:prstClr val="black"/>
                </a:solidFill>
              </a:rPr>
              <a:t> </a:t>
            </a:r>
            <a:r>
              <a:rPr lang="en-US" sz="1600" baseline="30000" dirty="0" err="1">
                <a:solidFill>
                  <a:prstClr val="black"/>
                </a:solidFill>
              </a:rPr>
              <a:t>Kyaw</a:t>
            </a:r>
            <a:r>
              <a:rPr lang="en-US" sz="1600" baseline="30000" dirty="0">
                <a:solidFill>
                  <a:prstClr val="black"/>
                </a:solidFill>
              </a:rPr>
              <a:t> Winn,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9100" y="1488388"/>
            <a:ext cx="4784262" cy="3179219"/>
          </a:xfrm>
          <a:prstGeom prst="rect">
            <a:avLst/>
          </a:prstGeom>
          <a:ln>
            <a:solidFill>
              <a:schemeClr val="tx1"/>
            </a:solidFill>
          </a:ln>
        </p:spPr>
      </p:pic>
    </p:spTree>
    <p:extLst>
      <p:ext uri="{BB962C8B-B14F-4D97-AF65-F5344CB8AC3E}">
        <p14:creationId xmlns:p14="http://schemas.microsoft.com/office/powerpoint/2010/main" val="374865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Acute Respiratory Infection (ARI)</a:t>
            </a:r>
            <a:endParaRPr lang="en-US" sz="4200" dirty="0"/>
          </a:p>
        </p:txBody>
      </p:sp>
      <p:sp>
        <p:nvSpPr>
          <p:cNvPr id="3" name="Content Placeholder 2"/>
          <p:cNvSpPr>
            <a:spLocks noGrp="1"/>
          </p:cNvSpPr>
          <p:nvPr>
            <p:ph idx="1"/>
          </p:nvPr>
        </p:nvSpPr>
        <p:spPr>
          <a:xfrm>
            <a:off x="497304" y="1841678"/>
            <a:ext cx="8208545" cy="4335285"/>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bg2"/>
                </a:solidFill>
              </a:rPr>
              <a:t>3%</a:t>
            </a:r>
            <a:r>
              <a:rPr lang="en-GB" b="1" dirty="0" smtClean="0">
                <a:solidFill>
                  <a:schemeClr val="accent1"/>
                </a:solidFill>
              </a:rPr>
              <a:t> </a:t>
            </a:r>
            <a:r>
              <a:rPr lang="en-GB" dirty="0" smtClean="0"/>
              <a:t>of children under 5 were ill with </a:t>
            </a:r>
            <a:r>
              <a:rPr lang="en-GB" b="1" i="1" dirty="0" smtClean="0">
                <a:solidFill>
                  <a:schemeClr val="bg2"/>
                </a:solidFill>
              </a:rPr>
              <a:t>cough and rapid breathing, symptoms of ARI</a:t>
            </a:r>
            <a:r>
              <a:rPr lang="en-GB" i="1" dirty="0" smtClean="0">
                <a:solidFill>
                  <a:schemeClr val="bg2"/>
                </a:solidFill>
              </a:rPr>
              <a:t>.</a:t>
            </a:r>
          </a:p>
          <a:p>
            <a:pPr lvl="1">
              <a:lnSpc>
                <a:spcPct val="100000"/>
              </a:lnSpc>
              <a:spcBef>
                <a:spcPts val="0"/>
              </a:spcBef>
              <a:spcAft>
                <a:spcPts val="600"/>
              </a:spcAft>
              <a:buClr>
                <a:schemeClr val="tx1"/>
              </a:buClr>
            </a:pPr>
            <a:r>
              <a:rPr lang="en-GB" dirty="0" smtClean="0"/>
              <a:t>Among these children, </a:t>
            </a:r>
            <a:r>
              <a:rPr lang="en-GB" b="1" dirty="0" smtClean="0">
                <a:solidFill>
                  <a:schemeClr val="bg2"/>
                </a:solidFill>
              </a:rPr>
              <a:t>58%</a:t>
            </a:r>
            <a:r>
              <a:rPr lang="en-GB" dirty="0" smtClean="0"/>
              <a:t> were taken to a health facility or provider for </a:t>
            </a:r>
            <a:r>
              <a:rPr lang="en-GB" b="1" i="1" dirty="0" smtClean="0">
                <a:solidFill>
                  <a:schemeClr val="bg2"/>
                </a:solidFill>
              </a:rPr>
              <a:t>advice or treatment</a:t>
            </a:r>
            <a:r>
              <a:rPr lang="en-GB" dirty="0" smtClean="0"/>
              <a:t>.</a:t>
            </a:r>
          </a:p>
          <a:p>
            <a:pPr lvl="1">
              <a:lnSpc>
                <a:spcPct val="100000"/>
              </a:lnSpc>
              <a:spcBef>
                <a:spcPts val="0"/>
              </a:spcBef>
              <a:spcAft>
                <a:spcPts val="600"/>
              </a:spcAft>
              <a:buClr>
                <a:schemeClr val="tx1"/>
              </a:buClr>
            </a:pPr>
            <a:r>
              <a:rPr lang="en-GB" b="1" dirty="0" smtClean="0">
                <a:solidFill>
                  <a:schemeClr val="bg2"/>
                </a:solidFill>
              </a:rPr>
              <a:t>43% </a:t>
            </a:r>
            <a:r>
              <a:rPr lang="en-GB" dirty="0" smtClean="0"/>
              <a:t>of these children received </a:t>
            </a:r>
            <a:r>
              <a:rPr lang="en-GB" b="1" i="1" dirty="0" smtClean="0">
                <a:solidFill>
                  <a:schemeClr val="bg2"/>
                </a:solidFill>
              </a:rPr>
              <a:t>antibiotics</a:t>
            </a:r>
            <a:r>
              <a:rPr lang="en-GB" dirty="0" smtClean="0"/>
              <a:t>.</a:t>
            </a:r>
            <a:endParaRPr lang="en-GB" dirty="0"/>
          </a:p>
        </p:txBody>
      </p:sp>
    </p:spTree>
    <p:extLst>
      <p:ext uri="{BB962C8B-B14F-4D97-AF65-F5344CB8AC3E}">
        <p14:creationId xmlns:p14="http://schemas.microsoft.com/office/powerpoint/2010/main" val="16267475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Diarrhea</a:t>
            </a:r>
            <a:endParaRPr lang="en-US" sz="4200" dirty="0"/>
          </a:p>
        </p:txBody>
      </p:sp>
      <p:sp>
        <p:nvSpPr>
          <p:cNvPr id="3" name="Content Placeholder 2"/>
          <p:cNvSpPr>
            <a:spLocks noGrp="1"/>
          </p:cNvSpPr>
          <p:nvPr>
            <p:ph idx="1"/>
          </p:nvPr>
        </p:nvSpPr>
        <p:spPr>
          <a:xfrm>
            <a:off x="497304" y="1848255"/>
            <a:ext cx="8208545" cy="4348164"/>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bg2"/>
                </a:solidFill>
              </a:rPr>
              <a:t>10%</a:t>
            </a:r>
            <a:r>
              <a:rPr lang="en-GB" b="1" dirty="0" smtClean="0">
                <a:solidFill>
                  <a:schemeClr val="accent5"/>
                </a:solidFill>
              </a:rPr>
              <a:t> </a:t>
            </a:r>
            <a:r>
              <a:rPr lang="en-GB" dirty="0" smtClean="0"/>
              <a:t>of children under 5 had </a:t>
            </a:r>
            <a:r>
              <a:rPr lang="en-GB" dirty="0" err="1" smtClean="0"/>
              <a:t>diarrhea</a:t>
            </a:r>
            <a:r>
              <a:rPr lang="en-GB" dirty="0" smtClean="0"/>
              <a:t>.</a:t>
            </a:r>
          </a:p>
          <a:p>
            <a:pPr lvl="1">
              <a:lnSpc>
                <a:spcPct val="100000"/>
              </a:lnSpc>
              <a:spcBef>
                <a:spcPts val="0"/>
              </a:spcBef>
              <a:spcAft>
                <a:spcPts val="600"/>
              </a:spcAft>
              <a:buClr>
                <a:schemeClr val="tx1"/>
              </a:buClr>
            </a:pPr>
            <a:r>
              <a:rPr lang="en-GB" dirty="0" smtClean="0"/>
              <a:t>Among these children, </a:t>
            </a:r>
            <a:r>
              <a:rPr lang="en-GB" b="1" dirty="0" smtClean="0">
                <a:solidFill>
                  <a:schemeClr val="bg2"/>
                </a:solidFill>
              </a:rPr>
              <a:t>54%</a:t>
            </a:r>
            <a:r>
              <a:rPr lang="en-GB" dirty="0" smtClean="0"/>
              <a:t> were taken to a health facility or provider for </a:t>
            </a:r>
            <a:r>
              <a:rPr lang="en-GB" b="1" i="1" dirty="0" smtClean="0">
                <a:solidFill>
                  <a:schemeClr val="bg2"/>
                </a:solidFill>
              </a:rPr>
              <a:t>advice or treatment</a:t>
            </a:r>
            <a:r>
              <a:rPr lang="en-GB" dirty="0" smtClean="0"/>
              <a:t>.</a:t>
            </a:r>
            <a:endParaRPr lang="en-GB" dirty="0"/>
          </a:p>
        </p:txBody>
      </p:sp>
    </p:spTree>
    <p:extLst>
      <p:ext uri="{BB962C8B-B14F-4D97-AF65-F5344CB8AC3E}">
        <p14:creationId xmlns:p14="http://schemas.microsoft.com/office/powerpoint/2010/main" val="179501164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Diarrhea Prevalence by Age</a:t>
            </a:r>
            <a:endParaRPr lang="en-US" sz="4200" dirty="0"/>
          </a:p>
        </p:txBody>
      </p:sp>
      <p:graphicFrame>
        <p:nvGraphicFramePr>
          <p:cNvPr id="11" name="Content Placeholder 10"/>
          <p:cNvGraphicFramePr>
            <a:graphicFrameLocks noGrp="1"/>
          </p:cNvGraphicFramePr>
          <p:nvPr>
            <p:ph idx="1"/>
            <p:extLst/>
          </p:nvPr>
        </p:nvGraphicFramePr>
        <p:xfrm>
          <a:off x="504966" y="1551703"/>
          <a:ext cx="8205897" cy="530629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2371"/>
            <a:ext cx="9144000" cy="369332"/>
          </a:xfrm>
          <a:prstGeom prst="rect">
            <a:avLst/>
          </a:prstGeom>
          <a:noFill/>
        </p:spPr>
        <p:txBody>
          <a:bodyPr wrap="square" rtlCol="0">
            <a:spAutoFit/>
          </a:bodyPr>
          <a:lstStyle/>
          <a:p>
            <a:pPr algn="ctr"/>
            <a:r>
              <a:rPr lang="en-US" i="1" dirty="0" smtClean="0">
                <a:solidFill>
                  <a:prstClr val="black"/>
                </a:solidFill>
              </a:rPr>
              <a:t>Percent of children under 5 with diarrhea in the 2 weeks before the survey</a:t>
            </a:r>
            <a:endParaRPr lang="en-US" i="1" dirty="0">
              <a:solidFill>
                <a:prstClr val="black"/>
              </a:solidFill>
            </a:endParaRPr>
          </a:p>
        </p:txBody>
      </p:sp>
    </p:spTree>
    <p:extLst>
      <p:ext uri="{BB962C8B-B14F-4D97-AF65-F5344CB8AC3E}">
        <p14:creationId xmlns:p14="http://schemas.microsoft.com/office/powerpoint/2010/main" val="37317769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Diarrhea Treatment</a:t>
            </a:r>
            <a:endParaRPr lang="en-US" sz="4200" dirty="0"/>
          </a:p>
        </p:txBody>
      </p:sp>
      <p:graphicFrame>
        <p:nvGraphicFramePr>
          <p:cNvPr id="11" name="Content Placeholder 10"/>
          <p:cNvGraphicFramePr>
            <a:graphicFrameLocks noGrp="1"/>
          </p:cNvGraphicFramePr>
          <p:nvPr>
            <p:ph idx="1"/>
            <p:extLst/>
          </p:nvPr>
        </p:nvGraphicFramePr>
        <p:xfrm>
          <a:off x="513347" y="1542327"/>
          <a:ext cx="8630651" cy="531567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72995"/>
            <a:ext cx="9144000" cy="369332"/>
          </a:xfrm>
          <a:prstGeom prst="rect">
            <a:avLst/>
          </a:prstGeom>
          <a:noFill/>
        </p:spPr>
        <p:txBody>
          <a:bodyPr wrap="square" rtlCol="0">
            <a:spAutoFit/>
          </a:bodyPr>
          <a:lstStyle/>
          <a:p>
            <a:pPr algn="ctr"/>
            <a:r>
              <a:rPr lang="en-US" i="1" dirty="0" smtClean="0">
                <a:solidFill>
                  <a:prstClr val="black"/>
                </a:solidFill>
              </a:rPr>
              <a:t>Percent of children under 5 with diarrhea in the 2 weeks before the survey</a:t>
            </a:r>
            <a:endParaRPr lang="en-US" i="1" dirty="0">
              <a:solidFill>
                <a:prstClr val="black"/>
              </a:solidFill>
            </a:endParaRPr>
          </a:p>
        </p:txBody>
      </p:sp>
      <p:sp>
        <p:nvSpPr>
          <p:cNvPr id="6" name="TextBox 5"/>
          <p:cNvSpPr txBox="1"/>
          <p:nvPr/>
        </p:nvSpPr>
        <p:spPr>
          <a:xfrm>
            <a:off x="-90236" y="2432976"/>
            <a:ext cx="1371600" cy="1200329"/>
          </a:xfrm>
          <a:prstGeom prst="rect">
            <a:avLst/>
          </a:prstGeom>
          <a:noFill/>
        </p:spPr>
        <p:txBody>
          <a:bodyPr wrap="square" rtlCol="0">
            <a:spAutoFit/>
          </a:bodyPr>
          <a:lstStyle/>
          <a:p>
            <a:pPr algn="ctr"/>
            <a:r>
              <a:rPr lang="en-US" b="1" dirty="0" smtClean="0">
                <a:solidFill>
                  <a:prstClr val="black"/>
                </a:solidFill>
              </a:rPr>
              <a:t>Oral</a:t>
            </a:r>
          </a:p>
          <a:p>
            <a:pPr algn="ctr"/>
            <a:r>
              <a:rPr lang="en-US" b="1" dirty="0" smtClean="0">
                <a:solidFill>
                  <a:prstClr val="black"/>
                </a:solidFill>
              </a:rPr>
              <a:t>Rehydration</a:t>
            </a:r>
          </a:p>
          <a:p>
            <a:pPr algn="ctr"/>
            <a:r>
              <a:rPr lang="en-US" b="1" dirty="0" smtClean="0">
                <a:solidFill>
                  <a:prstClr val="black"/>
                </a:solidFill>
              </a:rPr>
              <a:t>Therapy (ORT)</a:t>
            </a:r>
            <a:endParaRPr lang="en-US" b="1" dirty="0">
              <a:solidFill>
                <a:prstClr val="black"/>
              </a:solidFill>
            </a:endParaRPr>
          </a:p>
        </p:txBody>
      </p:sp>
      <p:sp>
        <p:nvSpPr>
          <p:cNvPr id="7" name="Left Brace 6"/>
          <p:cNvSpPr/>
          <p:nvPr/>
        </p:nvSpPr>
        <p:spPr>
          <a:xfrm>
            <a:off x="1267715" y="2379087"/>
            <a:ext cx="488059" cy="1105876"/>
          </a:xfrm>
          <a:prstGeom prst="leftBrace">
            <a:avLst>
              <a:gd name="adj1" fmla="val 126775"/>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88215663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Feeding Practices during Diarrhea: Liquids Offered</a:t>
            </a:r>
            <a:endParaRPr lang="en-US" sz="4200" dirty="0"/>
          </a:p>
        </p:txBody>
      </p:sp>
      <p:graphicFrame>
        <p:nvGraphicFramePr>
          <p:cNvPr id="7" name="Content Placeholder 6"/>
          <p:cNvGraphicFramePr>
            <a:graphicFrameLocks noGrp="1"/>
          </p:cNvGraphicFramePr>
          <p:nvPr>
            <p:ph idx="1"/>
            <p:extLst/>
          </p:nvPr>
        </p:nvGraphicFramePr>
        <p:xfrm>
          <a:off x="0" y="1917301"/>
          <a:ext cx="9144000" cy="494069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70971"/>
            <a:ext cx="9144000" cy="646331"/>
          </a:xfrm>
          <a:prstGeom prst="rect">
            <a:avLst/>
          </a:prstGeom>
          <a:noFill/>
        </p:spPr>
        <p:txBody>
          <a:bodyPr wrap="square" rtlCol="0">
            <a:spAutoFit/>
          </a:bodyPr>
          <a:lstStyle/>
          <a:p>
            <a:pPr algn="ctr"/>
            <a:r>
              <a:rPr lang="en-US" i="1" dirty="0" smtClean="0">
                <a:solidFill>
                  <a:prstClr val="black"/>
                </a:solidFill>
              </a:rPr>
              <a:t>Percent distribution of children under 5 who had diarrhea in the 2 weeks </a:t>
            </a:r>
            <a:r>
              <a:rPr lang="en-US" i="1" dirty="0">
                <a:solidFill>
                  <a:prstClr val="black"/>
                </a:solidFill>
              </a:rPr>
              <a:t/>
            </a:r>
            <a:br>
              <a:rPr lang="en-US" i="1" dirty="0">
                <a:solidFill>
                  <a:prstClr val="black"/>
                </a:solidFill>
              </a:rPr>
            </a:br>
            <a:r>
              <a:rPr lang="en-US" i="1" dirty="0" smtClean="0">
                <a:solidFill>
                  <a:prstClr val="black"/>
                </a:solidFill>
              </a:rPr>
              <a:t>before the survey by amount of liquids offered compared with normal practice</a:t>
            </a:r>
            <a:endParaRPr lang="en-US" i="1" dirty="0">
              <a:solidFill>
                <a:prstClr val="black"/>
              </a:solidFill>
            </a:endParaRPr>
          </a:p>
        </p:txBody>
      </p:sp>
      <p:sp>
        <p:nvSpPr>
          <p:cNvPr id="3" name="TextBox 2"/>
          <p:cNvSpPr txBox="1"/>
          <p:nvPr/>
        </p:nvSpPr>
        <p:spPr>
          <a:xfrm>
            <a:off x="6986621" y="3047646"/>
            <a:ext cx="1971040" cy="400110"/>
          </a:xfrm>
          <a:prstGeom prst="rect">
            <a:avLst/>
          </a:prstGeom>
          <a:noFill/>
        </p:spPr>
        <p:txBody>
          <a:bodyPr wrap="square" rtlCol="0">
            <a:spAutoFit/>
          </a:bodyPr>
          <a:lstStyle/>
          <a:p>
            <a:r>
              <a:rPr lang="en-US" sz="2000" b="1" dirty="0" smtClean="0">
                <a:solidFill>
                  <a:srgbClr val="E4426D"/>
                </a:solidFill>
              </a:rPr>
              <a:t>Recommended</a:t>
            </a:r>
            <a:endParaRPr lang="en-US" sz="2000" b="1" dirty="0">
              <a:solidFill>
                <a:srgbClr val="E4426D"/>
              </a:solidFill>
            </a:endParaRPr>
          </a:p>
        </p:txBody>
      </p:sp>
      <p:sp>
        <p:nvSpPr>
          <p:cNvPr id="4" name="Left Arrow 3"/>
          <p:cNvSpPr/>
          <p:nvPr/>
        </p:nvSpPr>
        <p:spPr>
          <a:xfrm>
            <a:off x="6427821" y="3214076"/>
            <a:ext cx="558800" cy="233680"/>
          </a:xfrm>
          <a:prstGeom prst="lef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44963019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Feeding Practices during Diarrhea: Foods Offered</a:t>
            </a:r>
            <a:endParaRPr lang="en-US" sz="4200" dirty="0"/>
          </a:p>
        </p:txBody>
      </p:sp>
      <p:graphicFrame>
        <p:nvGraphicFramePr>
          <p:cNvPr id="7" name="Content Placeholder 6"/>
          <p:cNvGraphicFramePr>
            <a:graphicFrameLocks noGrp="1"/>
          </p:cNvGraphicFramePr>
          <p:nvPr>
            <p:ph idx="1"/>
            <p:extLst/>
          </p:nvPr>
        </p:nvGraphicFramePr>
        <p:xfrm>
          <a:off x="0" y="1971893"/>
          <a:ext cx="9144000" cy="488610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325563"/>
            <a:ext cx="9144000" cy="646331"/>
          </a:xfrm>
          <a:prstGeom prst="rect">
            <a:avLst/>
          </a:prstGeom>
          <a:noFill/>
        </p:spPr>
        <p:txBody>
          <a:bodyPr wrap="square" rtlCol="0">
            <a:spAutoFit/>
          </a:bodyPr>
          <a:lstStyle/>
          <a:p>
            <a:pPr algn="ctr"/>
            <a:r>
              <a:rPr lang="en-US" i="1" dirty="0" smtClean="0">
                <a:solidFill>
                  <a:prstClr val="black"/>
                </a:solidFill>
              </a:rPr>
              <a:t>Percent distribution of children under 5 who had diarrhea in the 2 weeks </a:t>
            </a:r>
            <a:br>
              <a:rPr lang="en-US" i="1" dirty="0" smtClean="0">
                <a:solidFill>
                  <a:prstClr val="black"/>
                </a:solidFill>
              </a:rPr>
            </a:br>
            <a:r>
              <a:rPr lang="en-US" i="1" dirty="0" smtClean="0">
                <a:solidFill>
                  <a:prstClr val="black"/>
                </a:solidFill>
              </a:rPr>
              <a:t>before the survey by amount of foods offered compared with normal practice</a:t>
            </a:r>
            <a:endParaRPr lang="en-US" i="1" dirty="0">
              <a:solidFill>
                <a:prstClr val="black"/>
              </a:solidFill>
            </a:endParaRPr>
          </a:p>
        </p:txBody>
      </p:sp>
      <p:sp>
        <p:nvSpPr>
          <p:cNvPr id="5" name="TextBox 4"/>
          <p:cNvSpPr txBox="1"/>
          <p:nvPr/>
        </p:nvSpPr>
        <p:spPr>
          <a:xfrm>
            <a:off x="6593305" y="4774629"/>
            <a:ext cx="2470484" cy="1938992"/>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defRPr/>
            </a:pPr>
            <a:r>
              <a:rPr lang="en-US" sz="2000" b="1" dirty="0" smtClean="0">
                <a:solidFill>
                  <a:prstClr val="black"/>
                </a:solidFill>
              </a:rPr>
              <a:t>Overall, 56% </a:t>
            </a:r>
            <a:r>
              <a:rPr lang="en-US" sz="2000" dirty="0">
                <a:solidFill>
                  <a:prstClr val="black"/>
                </a:solidFill>
              </a:rPr>
              <a:t>of children </a:t>
            </a:r>
            <a:r>
              <a:rPr lang="en-US" sz="2000" b="1" dirty="0" smtClean="0">
                <a:solidFill>
                  <a:prstClr val="black"/>
                </a:solidFill>
              </a:rPr>
              <a:t>continued </a:t>
            </a:r>
            <a:r>
              <a:rPr lang="en-US" sz="2000" b="1" dirty="0">
                <a:solidFill>
                  <a:prstClr val="black"/>
                </a:solidFill>
              </a:rPr>
              <a:t>feeding </a:t>
            </a:r>
            <a:r>
              <a:rPr lang="en-US" sz="2000" dirty="0">
                <a:solidFill>
                  <a:prstClr val="black"/>
                </a:solidFill>
              </a:rPr>
              <a:t>and </a:t>
            </a:r>
            <a:r>
              <a:rPr lang="en-US" sz="2000" dirty="0" smtClean="0">
                <a:solidFill>
                  <a:prstClr val="black"/>
                </a:solidFill>
              </a:rPr>
              <a:t>were </a:t>
            </a:r>
            <a:r>
              <a:rPr lang="en-US" sz="2000" dirty="0">
                <a:solidFill>
                  <a:prstClr val="black"/>
                </a:solidFill>
              </a:rPr>
              <a:t>given </a:t>
            </a:r>
            <a:r>
              <a:rPr lang="en-US" sz="2000" b="1" dirty="0">
                <a:solidFill>
                  <a:prstClr val="black"/>
                </a:solidFill>
              </a:rPr>
              <a:t>ORT</a:t>
            </a:r>
            <a:r>
              <a:rPr lang="en-US" sz="2000" dirty="0">
                <a:solidFill>
                  <a:prstClr val="black"/>
                </a:solidFill>
              </a:rPr>
              <a:t> and/or </a:t>
            </a:r>
            <a:r>
              <a:rPr lang="en-US" sz="2000" b="1" dirty="0">
                <a:solidFill>
                  <a:prstClr val="black"/>
                </a:solidFill>
              </a:rPr>
              <a:t>increased fluids</a:t>
            </a:r>
            <a:r>
              <a:rPr lang="en-US" sz="2000" dirty="0">
                <a:solidFill>
                  <a:prstClr val="black"/>
                </a:solidFill>
              </a:rPr>
              <a:t>, as recommended</a:t>
            </a:r>
          </a:p>
        </p:txBody>
      </p:sp>
    </p:spTree>
    <p:extLst>
      <p:ext uri="{BB962C8B-B14F-4D97-AF65-F5344CB8AC3E}">
        <p14:creationId xmlns:p14="http://schemas.microsoft.com/office/powerpoint/2010/main" val="256625622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55%</a:t>
            </a:r>
            <a:r>
              <a:rPr lang="en-GB" dirty="0" smtClean="0">
                <a:solidFill>
                  <a:schemeClr val="accent5"/>
                </a:solidFill>
              </a:rPr>
              <a:t> </a:t>
            </a:r>
            <a:r>
              <a:rPr lang="en-GB" dirty="0"/>
              <a:t>of children </a:t>
            </a:r>
            <a:r>
              <a:rPr lang="en-GB" b="1" dirty="0" smtClean="0">
                <a:solidFill>
                  <a:schemeClr val="bg2"/>
                </a:solidFill>
              </a:rPr>
              <a:t>age 12-23 months</a:t>
            </a:r>
            <a:r>
              <a:rPr lang="en-GB" dirty="0" smtClean="0">
                <a:solidFill>
                  <a:schemeClr val="bg2"/>
                </a:solidFill>
              </a:rPr>
              <a:t> </a:t>
            </a:r>
            <a:r>
              <a:rPr lang="en-GB" dirty="0" smtClean="0"/>
              <a:t>received </a:t>
            </a:r>
            <a:r>
              <a:rPr lang="en-GB" b="1" dirty="0">
                <a:solidFill>
                  <a:schemeClr val="bg2"/>
                </a:solidFill>
              </a:rPr>
              <a:t>all </a:t>
            </a:r>
            <a:r>
              <a:rPr lang="en-GB" b="1" dirty="0" smtClean="0">
                <a:solidFill>
                  <a:schemeClr val="bg2"/>
                </a:solidFill>
              </a:rPr>
              <a:t>basic vaccinations</a:t>
            </a:r>
            <a:r>
              <a:rPr lang="en-GB" dirty="0" smtClean="0"/>
              <a:t>.</a:t>
            </a:r>
            <a:endParaRPr lang="en-GB" dirty="0"/>
          </a:p>
          <a:p>
            <a:pPr>
              <a:lnSpc>
                <a:spcPct val="100000"/>
              </a:lnSpc>
              <a:spcBef>
                <a:spcPts val="0"/>
              </a:spcBef>
              <a:spcAft>
                <a:spcPts val="600"/>
              </a:spcAft>
              <a:buClr>
                <a:schemeClr val="tx1"/>
              </a:buClr>
            </a:pPr>
            <a:r>
              <a:rPr lang="en-GB" b="1" dirty="0" smtClean="0">
                <a:solidFill>
                  <a:schemeClr val="bg2"/>
                </a:solidFill>
              </a:rPr>
              <a:t>58%</a:t>
            </a:r>
            <a:r>
              <a:rPr lang="en-GB" b="1" dirty="0" smtClean="0">
                <a:solidFill>
                  <a:schemeClr val="accent1"/>
                </a:solidFill>
              </a:rPr>
              <a:t> </a:t>
            </a:r>
            <a:r>
              <a:rPr lang="en-GB" dirty="0"/>
              <a:t>of</a:t>
            </a:r>
            <a:r>
              <a:rPr lang="en-GB" b="1" dirty="0"/>
              <a:t> </a:t>
            </a:r>
            <a:r>
              <a:rPr lang="en-GB" dirty="0"/>
              <a:t>children with symptoms of ARI are</a:t>
            </a:r>
            <a:r>
              <a:rPr lang="en-GB" dirty="0">
                <a:solidFill>
                  <a:schemeClr val="accent1"/>
                </a:solidFill>
              </a:rPr>
              <a:t> </a:t>
            </a:r>
            <a:r>
              <a:rPr lang="en-GB" b="1" dirty="0" smtClean="0">
                <a:solidFill>
                  <a:schemeClr val="bg2"/>
                </a:solidFill>
              </a:rPr>
              <a:t>taken to a health facility</a:t>
            </a:r>
            <a:r>
              <a:rPr lang="en-GB" dirty="0"/>
              <a:t>.</a:t>
            </a:r>
          </a:p>
          <a:p>
            <a:pPr>
              <a:lnSpc>
                <a:spcPct val="100000"/>
              </a:lnSpc>
              <a:spcBef>
                <a:spcPts val="0"/>
              </a:spcBef>
              <a:spcAft>
                <a:spcPts val="600"/>
              </a:spcAft>
              <a:buClr>
                <a:schemeClr val="tx1"/>
              </a:buClr>
            </a:pPr>
            <a:r>
              <a:rPr lang="en-GB" b="1" dirty="0" smtClean="0">
                <a:solidFill>
                  <a:schemeClr val="bg2"/>
                </a:solidFill>
              </a:rPr>
              <a:t>54%</a:t>
            </a:r>
            <a:r>
              <a:rPr lang="en-GB" b="1" dirty="0" smtClean="0"/>
              <a:t> </a:t>
            </a:r>
            <a:r>
              <a:rPr lang="en-GB" dirty="0"/>
              <a:t>of</a:t>
            </a:r>
            <a:r>
              <a:rPr lang="en-GB" b="1" dirty="0"/>
              <a:t> </a:t>
            </a:r>
            <a:r>
              <a:rPr lang="en-GB" dirty="0"/>
              <a:t>children with </a:t>
            </a:r>
            <a:r>
              <a:rPr lang="en-GB" b="1" dirty="0">
                <a:solidFill>
                  <a:schemeClr val="bg2"/>
                </a:solidFill>
              </a:rPr>
              <a:t>diarrhoea</a:t>
            </a:r>
            <a:r>
              <a:rPr lang="en-GB" b="1" dirty="0">
                <a:solidFill>
                  <a:schemeClr val="accent5"/>
                </a:solidFill>
              </a:rPr>
              <a:t> </a:t>
            </a:r>
            <a:r>
              <a:rPr lang="en-GB" dirty="0"/>
              <a:t>are </a:t>
            </a:r>
            <a:r>
              <a:rPr lang="en-GB" b="1" i="1" dirty="0">
                <a:solidFill>
                  <a:schemeClr val="bg2"/>
                </a:solidFill>
              </a:rPr>
              <a:t>taken to a health facility</a:t>
            </a:r>
            <a:r>
              <a:rPr lang="en-GB" i="1" dirty="0">
                <a:solidFill>
                  <a:schemeClr val="bg2"/>
                </a:solidFill>
              </a:rPr>
              <a:t>.</a:t>
            </a:r>
          </a:p>
          <a:p>
            <a:pPr>
              <a:lnSpc>
                <a:spcPct val="100000"/>
              </a:lnSpc>
              <a:spcBef>
                <a:spcPts val="0"/>
              </a:spcBef>
              <a:spcAft>
                <a:spcPts val="600"/>
              </a:spcAft>
              <a:buClr>
                <a:schemeClr val="tx1"/>
              </a:buClr>
            </a:pPr>
            <a:r>
              <a:rPr lang="en-GB" b="1" dirty="0" smtClean="0">
                <a:solidFill>
                  <a:schemeClr val="bg2"/>
                </a:solidFill>
              </a:rPr>
              <a:t>68%</a:t>
            </a:r>
            <a:r>
              <a:rPr lang="en-GB" dirty="0" smtClean="0"/>
              <a:t> </a:t>
            </a:r>
            <a:r>
              <a:rPr lang="en-GB" dirty="0"/>
              <a:t>of children with diarrhoea are given </a:t>
            </a:r>
            <a:r>
              <a:rPr lang="en-GB" b="1" i="1" dirty="0">
                <a:solidFill>
                  <a:schemeClr val="bg2"/>
                </a:solidFill>
              </a:rPr>
              <a:t>ORT or increased fluids</a:t>
            </a:r>
            <a:r>
              <a:rPr lang="en-GB" dirty="0" smtClean="0"/>
              <a:t>.</a:t>
            </a:r>
          </a:p>
        </p:txBody>
      </p:sp>
    </p:spTree>
    <p:extLst>
      <p:ext uri="{BB962C8B-B14F-4D97-AF65-F5344CB8AC3E}">
        <p14:creationId xmlns:p14="http://schemas.microsoft.com/office/powerpoint/2010/main" val="310185091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Nutrition</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04144453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15000" y="5569737"/>
            <a:ext cx="3429000" cy="276999"/>
          </a:xfrm>
          <a:prstGeom prst="rect">
            <a:avLst/>
          </a:prstGeom>
          <a:noFill/>
        </p:spPr>
        <p:txBody>
          <a:bodyPr wrap="square" rtlCol="0">
            <a:spAutoFit/>
          </a:bodyPr>
          <a:lstStyle/>
          <a:p>
            <a:r>
              <a:rPr lang="en-US" sz="1200" dirty="0" smtClean="0"/>
              <a:t>© </a:t>
            </a:r>
            <a:r>
              <a:rPr lang="en-US" sz="1200" dirty="0"/>
              <a:t>2008 Min </a:t>
            </a:r>
            <a:r>
              <a:rPr lang="en-US" sz="1200" dirty="0" err="1"/>
              <a:t>Zaw</a:t>
            </a:r>
            <a:r>
              <a:rPr lang="en-US" sz="1200" dirty="0"/>
              <a:t>, Courtesy of </a:t>
            </a:r>
            <a:r>
              <a:rPr lang="en-US" sz="1200" dirty="0" err="1"/>
              <a:t>Photoshare</a:t>
            </a:r>
            <a:endParaRPr lang="en-US" sz="1200" dirty="0"/>
          </a:p>
        </p:txBody>
      </p:sp>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Breastfeeding and Infant and Young Child Feeding Practices (IYCF)</a:t>
            </a:r>
          </a:p>
          <a:p>
            <a:pPr>
              <a:lnSpc>
                <a:spcPct val="110000"/>
              </a:lnSpc>
              <a:spcBef>
                <a:spcPts val="0"/>
              </a:spcBef>
              <a:spcAft>
                <a:spcPts val="600"/>
              </a:spcAft>
              <a:buClr>
                <a:schemeClr val="tx1"/>
              </a:buClr>
            </a:pPr>
            <a:r>
              <a:rPr lang="en-GB" sz="2800" dirty="0" err="1" smtClean="0"/>
              <a:t>Anemia</a:t>
            </a:r>
            <a:endParaRPr lang="en-GB" sz="2800" dirty="0" smtClean="0"/>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dirty="0" smtClean="0"/>
              <a:t>Nutritional status of children and women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553" y="876300"/>
            <a:ext cx="3058893" cy="4600575"/>
          </a:xfrm>
          <a:prstGeom prst="rect">
            <a:avLst/>
          </a:prstGeom>
        </p:spPr>
      </p:pic>
    </p:spTree>
    <p:extLst>
      <p:ext uri="{BB962C8B-B14F-4D97-AF65-F5344CB8AC3E}">
        <p14:creationId xmlns:p14="http://schemas.microsoft.com/office/powerpoint/2010/main" val="1507764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Pretest and Main Survey Training</a:t>
            </a:r>
            <a:endParaRPr lang="en-US" sz="4200" dirty="0"/>
          </a:p>
        </p:txBody>
      </p:sp>
      <p:sp>
        <p:nvSpPr>
          <p:cNvPr id="3" name="Content Placeholder 2"/>
          <p:cNvSpPr>
            <a:spLocks noGrp="1"/>
          </p:cNvSpPr>
          <p:nvPr>
            <p:ph idx="1"/>
          </p:nvPr>
        </p:nvSpPr>
        <p:spPr>
          <a:xfrm>
            <a:off x="457200" y="1600200"/>
            <a:ext cx="8240486" cy="5257800"/>
          </a:xfrm>
        </p:spPr>
        <p:txBody>
          <a:bodyPr>
            <a:normAutofit/>
          </a:bodyPr>
          <a:lstStyle/>
          <a:p>
            <a:pPr>
              <a:lnSpc>
                <a:spcPct val="100000"/>
              </a:lnSpc>
              <a:spcBef>
                <a:spcPts val="0"/>
              </a:spcBef>
              <a:spcAft>
                <a:spcPts val="600"/>
              </a:spcAft>
              <a:buClr>
                <a:schemeClr val="tx1"/>
              </a:buClr>
            </a:pPr>
            <a:r>
              <a:rPr lang="en-GB" b="1" dirty="0" err="1" smtClean="0">
                <a:solidFill>
                  <a:schemeClr val="bg2"/>
                </a:solidFill>
              </a:rPr>
              <a:t>Pretest</a:t>
            </a:r>
            <a:r>
              <a:rPr lang="en-GB" b="1" dirty="0" smtClean="0">
                <a:solidFill>
                  <a:schemeClr val="bg2"/>
                </a:solidFill>
              </a:rPr>
              <a:t>: </a:t>
            </a:r>
          </a:p>
          <a:p>
            <a:pPr lvl="1">
              <a:lnSpc>
                <a:spcPct val="100000"/>
              </a:lnSpc>
              <a:spcBef>
                <a:spcPts val="0"/>
              </a:spcBef>
              <a:spcAft>
                <a:spcPts val="600"/>
              </a:spcAft>
              <a:buClr>
                <a:schemeClr val="tx1"/>
              </a:buClr>
            </a:pPr>
            <a:r>
              <a:rPr lang="en-GB" dirty="0" smtClean="0"/>
              <a:t>Training and </a:t>
            </a:r>
            <a:r>
              <a:rPr lang="en-GB" dirty="0" err="1" smtClean="0"/>
              <a:t>pretest</a:t>
            </a:r>
            <a:r>
              <a:rPr lang="en-GB" dirty="0" smtClean="0"/>
              <a:t> fieldwork in January 2015 in Mandalay</a:t>
            </a:r>
          </a:p>
          <a:p>
            <a:pPr lvl="1">
              <a:lnSpc>
                <a:spcPct val="100000"/>
              </a:lnSpc>
              <a:spcBef>
                <a:spcPts val="0"/>
              </a:spcBef>
              <a:spcAft>
                <a:spcPts val="600"/>
              </a:spcAft>
              <a:buClr>
                <a:schemeClr val="tx1"/>
              </a:buClr>
            </a:pPr>
            <a:r>
              <a:rPr lang="en-GB" dirty="0" smtClean="0"/>
              <a:t>Refresher training for trainers in September 2015</a:t>
            </a:r>
          </a:p>
          <a:p>
            <a:pPr>
              <a:lnSpc>
                <a:spcPct val="100000"/>
              </a:lnSpc>
              <a:spcBef>
                <a:spcPts val="0"/>
              </a:spcBef>
              <a:spcAft>
                <a:spcPts val="600"/>
              </a:spcAft>
              <a:buClr>
                <a:schemeClr val="tx1"/>
              </a:buClr>
            </a:pPr>
            <a:r>
              <a:rPr lang="en-GB" b="1" dirty="0" smtClean="0">
                <a:solidFill>
                  <a:schemeClr val="bg2"/>
                </a:solidFill>
              </a:rPr>
              <a:t>Main Survey Training: </a:t>
            </a:r>
          </a:p>
          <a:p>
            <a:pPr lvl="1">
              <a:lnSpc>
                <a:spcPct val="100000"/>
              </a:lnSpc>
              <a:spcBef>
                <a:spcPts val="0"/>
              </a:spcBef>
              <a:spcAft>
                <a:spcPts val="600"/>
              </a:spcAft>
              <a:buClr>
                <a:schemeClr val="tx1"/>
              </a:buClr>
            </a:pPr>
            <a:r>
              <a:rPr lang="en-GB" dirty="0"/>
              <a:t>Training from 28 September-23 October, 2015, in Nay </a:t>
            </a:r>
            <a:r>
              <a:rPr lang="en-GB" dirty="0" err="1"/>
              <a:t>Pyi</a:t>
            </a:r>
            <a:r>
              <a:rPr lang="en-GB" dirty="0"/>
              <a:t> </a:t>
            </a:r>
            <a:r>
              <a:rPr lang="en-GB" dirty="0" smtClean="0"/>
              <a:t>Taw</a:t>
            </a:r>
            <a:endParaRPr lang="en-GB" dirty="0"/>
          </a:p>
          <a:p>
            <a:pPr lvl="1">
              <a:lnSpc>
                <a:spcPct val="100000"/>
              </a:lnSpc>
              <a:spcBef>
                <a:spcPts val="0"/>
              </a:spcBef>
              <a:spcAft>
                <a:spcPts val="600"/>
              </a:spcAft>
              <a:buClr>
                <a:schemeClr val="tx1"/>
              </a:buClr>
            </a:pPr>
            <a:r>
              <a:rPr lang="en-GB" dirty="0"/>
              <a:t>148 field staff trained</a:t>
            </a:r>
          </a:p>
          <a:p>
            <a:pPr>
              <a:lnSpc>
                <a:spcPct val="100000"/>
              </a:lnSpc>
              <a:spcBef>
                <a:spcPts val="0"/>
              </a:spcBef>
              <a:spcAft>
                <a:spcPts val="600"/>
              </a:spcAft>
              <a:buClr>
                <a:schemeClr val="tx1"/>
              </a:buClr>
            </a:pPr>
            <a:r>
              <a:rPr lang="en-GB" b="1" dirty="0" smtClean="0">
                <a:solidFill>
                  <a:schemeClr val="bg2"/>
                </a:solidFill>
              </a:rPr>
              <a:t>Refresher training 30 November in 3 locations</a:t>
            </a:r>
            <a:r>
              <a:rPr lang="en-GB" dirty="0" smtClean="0">
                <a:solidFill>
                  <a:schemeClr val="bg2"/>
                </a:solidFill>
              </a:rPr>
              <a:t/>
            </a:r>
            <a:br>
              <a:rPr lang="en-GB" dirty="0" smtClean="0">
                <a:solidFill>
                  <a:schemeClr val="bg2"/>
                </a:solidFill>
              </a:rPr>
            </a:br>
            <a:endParaRPr lang="en-GB" b="1" dirty="0">
              <a:solidFill>
                <a:schemeClr val="bg2"/>
              </a:solidFill>
            </a:endParaRPr>
          </a:p>
          <a:p>
            <a:pPr lvl="1">
              <a:lnSpc>
                <a:spcPct val="100000"/>
              </a:lnSpc>
              <a:spcBef>
                <a:spcPts val="0"/>
              </a:spcBef>
              <a:spcAft>
                <a:spcPts val="600"/>
              </a:spcAft>
              <a:buClr>
                <a:schemeClr val="tx1"/>
              </a:buClr>
            </a:pPr>
            <a:endParaRPr lang="en-GB" b="1" dirty="0">
              <a:solidFill>
                <a:schemeClr val="bg2"/>
              </a:solidFill>
            </a:endParaRPr>
          </a:p>
        </p:txBody>
      </p:sp>
    </p:spTree>
    <p:extLst>
      <p:ext uri="{BB962C8B-B14F-4D97-AF65-F5344CB8AC3E}">
        <p14:creationId xmlns:p14="http://schemas.microsoft.com/office/powerpoint/2010/main" val="429456757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Early Breastfeeding</a:t>
            </a:r>
            <a:endParaRPr lang="en-US" sz="4200" dirty="0"/>
          </a:p>
        </p:txBody>
      </p:sp>
      <p:sp>
        <p:nvSpPr>
          <p:cNvPr id="3" name="Content Placeholder 2"/>
          <p:cNvSpPr>
            <a:spLocks noGrp="1"/>
          </p:cNvSpPr>
          <p:nvPr>
            <p:ph idx="1"/>
          </p:nvPr>
        </p:nvSpPr>
        <p:spPr>
          <a:xfrm>
            <a:off x="495300" y="1611824"/>
            <a:ext cx="8229600" cy="5246176"/>
          </a:xfrm>
        </p:spPr>
        <p:txBody>
          <a:bodyPr>
            <a:normAutofit/>
          </a:bodyPr>
          <a:lstStyle/>
          <a:p>
            <a:pPr>
              <a:lnSpc>
                <a:spcPct val="110000"/>
              </a:lnSpc>
              <a:spcBef>
                <a:spcPts val="0"/>
              </a:spcBef>
              <a:spcAft>
                <a:spcPts val="600"/>
              </a:spcAft>
              <a:buClr>
                <a:schemeClr val="tx1"/>
              </a:buClr>
            </a:pPr>
            <a:r>
              <a:rPr lang="en-GB" sz="3000" dirty="0" smtClean="0"/>
              <a:t>Provides a </a:t>
            </a:r>
            <a:r>
              <a:rPr lang="en-GB" sz="3000" dirty="0" err="1" smtClean="0"/>
              <a:t>newborn</a:t>
            </a:r>
            <a:r>
              <a:rPr lang="en-GB" sz="3000" dirty="0" smtClean="0"/>
              <a:t> with </a:t>
            </a:r>
            <a:r>
              <a:rPr lang="en-GB" sz="3000" b="1" dirty="0" smtClean="0">
                <a:solidFill>
                  <a:schemeClr val="bg2"/>
                </a:solidFill>
              </a:rPr>
              <a:t>colostrum</a:t>
            </a:r>
            <a:r>
              <a:rPr lang="en-GB" sz="3000" dirty="0" smtClean="0"/>
              <a:t>, a key supplement for the infant’s immune system.</a:t>
            </a:r>
          </a:p>
          <a:p>
            <a:pPr>
              <a:lnSpc>
                <a:spcPct val="110000"/>
              </a:lnSpc>
              <a:spcBef>
                <a:spcPts val="0"/>
              </a:spcBef>
              <a:spcAft>
                <a:spcPts val="600"/>
              </a:spcAft>
              <a:buClr>
                <a:schemeClr val="tx1"/>
              </a:buClr>
            </a:pPr>
            <a:r>
              <a:rPr lang="en-GB" sz="3000" b="1" dirty="0" smtClean="0">
                <a:solidFill>
                  <a:schemeClr val="bg2"/>
                </a:solidFill>
              </a:rPr>
              <a:t>67%</a:t>
            </a:r>
            <a:r>
              <a:rPr lang="en-GB" sz="3000" dirty="0" smtClean="0">
                <a:solidFill>
                  <a:schemeClr val="accent5"/>
                </a:solidFill>
              </a:rPr>
              <a:t> </a:t>
            </a:r>
            <a:r>
              <a:rPr lang="en-GB" sz="3000" dirty="0" smtClean="0"/>
              <a:t>of </a:t>
            </a:r>
            <a:r>
              <a:rPr lang="en-GB" sz="3000" dirty="0" err="1" smtClean="0"/>
              <a:t>newborns</a:t>
            </a:r>
            <a:r>
              <a:rPr lang="en-GB" sz="3000" dirty="0" smtClean="0"/>
              <a:t> are breastfed within the </a:t>
            </a:r>
            <a:r>
              <a:rPr lang="en-GB" sz="3000" b="1" dirty="0" smtClean="0">
                <a:solidFill>
                  <a:schemeClr val="bg2"/>
                </a:solidFill>
              </a:rPr>
              <a:t>first hour</a:t>
            </a:r>
            <a:r>
              <a:rPr lang="en-GB" sz="3000" dirty="0" smtClean="0"/>
              <a:t> of life, and </a:t>
            </a:r>
            <a:r>
              <a:rPr lang="en-GB" sz="3000" b="1" dirty="0" smtClean="0">
                <a:solidFill>
                  <a:schemeClr val="bg2"/>
                </a:solidFill>
              </a:rPr>
              <a:t>84%</a:t>
            </a:r>
            <a:r>
              <a:rPr lang="en-GB" sz="3000" dirty="0" smtClean="0">
                <a:solidFill>
                  <a:schemeClr val="accent5"/>
                </a:solidFill>
              </a:rPr>
              <a:t> </a:t>
            </a:r>
            <a:r>
              <a:rPr lang="en-GB" sz="3000" dirty="0" smtClean="0"/>
              <a:t>within the </a:t>
            </a:r>
            <a:r>
              <a:rPr lang="en-GB" sz="3000" b="1" dirty="0" smtClean="0">
                <a:solidFill>
                  <a:schemeClr val="bg2"/>
                </a:solidFill>
              </a:rPr>
              <a:t>first day</a:t>
            </a:r>
            <a:r>
              <a:rPr lang="en-GB" sz="3000" dirty="0" smtClean="0"/>
              <a:t>.</a:t>
            </a:r>
          </a:p>
          <a:p>
            <a:pPr>
              <a:lnSpc>
                <a:spcPct val="110000"/>
              </a:lnSpc>
              <a:spcBef>
                <a:spcPts val="0"/>
              </a:spcBef>
              <a:spcAft>
                <a:spcPts val="600"/>
              </a:spcAft>
              <a:buClr>
                <a:schemeClr val="tx1"/>
              </a:buClr>
            </a:pPr>
            <a:r>
              <a:rPr lang="en-GB" sz="3000" b="1" dirty="0" smtClean="0">
                <a:solidFill>
                  <a:schemeClr val="bg2"/>
                </a:solidFill>
              </a:rPr>
              <a:t>20%</a:t>
            </a:r>
            <a:r>
              <a:rPr lang="en-GB" sz="3000" b="1" dirty="0" smtClean="0">
                <a:solidFill>
                  <a:schemeClr val="accent5"/>
                </a:solidFill>
              </a:rPr>
              <a:t> </a:t>
            </a:r>
            <a:r>
              <a:rPr lang="en-GB" sz="3000" dirty="0" smtClean="0"/>
              <a:t>of </a:t>
            </a:r>
            <a:r>
              <a:rPr lang="en-GB" sz="3000" dirty="0" err="1" smtClean="0"/>
              <a:t>newborns</a:t>
            </a:r>
            <a:r>
              <a:rPr lang="en-GB" sz="3000" dirty="0" smtClean="0"/>
              <a:t> are given food or liquid other than breastmilk (</a:t>
            </a:r>
            <a:r>
              <a:rPr lang="en-GB" sz="3000" b="1" i="1" dirty="0" err="1" smtClean="0">
                <a:solidFill>
                  <a:schemeClr val="bg2"/>
                </a:solidFill>
              </a:rPr>
              <a:t>prelacteal</a:t>
            </a:r>
            <a:r>
              <a:rPr lang="en-GB" sz="3000" b="1" i="1" dirty="0" smtClean="0">
                <a:solidFill>
                  <a:schemeClr val="bg2"/>
                </a:solidFill>
              </a:rPr>
              <a:t> feed</a:t>
            </a:r>
            <a:r>
              <a:rPr lang="en-GB" sz="3000" dirty="0" smtClean="0"/>
              <a:t>), although this is not recommended.</a:t>
            </a:r>
          </a:p>
          <a:p>
            <a:pPr>
              <a:lnSpc>
                <a:spcPct val="110000"/>
              </a:lnSpc>
              <a:spcBef>
                <a:spcPts val="0"/>
              </a:spcBef>
              <a:spcAft>
                <a:spcPts val="600"/>
              </a:spcAft>
              <a:buClr>
                <a:schemeClr val="tx1"/>
              </a:buClr>
            </a:pPr>
            <a:r>
              <a:rPr lang="en-GB" sz="3000" b="1" dirty="0" smtClean="0">
                <a:solidFill>
                  <a:schemeClr val="bg2"/>
                </a:solidFill>
              </a:rPr>
              <a:t>98%</a:t>
            </a:r>
            <a:r>
              <a:rPr lang="en-GB" sz="3000" dirty="0" smtClean="0">
                <a:solidFill>
                  <a:schemeClr val="bg2"/>
                </a:solidFill>
              </a:rPr>
              <a:t> </a:t>
            </a:r>
            <a:r>
              <a:rPr lang="en-GB" sz="3000" dirty="0" smtClean="0"/>
              <a:t>of infants are ever breastfed.</a:t>
            </a:r>
            <a:endParaRPr lang="en-GB" sz="3000" b="1" dirty="0"/>
          </a:p>
        </p:txBody>
      </p:sp>
    </p:spTree>
    <p:extLst>
      <p:ext uri="{BB962C8B-B14F-4D97-AF65-F5344CB8AC3E}">
        <p14:creationId xmlns:p14="http://schemas.microsoft.com/office/powerpoint/2010/main" val="225836012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Exclusive Breastfeeding</a:t>
            </a:r>
            <a:endParaRPr lang="en-US" sz="4200" dirty="0"/>
          </a:p>
        </p:txBody>
      </p:sp>
      <p:sp>
        <p:nvSpPr>
          <p:cNvPr id="3" name="Content Placeholder 2"/>
          <p:cNvSpPr>
            <a:spLocks noGrp="1"/>
          </p:cNvSpPr>
          <p:nvPr>
            <p:ph idx="1"/>
          </p:nvPr>
        </p:nvSpPr>
        <p:spPr>
          <a:xfrm>
            <a:off x="495300" y="1611824"/>
            <a:ext cx="8229600" cy="5246176"/>
          </a:xfrm>
        </p:spPr>
        <p:txBody>
          <a:bodyPr>
            <a:normAutofit/>
          </a:bodyPr>
          <a:lstStyle/>
          <a:p>
            <a:pPr>
              <a:lnSpc>
                <a:spcPct val="100000"/>
              </a:lnSpc>
              <a:spcBef>
                <a:spcPts val="0"/>
              </a:spcBef>
              <a:spcAft>
                <a:spcPts val="600"/>
              </a:spcAft>
              <a:buClr>
                <a:schemeClr val="tx1"/>
              </a:buClr>
            </a:pPr>
            <a:r>
              <a:rPr lang="en-GB" sz="3000" dirty="0" smtClean="0"/>
              <a:t>Children who receive </a:t>
            </a:r>
            <a:r>
              <a:rPr lang="en-GB" b="1" dirty="0">
                <a:solidFill>
                  <a:schemeClr val="bg2"/>
                </a:solidFill>
              </a:rPr>
              <a:t>only</a:t>
            </a:r>
            <a:r>
              <a:rPr lang="en-GB" sz="3000" b="1" dirty="0" smtClean="0">
                <a:solidFill>
                  <a:schemeClr val="bg2"/>
                </a:solidFill>
              </a:rPr>
              <a:t> </a:t>
            </a:r>
            <a:r>
              <a:rPr lang="en-GB" sz="3000" dirty="0" smtClean="0"/>
              <a:t>breast milk and no other foods or liquids, even water, are considered </a:t>
            </a:r>
            <a:r>
              <a:rPr lang="en-GB" sz="3000" b="1" dirty="0" smtClean="0">
                <a:solidFill>
                  <a:schemeClr val="bg2"/>
                </a:solidFill>
              </a:rPr>
              <a:t>exclusively breastfed</a:t>
            </a:r>
            <a:r>
              <a:rPr lang="en-GB" sz="3000" dirty="0" smtClean="0"/>
              <a:t>.</a:t>
            </a:r>
          </a:p>
          <a:p>
            <a:pPr>
              <a:lnSpc>
                <a:spcPct val="100000"/>
              </a:lnSpc>
              <a:spcBef>
                <a:spcPts val="0"/>
              </a:spcBef>
              <a:spcAft>
                <a:spcPts val="600"/>
              </a:spcAft>
              <a:buClr>
                <a:schemeClr val="tx1"/>
              </a:buClr>
            </a:pPr>
            <a:r>
              <a:rPr lang="en-GB" sz="3000" dirty="0" smtClean="0"/>
              <a:t>Exclusive breastfeeding is recommended for the first </a:t>
            </a:r>
            <a:r>
              <a:rPr lang="en-GB" sz="3000" b="1" dirty="0" smtClean="0">
                <a:solidFill>
                  <a:schemeClr val="bg2"/>
                </a:solidFill>
              </a:rPr>
              <a:t>6 months of life</a:t>
            </a:r>
            <a:r>
              <a:rPr lang="en-GB" sz="3000" dirty="0" smtClean="0"/>
              <a:t>, since breast milk contains all the nutrients that a baby needs.</a:t>
            </a:r>
          </a:p>
          <a:p>
            <a:pPr>
              <a:lnSpc>
                <a:spcPct val="100000"/>
              </a:lnSpc>
              <a:spcBef>
                <a:spcPts val="0"/>
              </a:spcBef>
              <a:spcAft>
                <a:spcPts val="600"/>
              </a:spcAft>
              <a:buClr>
                <a:schemeClr val="tx1"/>
              </a:buClr>
            </a:pPr>
            <a:r>
              <a:rPr lang="en-GB" sz="3000" b="1" dirty="0" smtClean="0">
                <a:solidFill>
                  <a:schemeClr val="bg2"/>
                </a:solidFill>
              </a:rPr>
              <a:t>Antibodies</a:t>
            </a:r>
            <a:r>
              <a:rPr lang="en-GB" sz="3000" dirty="0">
                <a:solidFill>
                  <a:schemeClr val="bg2"/>
                </a:solidFill>
              </a:rPr>
              <a:t> </a:t>
            </a:r>
            <a:r>
              <a:rPr lang="en-GB" sz="3000" dirty="0" smtClean="0"/>
              <a:t>in breast milk provide </a:t>
            </a:r>
            <a:r>
              <a:rPr lang="en-GB" sz="3000" b="1" dirty="0" smtClean="0">
                <a:solidFill>
                  <a:schemeClr val="bg2"/>
                </a:solidFill>
              </a:rPr>
              <a:t>immunity</a:t>
            </a:r>
            <a:r>
              <a:rPr lang="en-GB" sz="3000" dirty="0" smtClean="0">
                <a:solidFill>
                  <a:schemeClr val="bg2"/>
                </a:solidFill>
              </a:rPr>
              <a:t> </a:t>
            </a:r>
            <a:r>
              <a:rPr lang="en-GB" sz="3000" dirty="0" smtClean="0"/>
              <a:t>to disease.</a:t>
            </a:r>
            <a:endParaRPr lang="en-GB" sz="3000" b="1" dirty="0"/>
          </a:p>
        </p:txBody>
      </p:sp>
    </p:spTree>
    <p:extLst>
      <p:ext uri="{BB962C8B-B14F-4D97-AF65-F5344CB8AC3E}">
        <p14:creationId xmlns:p14="http://schemas.microsoft.com/office/powerpoint/2010/main" val="280908676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Exclusive Breastfeeding by Age</a:t>
            </a:r>
            <a:endParaRPr lang="en-US" sz="4200" dirty="0"/>
          </a:p>
        </p:txBody>
      </p:sp>
      <p:graphicFrame>
        <p:nvGraphicFramePr>
          <p:cNvPr id="11" name="Content Placeholder 10"/>
          <p:cNvGraphicFramePr>
            <a:graphicFrameLocks noGrp="1"/>
          </p:cNvGraphicFramePr>
          <p:nvPr>
            <p:ph idx="1"/>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smtClean="0"/>
              <a:t>Percent of children exclusively breastfed</a:t>
            </a:r>
            <a:endParaRPr lang="en-US" i="1" dirty="0"/>
          </a:p>
        </p:txBody>
      </p:sp>
    </p:spTree>
    <p:extLst>
      <p:ext uri="{BB962C8B-B14F-4D97-AF65-F5344CB8AC3E}">
        <p14:creationId xmlns:p14="http://schemas.microsoft.com/office/powerpoint/2010/main" val="286304552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Duration of Breastfeeding</a:t>
            </a:r>
            <a:endParaRPr lang="en-US" sz="4200" dirty="0"/>
          </a:p>
        </p:txBody>
      </p:sp>
      <p:graphicFrame>
        <p:nvGraphicFramePr>
          <p:cNvPr id="11" name="Content Placeholder 10"/>
          <p:cNvGraphicFramePr>
            <a:graphicFrameLocks noGrp="1"/>
          </p:cNvGraphicFramePr>
          <p:nvPr>
            <p:ph idx="1"/>
            <p:extLst/>
          </p:nvPr>
        </p:nvGraphicFramePr>
        <p:xfrm>
          <a:off x="532263" y="1664732"/>
          <a:ext cx="8188656"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Median duration of breastfeeding in months among children born in the last 3 years</a:t>
            </a:r>
            <a:endParaRPr lang="en-US" i="1" dirty="0"/>
          </a:p>
        </p:txBody>
      </p:sp>
    </p:spTree>
    <p:extLst>
      <p:ext uri="{BB962C8B-B14F-4D97-AF65-F5344CB8AC3E}">
        <p14:creationId xmlns:p14="http://schemas.microsoft.com/office/powerpoint/2010/main" val="305732696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Breastfeeding Status Under 6 Months</a:t>
            </a:r>
            <a:endParaRPr lang="en-US" sz="4200" dirty="0"/>
          </a:p>
        </p:txBody>
      </p:sp>
      <p:graphicFrame>
        <p:nvGraphicFramePr>
          <p:cNvPr id="7" name="Content Placeholder 6"/>
          <p:cNvGraphicFramePr>
            <a:graphicFrameLocks noGrp="1"/>
          </p:cNvGraphicFramePr>
          <p:nvPr>
            <p:ph idx="1"/>
            <p:extLst/>
          </p:nvPr>
        </p:nvGraphicFramePr>
        <p:xfrm>
          <a:off x="0" y="1871899"/>
          <a:ext cx="91440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53418"/>
            <a:ext cx="9144000" cy="646331"/>
          </a:xfrm>
          <a:prstGeom prst="rect">
            <a:avLst/>
          </a:prstGeom>
          <a:noFill/>
        </p:spPr>
        <p:txBody>
          <a:bodyPr wrap="square" rtlCol="0">
            <a:spAutoFit/>
          </a:bodyPr>
          <a:lstStyle/>
          <a:p>
            <a:pPr algn="ctr"/>
            <a:r>
              <a:rPr lang="en-US" i="1" dirty="0" smtClean="0"/>
              <a:t>Percent distribution of youngest children under 6 months who </a:t>
            </a:r>
            <a:br>
              <a:rPr lang="en-US" i="1" dirty="0" smtClean="0"/>
            </a:br>
            <a:r>
              <a:rPr lang="en-US" i="1" dirty="0" smtClean="0"/>
              <a:t>are living with their mother by breastfeeding status</a:t>
            </a:r>
            <a:endParaRPr lang="en-US" i="1" dirty="0"/>
          </a:p>
        </p:txBody>
      </p:sp>
    </p:spTree>
    <p:extLst>
      <p:ext uri="{BB962C8B-B14F-4D97-AF65-F5344CB8AC3E}">
        <p14:creationId xmlns:p14="http://schemas.microsoft.com/office/powerpoint/2010/main" val="308778062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IYCF Practices</a:t>
            </a:r>
            <a:endParaRPr lang="en-US" sz="4200" dirty="0"/>
          </a:p>
        </p:txBody>
      </p:sp>
      <p:sp>
        <p:nvSpPr>
          <p:cNvPr id="3" name="Content Placeholder 2"/>
          <p:cNvSpPr>
            <a:spLocks noGrp="1"/>
          </p:cNvSpPr>
          <p:nvPr>
            <p:ph idx="1"/>
          </p:nvPr>
        </p:nvSpPr>
        <p:spPr>
          <a:xfrm>
            <a:off x="495300" y="1611824"/>
            <a:ext cx="8229600" cy="4565140"/>
          </a:xfrm>
        </p:spPr>
        <p:txBody>
          <a:bodyPr>
            <a:normAutofit/>
          </a:bodyPr>
          <a:lstStyle/>
          <a:p>
            <a:pPr>
              <a:lnSpc>
                <a:spcPct val="120000"/>
              </a:lnSpc>
              <a:spcBef>
                <a:spcPts val="0"/>
              </a:spcBef>
              <a:spcAft>
                <a:spcPts val="600"/>
              </a:spcAft>
              <a:buClr>
                <a:schemeClr val="tx1"/>
              </a:buClr>
            </a:pPr>
            <a:r>
              <a:rPr lang="en-GB" sz="3000" b="1" dirty="0" smtClean="0"/>
              <a:t>The Infant and Young Child Feeding Practices (IYCF) recommendations by WHO:</a:t>
            </a:r>
          </a:p>
          <a:p>
            <a:pPr lvl="1">
              <a:lnSpc>
                <a:spcPct val="120000"/>
              </a:lnSpc>
              <a:spcBef>
                <a:spcPts val="0"/>
              </a:spcBef>
              <a:spcAft>
                <a:spcPts val="600"/>
              </a:spcAft>
              <a:buClr>
                <a:schemeClr val="tx1"/>
              </a:buClr>
            </a:pPr>
            <a:r>
              <a:rPr lang="en-GB" sz="2600" dirty="0" smtClean="0"/>
              <a:t>Children 6 to 23 months should receive </a:t>
            </a:r>
          </a:p>
          <a:p>
            <a:pPr lvl="2">
              <a:lnSpc>
                <a:spcPct val="120000"/>
              </a:lnSpc>
              <a:spcBef>
                <a:spcPts val="0"/>
              </a:spcBef>
              <a:spcAft>
                <a:spcPts val="600"/>
              </a:spcAft>
              <a:buClr>
                <a:schemeClr val="tx1"/>
              </a:buClr>
            </a:pPr>
            <a:r>
              <a:rPr lang="en-GB" dirty="0" smtClean="0"/>
              <a:t>4 or more food groups daily and </a:t>
            </a:r>
          </a:p>
          <a:p>
            <a:pPr lvl="2">
              <a:lnSpc>
                <a:spcPct val="120000"/>
              </a:lnSpc>
              <a:spcBef>
                <a:spcPts val="0"/>
              </a:spcBef>
              <a:spcAft>
                <a:spcPts val="600"/>
              </a:spcAft>
              <a:buClr>
                <a:schemeClr val="tx1"/>
              </a:buClr>
            </a:pPr>
            <a:r>
              <a:rPr lang="en-GB" dirty="0" smtClean="0"/>
              <a:t>Minimum frequency of feeding as the child gets older.</a:t>
            </a:r>
          </a:p>
          <a:p>
            <a:pPr lvl="2">
              <a:lnSpc>
                <a:spcPct val="120000"/>
              </a:lnSpc>
              <a:spcBef>
                <a:spcPts val="0"/>
              </a:spcBef>
              <a:spcAft>
                <a:spcPts val="600"/>
              </a:spcAft>
              <a:buClr>
                <a:schemeClr val="tx1"/>
              </a:buClr>
            </a:pPr>
            <a:r>
              <a:rPr lang="en-GB" dirty="0" smtClean="0"/>
              <a:t>Breastmilk or milk products</a:t>
            </a:r>
          </a:p>
        </p:txBody>
      </p:sp>
    </p:spTree>
    <p:extLst>
      <p:ext uri="{BB962C8B-B14F-4D97-AF65-F5344CB8AC3E}">
        <p14:creationId xmlns:p14="http://schemas.microsoft.com/office/powerpoint/2010/main" val="286307782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IYCF Practices</a:t>
            </a:r>
            <a:endParaRPr lang="en-US" sz="4200" dirty="0"/>
          </a:p>
        </p:txBody>
      </p:sp>
      <p:graphicFrame>
        <p:nvGraphicFramePr>
          <p:cNvPr id="11" name="Content Placeholder 10"/>
          <p:cNvGraphicFramePr>
            <a:graphicFrameLocks noGrp="1"/>
          </p:cNvGraphicFramePr>
          <p:nvPr>
            <p:ph idx="1"/>
            <p:extLst/>
          </p:nvPr>
        </p:nvGraphicFramePr>
        <p:xfrm>
          <a:off x="491319" y="1664732"/>
          <a:ext cx="8243248"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children age 6-23 months fed with all three IYCF practices</a:t>
            </a:r>
            <a:endParaRPr lang="en-US" i="1" dirty="0"/>
          </a:p>
        </p:txBody>
      </p:sp>
    </p:spTree>
    <p:extLst>
      <p:ext uri="{BB962C8B-B14F-4D97-AF65-F5344CB8AC3E}">
        <p14:creationId xmlns:p14="http://schemas.microsoft.com/office/powerpoint/2010/main" val="22344782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Child Feeding Practices (IYCF)</a:t>
            </a:r>
          </a:p>
          <a:p>
            <a:pPr>
              <a:lnSpc>
                <a:spcPct val="110000"/>
              </a:lnSpc>
              <a:spcBef>
                <a:spcPts val="0"/>
              </a:spcBef>
              <a:spcAft>
                <a:spcPts val="600"/>
              </a:spcAft>
              <a:buClr>
                <a:schemeClr val="tx1"/>
              </a:buClr>
            </a:pPr>
            <a:r>
              <a:rPr lang="en-GB" sz="2800" b="1" dirty="0" err="1" smtClean="0">
                <a:solidFill>
                  <a:schemeClr val="bg2"/>
                </a:solidFill>
              </a:rPr>
              <a:t>Anemia</a:t>
            </a:r>
            <a:endParaRPr lang="en-GB" sz="2800" b="1" dirty="0" smtClean="0">
              <a:solidFill>
                <a:schemeClr val="bg2"/>
              </a:solidFill>
            </a:endParaRP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dirty="0" smtClean="0"/>
              <a:t>Nutritional status of children and women</a:t>
            </a:r>
          </a:p>
        </p:txBody>
      </p:sp>
      <p:sp>
        <p:nvSpPr>
          <p:cNvPr id="5" name="TextBox 4"/>
          <p:cNvSpPr txBox="1"/>
          <p:nvPr/>
        </p:nvSpPr>
        <p:spPr>
          <a:xfrm>
            <a:off x="4504860" y="5398287"/>
            <a:ext cx="4572000" cy="256480"/>
          </a:xfrm>
          <a:prstGeom prst="rect">
            <a:avLst/>
          </a:prstGeom>
          <a:noFill/>
        </p:spPr>
        <p:txBody>
          <a:bodyPr wrap="square" rtlCol="0">
            <a:spAutoFit/>
          </a:bodyPr>
          <a:lstStyle/>
          <a:p>
            <a:pPr algn="ctr"/>
            <a:r>
              <a:rPr lang="en-US" sz="1600" baseline="30000" dirty="0"/>
              <a:t>© 2009 </a:t>
            </a:r>
            <a:r>
              <a:rPr lang="en-US" sz="1600" baseline="30000" dirty="0" err="1"/>
              <a:t>Kyaw</a:t>
            </a:r>
            <a:r>
              <a:rPr lang="en-US" sz="1600" baseline="30000" dirty="0"/>
              <a:t> Thar, Courtesy of </a:t>
            </a:r>
            <a:r>
              <a:rPr lang="en-US" sz="1600" baseline="30000" dirty="0" err="1"/>
              <a:t>Photoshare</a:t>
            </a:r>
            <a:endParaRPr lang="en-US" sz="16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5867" y="978687"/>
            <a:ext cx="3109985" cy="4352925"/>
          </a:xfrm>
          <a:prstGeom prst="rect">
            <a:avLst/>
          </a:prstGeom>
        </p:spPr>
      </p:pic>
    </p:spTree>
    <p:extLst>
      <p:ext uri="{BB962C8B-B14F-4D97-AF65-F5344CB8AC3E}">
        <p14:creationId xmlns:p14="http://schemas.microsoft.com/office/powerpoint/2010/main" val="91614552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Anemia in Children</a:t>
            </a:r>
            <a:endParaRPr lang="en-US" sz="4200" dirty="0"/>
          </a:p>
        </p:txBody>
      </p:sp>
      <p:graphicFrame>
        <p:nvGraphicFramePr>
          <p:cNvPr id="11" name="Content Placeholder 10"/>
          <p:cNvGraphicFramePr>
            <a:graphicFrameLocks noGrp="1"/>
          </p:cNvGraphicFramePr>
          <p:nvPr>
            <p:ph idx="1"/>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a:latin typeface="Calibri" pitchFamily="34" charset="0"/>
              </a:rPr>
              <a:t>Percent of children age 6-59 months classified as having </a:t>
            </a:r>
            <a:r>
              <a:rPr lang="en-US" i="1" dirty="0" smtClean="0">
                <a:latin typeface="Calibri" pitchFamily="34" charset="0"/>
              </a:rPr>
              <a:t>anemia</a:t>
            </a:r>
            <a:endParaRPr lang="en-US" i="1" dirty="0">
              <a:latin typeface="Calibri" pitchFamily="34" charset="0"/>
            </a:endParaRPr>
          </a:p>
        </p:txBody>
      </p:sp>
    </p:spTree>
    <p:extLst>
      <p:ext uri="{BB962C8B-B14F-4D97-AF65-F5344CB8AC3E}">
        <p14:creationId xmlns:p14="http://schemas.microsoft.com/office/powerpoint/2010/main" val="185227203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Anemia by Age</a:t>
            </a:r>
            <a:endParaRPr lang="en-US" sz="4200" dirty="0"/>
          </a:p>
        </p:txBody>
      </p:sp>
      <p:graphicFrame>
        <p:nvGraphicFramePr>
          <p:cNvPr id="11" name="Content Placeholder 10"/>
          <p:cNvGraphicFramePr>
            <a:graphicFrameLocks noGrp="1"/>
          </p:cNvGraphicFramePr>
          <p:nvPr>
            <p:ph idx="1"/>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smtClean="0"/>
              <a:t>Percent of children with any anemia</a:t>
            </a:r>
            <a:endParaRPr lang="en-US" i="1" dirty="0"/>
          </a:p>
        </p:txBody>
      </p:sp>
    </p:spTree>
    <p:extLst>
      <p:ext uri="{BB962C8B-B14F-4D97-AF65-F5344CB8AC3E}">
        <p14:creationId xmlns:p14="http://schemas.microsoft.com/office/powerpoint/2010/main" val="15477145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Fieldwork and Data Processing</a:t>
            </a:r>
            <a:endParaRPr lang="en-US" sz="4200" dirty="0"/>
          </a:p>
        </p:txBody>
      </p:sp>
      <p:sp>
        <p:nvSpPr>
          <p:cNvPr id="3" name="Content Placeholder 2"/>
          <p:cNvSpPr>
            <a:spLocks noGrp="1"/>
          </p:cNvSpPr>
          <p:nvPr>
            <p:ph idx="1"/>
          </p:nvPr>
        </p:nvSpPr>
        <p:spPr>
          <a:xfrm>
            <a:off x="457200" y="1325563"/>
            <a:ext cx="8240486" cy="5532437"/>
          </a:xfrm>
        </p:spPr>
        <p:txBody>
          <a:bodyPr>
            <a:normAutofit fontScale="85000" lnSpcReduction="20000"/>
          </a:bodyPr>
          <a:lstStyle/>
          <a:p>
            <a:pPr>
              <a:lnSpc>
                <a:spcPct val="110000"/>
              </a:lnSpc>
              <a:spcBef>
                <a:spcPts val="0"/>
              </a:spcBef>
              <a:spcAft>
                <a:spcPts val="600"/>
              </a:spcAft>
            </a:pPr>
            <a:r>
              <a:rPr lang="en-GB" dirty="0" smtClean="0"/>
              <a:t>Total of 19 teams </a:t>
            </a:r>
          </a:p>
          <a:p>
            <a:pPr lvl="1">
              <a:lnSpc>
                <a:spcPct val="110000"/>
              </a:lnSpc>
              <a:spcBef>
                <a:spcPts val="0"/>
              </a:spcBef>
              <a:spcAft>
                <a:spcPts val="600"/>
              </a:spcAft>
            </a:pPr>
            <a:r>
              <a:rPr lang="en-GB" dirty="0" smtClean="0"/>
              <a:t>1 supervisor, 1 field editor, 3-4 female interviewers, and 1 male interviewer</a:t>
            </a:r>
          </a:p>
          <a:p>
            <a:pPr>
              <a:lnSpc>
                <a:spcPct val="110000"/>
              </a:lnSpc>
              <a:spcBef>
                <a:spcPts val="0"/>
              </a:spcBef>
              <a:spcAft>
                <a:spcPts val="600"/>
              </a:spcAft>
            </a:pPr>
            <a:r>
              <a:rPr lang="en-GB" dirty="0" smtClean="0"/>
              <a:t>Fieldwork conducted from </a:t>
            </a:r>
            <a:r>
              <a:rPr lang="en-GB" dirty="0"/>
              <a:t>7</a:t>
            </a:r>
            <a:r>
              <a:rPr lang="en-GB" dirty="0" smtClean="0"/>
              <a:t> December 2015 to 7 July 2016.</a:t>
            </a:r>
          </a:p>
          <a:p>
            <a:pPr>
              <a:lnSpc>
                <a:spcPct val="110000"/>
              </a:lnSpc>
              <a:spcBef>
                <a:spcPts val="0"/>
              </a:spcBef>
              <a:spcAft>
                <a:spcPts val="600"/>
              </a:spcAft>
            </a:pPr>
            <a:r>
              <a:rPr lang="en-GB" dirty="0" smtClean="0"/>
              <a:t>Data processing started in the field with computer-assisted field editing (CAFÉ) on tablet computers. </a:t>
            </a:r>
          </a:p>
          <a:p>
            <a:pPr>
              <a:lnSpc>
                <a:spcPct val="110000"/>
              </a:lnSpc>
              <a:spcBef>
                <a:spcPts val="0"/>
              </a:spcBef>
              <a:spcAft>
                <a:spcPts val="600"/>
              </a:spcAft>
            </a:pPr>
            <a:r>
              <a:rPr lang="en-GB" dirty="0"/>
              <a:t>Paper </a:t>
            </a:r>
            <a:r>
              <a:rPr lang="en-GB" dirty="0" smtClean="0"/>
              <a:t>questionnaire </a:t>
            </a:r>
            <a:r>
              <a:rPr lang="en-GB" dirty="0"/>
              <a:t>data was entered into tablets after check by field editor</a:t>
            </a:r>
          </a:p>
          <a:p>
            <a:pPr>
              <a:lnSpc>
                <a:spcPct val="110000"/>
              </a:lnSpc>
              <a:spcBef>
                <a:spcPts val="0"/>
              </a:spcBef>
              <a:spcAft>
                <a:spcPts val="600"/>
              </a:spcAft>
            </a:pPr>
            <a:r>
              <a:rPr lang="en-GB" dirty="0" smtClean="0"/>
              <a:t>Questionnaires were re-entered by data processing staff in Nay </a:t>
            </a:r>
            <a:r>
              <a:rPr lang="en-GB" dirty="0" err="1" smtClean="0"/>
              <a:t>Pyi</a:t>
            </a:r>
            <a:r>
              <a:rPr lang="en-GB" dirty="0" smtClean="0"/>
              <a:t> Taw</a:t>
            </a:r>
          </a:p>
          <a:p>
            <a:pPr>
              <a:lnSpc>
                <a:spcPct val="110000"/>
              </a:lnSpc>
              <a:spcBef>
                <a:spcPts val="0"/>
              </a:spcBef>
              <a:spcAft>
                <a:spcPts val="600"/>
              </a:spcAft>
            </a:pPr>
            <a:r>
              <a:rPr lang="en-GB" dirty="0" smtClean="0"/>
              <a:t>Data processing included secondary editing and was conducted from January 2016-July 2016. </a:t>
            </a:r>
            <a:endParaRPr lang="en-GB" dirty="0"/>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Anemia in Women</a:t>
            </a:r>
            <a:endParaRPr lang="en-US" sz="4200" dirty="0">
              <a:solidFill>
                <a:srgbClr val="FF0000"/>
              </a:solidFill>
            </a:endParaRPr>
          </a:p>
        </p:txBody>
      </p:sp>
      <p:graphicFrame>
        <p:nvGraphicFramePr>
          <p:cNvPr id="11" name="Content Placeholder 10"/>
          <p:cNvGraphicFramePr>
            <a:graphicFrameLocks noGrp="1"/>
          </p:cNvGraphicFramePr>
          <p:nvPr>
            <p:ph idx="1"/>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a:latin typeface="Calibri" pitchFamily="34" charset="0"/>
              </a:rPr>
              <a:t>Percent of </a:t>
            </a:r>
            <a:r>
              <a:rPr lang="en-US" i="1" dirty="0" smtClean="0">
                <a:latin typeface="Calibri" pitchFamily="34" charset="0"/>
              </a:rPr>
              <a:t>women age 15-49 </a:t>
            </a:r>
            <a:r>
              <a:rPr lang="en-US" i="1" dirty="0">
                <a:latin typeface="Calibri" pitchFamily="34" charset="0"/>
              </a:rPr>
              <a:t>classified as having </a:t>
            </a:r>
            <a:r>
              <a:rPr lang="en-US" i="1" dirty="0" smtClean="0">
                <a:latin typeface="Calibri" pitchFamily="34" charset="0"/>
              </a:rPr>
              <a:t>anemia</a:t>
            </a:r>
            <a:endParaRPr lang="en-US" i="1" dirty="0">
              <a:latin typeface="Calibri" pitchFamily="34" charset="0"/>
            </a:endParaRPr>
          </a:p>
        </p:txBody>
      </p:sp>
    </p:spTree>
    <p:extLst>
      <p:ext uri="{BB962C8B-B14F-4D97-AF65-F5344CB8AC3E}">
        <p14:creationId xmlns:p14="http://schemas.microsoft.com/office/powerpoint/2010/main" val="13514908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Child Feeding Practices (IYCF)</a:t>
            </a:r>
          </a:p>
          <a:p>
            <a:pPr>
              <a:lnSpc>
                <a:spcPct val="110000"/>
              </a:lnSpc>
              <a:spcBef>
                <a:spcPts val="0"/>
              </a:spcBef>
              <a:spcAft>
                <a:spcPts val="600"/>
              </a:spcAft>
              <a:buClr>
                <a:schemeClr val="tx1"/>
              </a:buClr>
            </a:pPr>
            <a:r>
              <a:rPr lang="en-GB" sz="2800" dirty="0" err="1" smtClean="0"/>
              <a:t>Anemia</a:t>
            </a:r>
            <a:endParaRPr lang="en-GB" sz="2800" dirty="0" smtClean="0"/>
          </a:p>
          <a:p>
            <a:pPr>
              <a:lnSpc>
                <a:spcPct val="110000"/>
              </a:lnSpc>
              <a:spcBef>
                <a:spcPts val="0"/>
              </a:spcBef>
              <a:spcAft>
                <a:spcPts val="600"/>
              </a:spcAft>
              <a:buClr>
                <a:schemeClr val="tx1"/>
              </a:buClr>
            </a:pPr>
            <a:r>
              <a:rPr lang="en-GB" sz="2800" b="1" dirty="0" smtClean="0">
                <a:solidFill>
                  <a:schemeClr val="bg2"/>
                </a:solidFill>
              </a:rPr>
              <a:t>Micronutrient intake</a:t>
            </a:r>
          </a:p>
          <a:p>
            <a:pPr>
              <a:lnSpc>
                <a:spcPct val="110000"/>
              </a:lnSpc>
              <a:spcBef>
                <a:spcPts val="0"/>
              </a:spcBef>
              <a:spcAft>
                <a:spcPts val="600"/>
              </a:spcAft>
              <a:buClr>
                <a:schemeClr val="tx1"/>
              </a:buClr>
            </a:pPr>
            <a:r>
              <a:rPr lang="en-GB" sz="2800" dirty="0" smtClean="0"/>
              <a:t>Nutritional status of children and women</a:t>
            </a:r>
          </a:p>
        </p:txBody>
      </p:sp>
      <p:sp>
        <p:nvSpPr>
          <p:cNvPr id="5" name="TextBox 4"/>
          <p:cNvSpPr txBox="1"/>
          <p:nvPr/>
        </p:nvSpPr>
        <p:spPr>
          <a:xfrm>
            <a:off x="4619269" y="4883937"/>
            <a:ext cx="4258029" cy="276999"/>
          </a:xfrm>
          <a:prstGeom prst="rect">
            <a:avLst/>
          </a:prstGeom>
          <a:noFill/>
        </p:spPr>
        <p:txBody>
          <a:bodyPr wrap="square" rtlCol="0">
            <a:spAutoFit/>
          </a:bodyPr>
          <a:lstStyle/>
          <a:p>
            <a:pPr algn="ctr"/>
            <a:r>
              <a:rPr lang="en-US" sz="1200" dirty="0" smtClean="0"/>
              <a:t>© </a:t>
            </a:r>
            <a:r>
              <a:rPr lang="en-US" sz="1200" dirty="0"/>
              <a:t>2012 Jana </a:t>
            </a:r>
            <a:r>
              <a:rPr lang="en-US" sz="1200" dirty="0" err="1"/>
              <a:t>Bukovinova</a:t>
            </a:r>
            <a:r>
              <a:rPr lang="en-US" sz="1200" dirty="0"/>
              <a:t>, Courtesy of </a:t>
            </a:r>
            <a:r>
              <a:rPr lang="en-US" sz="1200" dirty="0" err="1"/>
              <a:t>Photoshare</a:t>
            </a:r>
            <a:endParaRPr lang="en-US" sz="12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9270" y="1835590"/>
            <a:ext cx="4258029" cy="2841889"/>
          </a:xfrm>
          <a:prstGeom prst="rect">
            <a:avLst/>
          </a:prstGeom>
          <a:ln>
            <a:solidFill>
              <a:schemeClr val="tx1"/>
            </a:solidFill>
          </a:ln>
        </p:spPr>
      </p:pic>
    </p:spTree>
    <p:extLst>
      <p:ext uri="{BB962C8B-B14F-4D97-AF65-F5344CB8AC3E}">
        <p14:creationId xmlns:p14="http://schemas.microsoft.com/office/powerpoint/2010/main" val="180358035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Micronutrients and Children</a:t>
            </a:r>
            <a:endParaRPr lang="en-US" sz="4200" dirty="0"/>
          </a:p>
        </p:txBody>
      </p:sp>
      <p:graphicFrame>
        <p:nvGraphicFramePr>
          <p:cNvPr id="11" name="Content Placeholder 10"/>
          <p:cNvGraphicFramePr>
            <a:graphicFrameLocks noGrp="1"/>
          </p:cNvGraphicFramePr>
          <p:nvPr>
            <p:ph idx="1"/>
            <p:extLst/>
          </p:nvPr>
        </p:nvGraphicFramePr>
        <p:xfrm>
          <a:off x="245660" y="1596788"/>
          <a:ext cx="8666328" cy="526121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66725" y="1187062"/>
            <a:ext cx="3105150" cy="923330"/>
          </a:xfrm>
          <a:prstGeom prst="rect">
            <a:avLst/>
          </a:prstGeom>
          <a:noFill/>
        </p:spPr>
        <p:txBody>
          <a:bodyPr wrap="square" rtlCol="0">
            <a:spAutoFit/>
          </a:bodyPr>
          <a:lstStyle/>
          <a:p>
            <a:pPr algn="ctr"/>
            <a:r>
              <a:rPr lang="en-US" i="1" dirty="0" smtClean="0"/>
              <a:t>Among youngest children age 6-23 months living with the mother:</a:t>
            </a:r>
            <a:endParaRPr lang="en-US" i="1" dirty="0"/>
          </a:p>
        </p:txBody>
      </p:sp>
      <p:sp>
        <p:nvSpPr>
          <p:cNvPr id="5" name="TextBox 4"/>
          <p:cNvSpPr txBox="1"/>
          <p:nvPr/>
        </p:nvSpPr>
        <p:spPr>
          <a:xfrm>
            <a:off x="4038600" y="1325562"/>
            <a:ext cx="4476750" cy="646331"/>
          </a:xfrm>
          <a:prstGeom prst="rect">
            <a:avLst/>
          </a:prstGeom>
          <a:noFill/>
        </p:spPr>
        <p:txBody>
          <a:bodyPr wrap="square" rtlCol="0">
            <a:spAutoFit/>
          </a:bodyPr>
          <a:lstStyle/>
          <a:p>
            <a:pPr algn="ctr"/>
            <a:r>
              <a:rPr lang="en-US" i="1" dirty="0" smtClean="0"/>
              <a:t>Among all children </a:t>
            </a:r>
            <a:br>
              <a:rPr lang="en-US" i="1" dirty="0" smtClean="0"/>
            </a:br>
            <a:r>
              <a:rPr lang="en-US" i="1" dirty="0" smtClean="0"/>
              <a:t>age 6-59 months</a:t>
            </a:r>
            <a:endParaRPr lang="en-US" i="1" dirty="0"/>
          </a:p>
        </p:txBody>
      </p:sp>
      <p:cxnSp>
        <p:nvCxnSpPr>
          <p:cNvPr id="6" name="Straight Connector 5"/>
          <p:cNvCxnSpPr/>
          <p:nvPr/>
        </p:nvCxnSpPr>
        <p:spPr>
          <a:xfrm>
            <a:off x="901521" y="2073499"/>
            <a:ext cx="25084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67200" y="2073499"/>
            <a:ext cx="39366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391502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Iron Supplements and Pregnant Women</a:t>
            </a:r>
            <a:endParaRPr lang="en-US" sz="4200" dirty="0"/>
          </a:p>
        </p:txBody>
      </p:sp>
      <p:graphicFrame>
        <p:nvGraphicFramePr>
          <p:cNvPr id="11" name="Content Placeholder 10"/>
          <p:cNvGraphicFramePr>
            <a:graphicFrameLocks noGrp="1"/>
          </p:cNvGraphicFramePr>
          <p:nvPr>
            <p:ph idx="1"/>
            <p:extLst/>
          </p:nvPr>
        </p:nvGraphicFramePr>
        <p:xfrm>
          <a:off x="464023" y="1555846"/>
          <a:ext cx="8270543" cy="53021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646331"/>
          </a:xfrm>
          <a:prstGeom prst="rect">
            <a:avLst/>
          </a:prstGeom>
          <a:noFill/>
        </p:spPr>
        <p:txBody>
          <a:bodyPr wrap="square" rtlCol="0">
            <a:spAutoFit/>
          </a:bodyPr>
          <a:lstStyle/>
          <a:p>
            <a:pPr algn="ctr"/>
            <a:r>
              <a:rPr lang="en-US" i="1" dirty="0" smtClean="0"/>
              <a:t>Percent of women age 15-49 with a child born in the past 5 years, number of days </a:t>
            </a:r>
            <a:br>
              <a:rPr lang="en-US" i="1" dirty="0" smtClean="0"/>
            </a:br>
            <a:r>
              <a:rPr lang="en-US" i="1" dirty="0" smtClean="0"/>
              <a:t>they took iron tablets or syrup during the pregnancy of the last child</a:t>
            </a:r>
            <a:endParaRPr lang="en-US" i="1" dirty="0"/>
          </a:p>
        </p:txBody>
      </p:sp>
    </p:spTree>
    <p:extLst>
      <p:ext uri="{BB962C8B-B14F-4D97-AF65-F5344CB8AC3E}">
        <p14:creationId xmlns:p14="http://schemas.microsoft.com/office/powerpoint/2010/main" val="121277785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Micronutrients and Women </a:t>
            </a:r>
            <a:endParaRPr lang="en-US" dirty="0"/>
          </a:p>
        </p:txBody>
      </p:sp>
      <p:sp>
        <p:nvSpPr>
          <p:cNvPr id="3" name="Content Placeholder 2"/>
          <p:cNvSpPr>
            <a:spLocks noGrp="1"/>
          </p:cNvSpPr>
          <p:nvPr>
            <p:ph idx="1"/>
          </p:nvPr>
        </p:nvSpPr>
        <p:spPr/>
        <p:txBody>
          <a:bodyPr/>
          <a:lstStyle/>
          <a:p>
            <a:r>
              <a:rPr lang="en-US" b="1" dirty="0" smtClean="0">
                <a:solidFill>
                  <a:schemeClr val="bg2"/>
                </a:solidFill>
              </a:rPr>
              <a:t>35% </a:t>
            </a:r>
            <a:r>
              <a:rPr lang="en-US" dirty="0" smtClean="0"/>
              <a:t>of women received a post-partum dose of </a:t>
            </a:r>
            <a:r>
              <a:rPr lang="en-US" b="1" i="1" dirty="0" smtClean="0">
                <a:solidFill>
                  <a:schemeClr val="bg2"/>
                </a:solidFill>
              </a:rPr>
              <a:t>vitamin A</a:t>
            </a:r>
          </a:p>
          <a:p>
            <a:r>
              <a:rPr lang="en-US" b="1" dirty="0" smtClean="0">
                <a:solidFill>
                  <a:schemeClr val="bg2"/>
                </a:solidFill>
              </a:rPr>
              <a:t>55% </a:t>
            </a:r>
            <a:r>
              <a:rPr lang="en-US" dirty="0" smtClean="0"/>
              <a:t>of women took </a:t>
            </a:r>
            <a:r>
              <a:rPr lang="en-US" b="1" i="1" dirty="0" smtClean="0">
                <a:solidFill>
                  <a:schemeClr val="bg2"/>
                </a:solidFill>
              </a:rPr>
              <a:t>deworming medication </a:t>
            </a:r>
            <a:r>
              <a:rPr lang="en-US" dirty="0" smtClean="0"/>
              <a:t>during pregnancy of last birth</a:t>
            </a:r>
            <a:endParaRPr lang="en-US" dirty="0"/>
          </a:p>
        </p:txBody>
      </p:sp>
    </p:spTree>
    <p:extLst>
      <p:ext uri="{BB962C8B-B14F-4D97-AF65-F5344CB8AC3E}">
        <p14:creationId xmlns:p14="http://schemas.microsoft.com/office/powerpoint/2010/main" val="20957368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Iodized Salt</a:t>
            </a:r>
            <a:endParaRPr lang="en-US" sz="4200" dirty="0"/>
          </a:p>
        </p:txBody>
      </p:sp>
      <p:sp>
        <p:nvSpPr>
          <p:cNvPr id="3" name="Content Placeholder 2"/>
          <p:cNvSpPr>
            <a:spLocks noGrp="1"/>
          </p:cNvSpPr>
          <p:nvPr>
            <p:ph idx="1"/>
          </p:nvPr>
        </p:nvSpPr>
        <p:spPr>
          <a:xfrm>
            <a:off x="492370" y="1611824"/>
            <a:ext cx="8194430" cy="4565140"/>
          </a:xfrm>
        </p:spPr>
        <p:txBody>
          <a:bodyPr>
            <a:normAutofit/>
          </a:bodyPr>
          <a:lstStyle/>
          <a:p>
            <a:pPr marL="0" indent="0">
              <a:lnSpc>
                <a:spcPct val="120000"/>
              </a:lnSpc>
              <a:spcBef>
                <a:spcPts val="0"/>
              </a:spcBef>
              <a:spcAft>
                <a:spcPts val="600"/>
              </a:spcAft>
              <a:buClr>
                <a:schemeClr val="tx1"/>
              </a:buClr>
              <a:buNone/>
            </a:pPr>
            <a:r>
              <a:rPr lang="en-GB" sz="3600" dirty="0" smtClean="0"/>
              <a:t>98% of households in the </a:t>
            </a:r>
            <a:r>
              <a:rPr lang="en-GB" sz="3600" dirty="0"/>
              <a:t>M</a:t>
            </a:r>
            <a:r>
              <a:rPr lang="en-GB" sz="3600" dirty="0" smtClean="0"/>
              <a:t>DHS had their salt tested for iodine.</a:t>
            </a:r>
          </a:p>
          <a:p>
            <a:pPr marL="0" indent="0">
              <a:lnSpc>
                <a:spcPct val="120000"/>
              </a:lnSpc>
              <a:spcBef>
                <a:spcPts val="0"/>
              </a:spcBef>
              <a:spcAft>
                <a:spcPts val="600"/>
              </a:spcAft>
              <a:buClr>
                <a:schemeClr val="tx1"/>
              </a:buClr>
              <a:buNone/>
            </a:pPr>
            <a:endParaRPr lang="en-GB" sz="3600" dirty="0" smtClean="0"/>
          </a:p>
          <a:p>
            <a:pPr marL="0" indent="0">
              <a:lnSpc>
                <a:spcPct val="120000"/>
              </a:lnSpc>
              <a:spcBef>
                <a:spcPts val="0"/>
              </a:spcBef>
              <a:spcAft>
                <a:spcPts val="600"/>
              </a:spcAft>
              <a:buClr>
                <a:schemeClr val="tx1"/>
              </a:buClr>
              <a:buNone/>
            </a:pPr>
            <a:r>
              <a:rPr lang="en-GB" sz="3600" dirty="0" smtClean="0"/>
              <a:t>Among households with tested salt:</a:t>
            </a:r>
          </a:p>
          <a:p>
            <a:pPr>
              <a:lnSpc>
                <a:spcPct val="120000"/>
              </a:lnSpc>
              <a:spcBef>
                <a:spcPts val="0"/>
              </a:spcBef>
              <a:spcAft>
                <a:spcPts val="600"/>
              </a:spcAft>
              <a:buClr>
                <a:schemeClr val="tx1"/>
              </a:buClr>
            </a:pPr>
            <a:r>
              <a:rPr lang="en-GB" sz="3600" b="1" dirty="0" smtClean="0">
                <a:solidFill>
                  <a:schemeClr val="bg2"/>
                </a:solidFill>
              </a:rPr>
              <a:t>82%</a:t>
            </a:r>
            <a:r>
              <a:rPr lang="en-GB" sz="3600" b="1" dirty="0" smtClean="0">
                <a:solidFill>
                  <a:schemeClr val="accent1"/>
                </a:solidFill>
              </a:rPr>
              <a:t> </a:t>
            </a:r>
            <a:r>
              <a:rPr lang="en-GB" sz="3600" dirty="0" smtClean="0"/>
              <a:t>of households had </a:t>
            </a:r>
            <a:r>
              <a:rPr lang="en-GB" sz="3600" b="1" dirty="0" smtClean="0">
                <a:solidFill>
                  <a:schemeClr val="bg2"/>
                </a:solidFill>
              </a:rPr>
              <a:t>iodized salt</a:t>
            </a:r>
            <a:r>
              <a:rPr lang="en-GB" sz="3600" dirty="0" smtClean="0"/>
              <a:t>.</a:t>
            </a:r>
          </a:p>
        </p:txBody>
      </p:sp>
    </p:spTree>
    <p:extLst>
      <p:ext uri="{BB962C8B-B14F-4D97-AF65-F5344CB8AC3E}">
        <p14:creationId xmlns:p14="http://schemas.microsoft.com/office/powerpoint/2010/main" val="236442409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Child Feeding Practices (IYCF)</a:t>
            </a:r>
          </a:p>
          <a:p>
            <a:pPr>
              <a:lnSpc>
                <a:spcPct val="110000"/>
              </a:lnSpc>
              <a:spcBef>
                <a:spcPts val="0"/>
              </a:spcBef>
              <a:spcAft>
                <a:spcPts val="600"/>
              </a:spcAft>
              <a:buClr>
                <a:schemeClr val="tx1"/>
              </a:buClr>
            </a:pPr>
            <a:r>
              <a:rPr lang="en-GB" sz="2800" dirty="0" err="1" smtClean="0"/>
              <a:t>Anemia</a:t>
            </a:r>
            <a:endParaRPr lang="en-GB" sz="2800" dirty="0" smtClean="0"/>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b="1" dirty="0" smtClean="0">
                <a:solidFill>
                  <a:schemeClr val="bg2"/>
                </a:solidFill>
              </a:rPr>
              <a:t>Nutritional status of children and women</a:t>
            </a:r>
            <a:endParaRPr lang="en-GB" sz="2800" dirty="0" smtClean="0">
              <a:solidFill>
                <a:schemeClr val="bg2"/>
              </a:solidFill>
            </a:endParaRPr>
          </a:p>
        </p:txBody>
      </p:sp>
      <p:sp>
        <p:nvSpPr>
          <p:cNvPr id="6" name="TextBox 5"/>
          <p:cNvSpPr txBox="1"/>
          <p:nvPr/>
        </p:nvSpPr>
        <p:spPr>
          <a:xfrm>
            <a:off x="4229100" y="4883937"/>
            <a:ext cx="4572000" cy="276999"/>
          </a:xfrm>
          <a:prstGeom prst="rect">
            <a:avLst/>
          </a:prstGeom>
          <a:noFill/>
        </p:spPr>
        <p:txBody>
          <a:bodyPr wrap="square" rtlCol="0">
            <a:spAutoFit/>
          </a:bodyPr>
          <a:lstStyle/>
          <a:p>
            <a:pPr algn="ctr"/>
            <a:r>
              <a:rPr lang="en-US" baseline="30000" dirty="0"/>
              <a:t>© 2012 </a:t>
            </a:r>
            <a:r>
              <a:rPr lang="en-US" baseline="30000" dirty="0" err="1"/>
              <a:t>Kyaw</a:t>
            </a:r>
            <a:r>
              <a:rPr lang="en-US" baseline="30000" dirty="0"/>
              <a:t> </a:t>
            </a:r>
            <a:r>
              <a:rPr lang="en-US" baseline="30000" dirty="0" err="1"/>
              <a:t>Kyaw</a:t>
            </a:r>
            <a:r>
              <a:rPr lang="en-US" baseline="30000" dirty="0"/>
              <a:t> Winn, Courtesy of </a:t>
            </a:r>
            <a:r>
              <a:rPr lang="en-US" baseline="30000" dirty="0" err="1"/>
              <a:t>Photoshare</a:t>
            </a:r>
            <a:endParaRPr lang="en-US" baseline="300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4849" y="1799210"/>
            <a:ext cx="4371975" cy="2914650"/>
          </a:xfrm>
          <a:prstGeom prst="rect">
            <a:avLst/>
          </a:prstGeom>
          <a:ln>
            <a:solidFill>
              <a:schemeClr val="tx1"/>
            </a:solidFill>
          </a:ln>
        </p:spPr>
      </p:pic>
    </p:spTree>
    <p:extLst>
      <p:ext uri="{BB962C8B-B14F-4D97-AF65-F5344CB8AC3E}">
        <p14:creationId xmlns:p14="http://schemas.microsoft.com/office/powerpoint/2010/main" val="133385784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Nutritional Status of Children</a:t>
            </a:r>
            <a:endParaRPr lang="en-US" sz="2000" dirty="0">
              <a:solidFill>
                <a:srgbClr val="FF0000"/>
              </a:solidFill>
            </a:endParaRPr>
          </a:p>
        </p:txBody>
      </p:sp>
      <p:graphicFrame>
        <p:nvGraphicFramePr>
          <p:cNvPr id="11" name="Content Placeholder 10"/>
          <p:cNvGraphicFramePr>
            <a:graphicFrameLocks noGrp="1"/>
          </p:cNvGraphicFramePr>
          <p:nvPr>
            <p:ph idx="1"/>
            <p:extLst/>
          </p:nvPr>
        </p:nvGraphicFramePr>
        <p:xfrm>
          <a:off x="464024" y="1664733"/>
          <a:ext cx="8243248" cy="496788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a:t>Percent of children </a:t>
            </a:r>
            <a:r>
              <a:rPr lang="en-US" i="1" dirty="0" smtClean="0"/>
              <a:t>under 5</a:t>
            </a:r>
            <a:endParaRPr lang="en-US" i="1" dirty="0"/>
          </a:p>
        </p:txBody>
      </p:sp>
      <p:sp>
        <p:nvSpPr>
          <p:cNvPr id="3" name="TextBox 2"/>
          <p:cNvSpPr txBox="1"/>
          <p:nvPr/>
        </p:nvSpPr>
        <p:spPr>
          <a:xfrm>
            <a:off x="6025822" y="2775466"/>
            <a:ext cx="518615" cy="369332"/>
          </a:xfrm>
          <a:prstGeom prst="rect">
            <a:avLst/>
          </a:prstGeom>
          <a:noFill/>
        </p:spPr>
        <p:txBody>
          <a:bodyPr wrap="square" rtlCol="0">
            <a:spAutoFit/>
          </a:bodyPr>
          <a:lstStyle/>
          <a:p>
            <a:pPr algn="ctr"/>
            <a:r>
              <a:rPr lang="en-US" b="1" dirty="0" smtClean="0"/>
              <a:t>29</a:t>
            </a:r>
            <a:endParaRPr lang="en-US" b="1" dirty="0"/>
          </a:p>
        </p:txBody>
      </p:sp>
      <p:sp>
        <p:nvSpPr>
          <p:cNvPr id="9" name="TextBox 8"/>
          <p:cNvSpPr txBox="1"/>
          <p:nvPr/>
        </p:nvSpPr>
        <p:spPr>
          <a:xfrm>
            <a:off x="4146026" y="4148677"/>
            <a:ext cx="518615" cy="369332"/>
          </a:xfrm>
          <a:prstGeom prst="rect">
            <a:avLst/>
          </a:prstGeom>
          <a:noFill/>
        </p:spPr>
        <p:txBody>
          <a:bodyPr wrap="square" rtlCol="0">
            <a:spAutoFit/>
          </a:bodyPr>
          <a:lstStyle/>
          <a:p>
            <a:pPr algn="ctr"/>
            <a:r>
              <a:rPr lang="en-US" b="1" dirty="0" smtClean="0"/>
              <a:t>7</a:t>
            </a:r>
            <a:endParaRPr lang="en-US" b="1" dirty="0"/>
          </a:p>
        </p:txBody>
      </p:sp>
      <p:sp>
        <p:nvSpPr>
          <p:cNvPr id="10" name="TextBox 9"/>
          <p:cNvSpPr txBox="1"/>
          <p:nvPr/>
        </p:nvSpPr>
        <p:spPr>
          <a:xfrm>
            <a:off x="5143500" y="5579468"/>
            <a:ext cx="518615" cy="369332"/>
          </a:xfrm>
          <a:prstGeom prst="rect">
            <a:avLst/>
          </a:prstGeom>
          <a:noFill/>
        </p:spPr>
        <p:txBody>
          <a:bodyPr wrap="square" rtlCol="0">
            <a:spAutoFit/>
          </a:bodyPr>
          <a:lstStyle/>
          <a:p>
            <a:pPr algn="ctr"/>
            <a:r>
              <a:rPr lang="en-US" b="1" dirty="0" smtClean="0"/>
              <a:t>19</a:t>
            </a:r>
            <a:endParaRPr lang="en-US" b="1" dirty="0"/>
          </a:p>
        </p:txBody>
      </p:sp>
      <p:sp>
        <p:nvSpPr>
          <p:cNvPr id="8" name="TextBox 7"/>
          <p:cNvSpPr txBox="1"/>
          <p:nvPr/>
        </p:nvSpPr>
        <p:spPr>
          <a:xfrm>
            <a:off x="0" y="6488668"/>
            <a:ext cx="5540138" cy="369332"/>
          </a:xfrm>
          <a:prstGeom prst="rect">
            <a:avLst/>
          </a:prstGeom>
          <a:noFill/>
        </p:spPr>
        <p:txBody>
          <a:bodyPr wrap="square" rtlCol="0">
            <a:spAutoFit/>
          </a:bodyPr>
          <a:lstStyle/>
          <a:p>
            <a:r>
              <a:rPr lang="en-US" dirty="0" smtClean="0"/>
              <a:t>*Based on the 2006 WHO Child Growth Standards</a:t>
            </a:r>
            <a:endParaRPr lang="en-US" dirty="0"/>
          </a:p>
        </p:txBody>
      </p:sp>
    </p:spTree>
    <p:extLst>
      <p:ext uri="{BB962C8B-B14F-4D97-AF65-F5344CB8AC3E}">
        <p14:creationId xmlns:p14="http://schemas.microsoft.com/office/powerpoint/2010/main" val="123328312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320" y="248131"/>
            <a:ext cx="3941562" cy="1325563"/>
          </a:xfrm>
        </p:spPr>
        <p:txBody>
          <a:bodyPr>
            <a:normAutofit/>
          </a:bodyPr>
          <a:lstStyle/>
          <a:p>
            <a:r>
              <a:rPr lang="en-US" sz="4200" dirty="0"/>
              <a:t>Child Stunting </a:t>
            </a:r>
            <a:r>
              <a:rPr lang="en-US" sz="4200" dirty="0" smtClean="0"/>
              <a:t>by State/Region</a:t>
            </a:r>
            <a:endParaRPr lang="en-US" sz="4200" dirty="0"/>
          </a:p>
        </p:txBody>
      </p:sp>
      <p:sp>
        <p:nvSpPr>
          <p:cNvPr id="51" name="TextBox 50"/>
          <p:cNvSpPr txBox="1"/>
          <p:nvPr/>
        </p:nvSpPr>
        <p:spPr>
          <a:xfrm>
            <a:off x="1130679" y="4493875"/>
            <a:ext cx="2056842" cy="954107"/>
          </a:xfrm>
          <a:prstGeom prst="rect">
            <a:avLst/>
          </a:prstGeom>
          <a:noFill/>
        </p:spPr>
        <p:txBody>
          <a:bodyPr wrap="square" rtlCol="0">
            <a:spAutoFit/>
          </a:bodyPr>
          <a:lstStyle/>
          <a:p>
            <a:pPr algn="ctr"/>
            <a:r>
              <a:rPr lang="en-US" sz="2800" b="1" dirty="0" smtClean="0">
                <a:latin typeface="Calibri (Headings)"/>
              </a:rPr>
              <a:t>Myanmar</a:t>
            </a:r>
          </a:p>
          <a:p>
            <a:pPr algn="ctr"/>
            <a:r>
              <a:rPr lang="en-US" sz="2800" b="1" dirty="0" smtClean="0">
                <a:latin typeface="Calibri (Headings)"/>
              </a:rPr>
              <a:t>29%</a:t>
            </a:r>
            <a:endParaRPr lang="en-US" sz="2800" b="1" dirty="0">
              <a:latin typeface="Calibri (Headings)"/>
            </a:endParaRPr>
          </a:p>
        </p:txBody>
      </p:sp>
      <p:sp>
        <p:nvSpPr>
          <p:cNvPr id="53" name="Text Box 34"/>
          <p:cNvSpPr txBox="1">
            <a:spLocks noChangeArrowheads="1"/>
          </p:cNvSpPr>
          <p:nvPr/>
        </p:nvSpPr>
        <p:spPr bwMode="auto">
          <a:xfrm>
            <a:off x="574349" y="1642654"/>
            <a:ext cx="316950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t>Percent of children under 5 stunted, </a:t>
            </a:r>
            <a:r>
              <a:rPr lang="en-US" i="1" dirty="0" smtClean="0"/>
              <a:t>or </a:t>
            </a:r>
            <a:r>
              <a:rPr lang="en-US" i="1" dirty="0"/>
              <a:t>too short for age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9882" y="0"/>
            <a:ext cx="4758284" cy="6858000"/>
          </a:xfrm>
          <a:prstGeom prst="rect">
            <a:avLst/>
          </a:prstGeom>
        </p:spPr>
      </p:pic>
    </p:spTree>
    <p:extLst>
      <p:ext uri="{BB962C8B-B14F-4D97-AF65-F5344CB8AC3E}">
        <p14:creationId xmlns:p14="http://schemas.microsoft.com/office/powerpoint/2010/main" val="355507404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Stunting in the Region</a:t>
            </a:r>
            <a:endParaRPr lang="en-US" sz="4200" dirty="0"/>
          </a:p>
        </p:txBody>
      </p:sp>
      <p:graphicFrame>
        <p:nvGraphicFramePr>
          <p:cNvPr id="11" name="Content Placeholder 10"/>
          <p:cNvGraphicFramePr>
            <a:graphicFrameLocks noGrp="1"/>
          </p:cNvGraphicFramePr>
          <p:nvPr>
            <p:ph idx="1"/>
            <p:extLst/>
          </p:nvPr>
        </p:nvGraphicFramePr>
        <p:xfrm>
          <a:off x="311499" y="1019175"/>
          <a:ext cx="8561196" cy="583882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34"/>
          <p:cNvSpPr txBox="1">
            <a:spLocks noChangeArrowheads="1"/>
          </p:cNvSpPr>
          <p:nvPr/>
        </p:nvSpPr>
        <p:spPr bwMode="auto">
          <a:xfrm>
            <a:off x="2907974" y="916259"/>
            <a:ext cx="316950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t>Percent of children under 5 stunted, </a:t>
            </a:r>
            <a:r>
              <a:rPr lang="en-US" i="1" dirty="0" smtClean="0"/>
              <a:t>or </a:t>
            </a:r>
            <a:r>
              <a:rPr lang="en-US" i="1" dirty="0"/>
              <a:t>too short for age</a:t>
            </a:r>
          </a:p>
        </p:txBody>
      </p:sp>
    </p:spTree>
    <p:extLst>
      <p:ext uri="{BB962C8B-B14F-4D97-AF65-F5344CB8AC3E}">
        <p14:creationId xmlns:p14="http://schemas.microsoft.com/office/powerpoint/2010/main" val="1263386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Results of the Household and Individual Interviews</a:t>
            </a:r>
            <a:endParaRPr lang="en-US" sz="4200" dirty="0"/>
          </a:p>
        </p:txBody>
      </p:sp>
      <p:graphicFrame>
        <p:nvGraphicFramePr>
          <p:cNvPr id="16" name="Table 15"/>
          <p:cNvGraphicFramePr>
            <a:graphicFrameLocks noGrp="1"/>
          </p:cNvGraphicFramePr>
          <p:nvPr>
            <p:extLst>
              <p:ext uri="{D42A27DB-BD31-4B8C-83A1-F6EECF244321}">
                <p14:modId xmlns:p14="http://schemas.microsoft.com/office/powerpoint/2010/main" val="1953095325"/>
              </p:ext>
            </p:extLst>
          </p:nvPr>
        </p:nvGraphicFramePr>
        <p:xfrm>
          <a:off x="1524000" y="1397000"/>
          <a:ext cx="6096000" cy="2595880"/>
        </p:xfrm>
        <a:graphic>
          <a:graphicData uri="http://schemas.openxmlformats.org/drawingml/2006/table">
            <a:tbl>
              <a:tblPr firstRow="1" bandRow="1">
                <a:tableStyleId>{1E171933-4619-4E11-9A3F-F7608DF75F80}</a:tableStyleId>
              </a:tblPr>
              <a:tblGrid>
                <a:gridCol w="4281377"/>
                <a:gridCol w="1814623"/>
              </a:tblGrid>
              <a:tr h="370840">
                <a:tc gridSpan="2">
                  <a:txBody>
                    <a:bodyPr/>
                    <a:lstStyle/>
                    <a:p>
                      <a:r>
                        <a:rPr lang="en-GB" noProof="0" dirty="0" smtClean="0"/>
                        <a:t>Household Interviews</a:t>
                      </a:r>
                      <a:endParaRPr lang="en-GB" noProof="0" dirty="0"/>
                    </a:p>
                  </a:txBody>
                  <a:tcPr>
                    <a:solidFill>
                      <a:schemeClr val="tx2"/>
                    </a:solidFill>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13,238</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12,780</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12,500</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98%</a:t>
                      </a:r>
                      <a:endParaRPr lang="en-GB" noProof="0" dirty="0"/>
                    </a:p>
                  </a:txBody>
                  <a:tcPr/>
                </a:tc>
              </a:tr>
              <a:tr h="370840">
                <a:tc>
                  <a:txBody>
                    <a:bodyPr/>
                    <a:lstStyle/>
                    <a:p>
                      <a:endParaRPr lang="en-GB" noProof="0" dirty="0"/>
                    </a:p>
                  </a:txBody>
                  <a:tcPr/>
                </a:tc>
                <a:tc>
                  <a:txBody>
                    <a:bodyPr/>
                    <a:lstStyle/>
                    <a:p>
                      <a:pPr algn="r"/>
                      <a:endParaRPr lang="en-GB" noProof="0" dirty="0"/>
                    </a:p>
                  </a:txBody>
                  <a:tcPr/>
                </a:tc>
              </a:tr>
              <a:tr h="370840">
                <a:tc>
                  <a:txBody>
                    <a:bodyPr/>
                    <a:lstStyle/>
                    <a:p>
                      <a:endParaRPr lang="en-GB" noProof="0" dirty="0"/>
                    </a:p>
                  </a:txBody>
                  <a:tcPr/>
                </a:tc>
                <a:tc>
                  <a:txBody>
                    <a:bodyPr/>
                    <a:lstStyle/>
                    <a:p>
                      <a:pPr algn="r"/>
                      <a:endParaRPr lang="en-GB" noProof="0" dirty="0"/>
                    </a:p>
                  </a:txBody>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726682007"/>
              </p:ext>
            </p:extLst>
          </p:nvPr>
        </p:nvGraphicFramePr>
        <p:xfrm>
          <a:off x="1524000" y="3261242"/>
          <a:ext cx="6096000" cy="222504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Women age 15-49</a:t>
                      </a:r>
                      <a:endParaRPr lang="en-US" dirty="0"/>
                    </a:p>
                  </a:txBody>
                  <a:tcPr>
                    <a:solidFill>
                      <a:schemeClr val="tx2"/>
                    </a:solidFill>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13,454</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12,885</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96%</a:t>
                      </a:r>
                      <a:endParaRPr lang="en-US" dirty="0"/>
                    </a:p>
                  </a:txBody>
                  <a:tcPr/>
                </a:tc>
              </a:tr>
              <a:tr h="370840">
                <a:tc>
                  <a:txBody>
                    <a:bodyPr/>
                    <a:lstStyle/>
                    <a:p>
                      <a:endParaRPr lang="en-US" dirty="0"/>
                    </a:p>
                  </a:txBody>
                  <a:tcPr/>
                </a:tc>
                <a:tc>
                  <a:txBody>
                    <a:bodyPr/>
                    <a:lstStyle/>
                    <a:p>
                      <a:pPr algn="r"/>
                      <a:endParaRPr lang="en-US" dirty="0"/>
                    </a:p>
                  </a:txBody>
                  <a:tcPr/>
                </a:tc>
              </a:tr>
              <a:tr h="370840">
                <a:tc>
                  <a:txBody>
                    <a:bodyPr/>
                    <a:lstStyle/>
                    <a:p>
                      <a:endParaRPr lang="en-US" dirty="0"/>
                    </a:p>
                  </a:txBody>
                  <a:tcPr/>
                </a:tc>
                <a:tc>
                  <a:txBody>
                    <a:bodyPr/>
                    <a:lstStyle/>
                    <a:p>
                      <a:pPr algn="r"/>
                      <a:endParaRPr lang="en-US" dirty="0"/>
                    </a:p>
                  </a:txBody>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534708509"/>
              </p:ext>
            </p:extLst>
          </p:nvPr>
        </p:nvGraphicFramePr>
        <p:xfrm>
          <a:off x="1524000" y="4742711"/>
          <a:ext cx="6096000" cy="148336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Men </a:t>
                      </a:r>
                      <a:r>
                        <a:rPr lang="en-US" smtClean="0"/>
                        <a:t>age 15-49</a:t>
                      </a:r>
                      <a:endParaRPr lang="en-US" dirty="0"/>
                    </a:p>
                  </a:txBody>
                  <a:tcPr>
                    <a:solidFill>
                      <a:schemeClr val="tx2"/>
                    </a:solidFill>
                  </a:tcPr>
                </a:tc>
                <a:tc hMerge="1">
                  <a:txBody>
                    <a:bodyPr/>
                    <a:lstStyle/>
                    <a:p>
                      <a:endParaRPr lang="en-US" dirty="0"/>
                    </a:p>
                  </a:txBody>
                  <a:tcPr/>
                </a:tc>
              </a:tr>
              <a:tr h="370840">
                <a:tc>
                  <a:txBody>
                    <a:bodyPr/>
                    <a:lstStyle/>
                    <a:p>
                      <a:r>
                        <a:rPr lang="en-US" dirty="0" smtClean="0"/>
                        <a:t>Eligible men</a:t>
                      </a:r>
                      <a:endParaRPr lang="en-US" dirty="0"/>
                    </a:p>
                  </a:txBody>
                  <a:tcPr/>
                </a:tc>
                <a:tc>
                  <a:txBody>
                    <a:bodyPr/>
                    <a:lstStyle/>
                    <a:p>
                      <a:pPr algn="r"/>
                      <a:r>
                        <a:rPr lang="en-US" dirty="0" smtClean="0"/>
                        <a:t>5,218</a:t>
                      </a:r>
                      <a:endParaRPr lang="en-US" dirty="0"/>
                    </a:p>
                  </a:txBody>
                  <a:tcPr/>
                </a:tc>
              </a:tr>
              <a:tr h="370840">
                <a:tc>
                  <a:txBody>
                    <a:bodyPr/>
                    <a:lstStyle/>
                    <a:p>
                      <a:r>
                        <a:rPr lang="en-US" dirty="0" smtClean="0"/>
                        <a:t>Men interviewed</a:t>
                      </a:r>
                      <a:endParaRPr lang="en-US" dirty="0"/>
                    </a:p>
                  </a:txBody>
                  <a:tcPr/>
                </a:tc>
                <a:tc>
                  <a:txBody>
                    <a:bodyPr/>
                    <a:lstStyle/>
                    <a:p>
                      <a:pPr algn="r"/>
                      <a:r>
                        <a:rPr lang="en-US" dirty="0" smtClean="0"/>
                        <a:t>4,737</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91%</a:t>
                      </a:r>
                      <a:endParaRPr lang="en-US" dirty="0"/>
                    </a:p>
                  </a:txBody>
                  <a:tcPr/>
                </a:tc>
              </a:tr>
            </a:tbl>
          </a:graphicData>
        </a:graphic>
      </p:graphicFrame>
    </p:spTree>
    <p:extLst>
      <p:ext uri="{BB962C8B-B14F-4D97-AF65-F5344CB8AC3E}">
        <p14:creationId xmlns:p14="http://schemas.microsoft.com/office/powerpoint/2010/main" val="350036988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Women’s Nutritional Status</a:t>
            </a:r>
            <a:endParaRPr lang="en-US" sz="4200" dirty="0"/>
          </a:p>
        </p:txBody>
      </p:sp>
      <p:sp>
        <p:nvSpPr>
          <p:cNvPr id="4" name="TextBox 3"/>
          <p:cNvSpPr txBox="1"/>
          <p:nvPr/>
        </p:nvSpPr>
        <p:spPr>
          <a:xfrm>
            <a:off x="0" y="1029291"/>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graphicFrame>
        <p:nvGraphicFramePr>
          <p:cNvPr id="12" name="Content Placeholder 6"/>
          <p:cNvGraphicFramePr>
            <a:graphicFrameLocks noGrp="1"/>
          </p:cNvGraphicFramePr>
          <p:nvPr>
            <p:ph idx="1"/>
            <p:extLst/>
          </p:nvPr>
        </p:nvGraphicFramePr>
        <p:xfrm>
          <a:off x="2028825" y="1612280"/>
          <a:ext cx="5372100" cy="52457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791236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fontScale="85000" lnSpcReduction="20000"/>
          </a:bodyPr>
          <a:lstStyle/>
          <a:p>
            <a:pPr>
              <a:lnSpc>
                <a:spcPct val="100000"/>
              </a:lnSpc>
              <a:spcBef>
                <a:spcPts val="0"/>
              </a:spcBef>
              <a:spcAft>
                <a:spcPts val="600"/>
              </a:spcAft>
              <a:buClr>
                <a:schemeClr val="tx1"/>
              </a:buClr>
            </a:pPr>
            <a:r>
              <a:rPr lang="en-GB" dirty="0"/>
              <a:t>Children are </a:t>
            </a:r>
            <a:r>
              <a:rPr lang="en-GB" b="1" dirty="0">
                <a:solidFill>
                  <a:schemeClr val="bg2"/>
                </a:solidFill>
              </a:rPr>
              <a:t>breastfed</a:t>
            </a:r>
            <a:r>
              <a:rPr lang="en-GB" dirty="0">
                <a:solidFill>
                  <a:schemeClr val="bg2"/>
                </a:solidFill>
              </a:rPr>
              <a:t> </a:t>
            </a:r>
            <a:r>
              <a:rPr lang="en-GB" dirty="0"/>
              <a:t>for a median of </a:t>
            </a:r>
            <a:r>
              <a:rPr lang="en-GB" b="1" dirty="0" smtClean="0">
                <a:solidFill>
                  <a:schemeClr val="bg2"/>
                </a:solidFill>
              </a:rPr>
              <a:t>23.7 </a:t>
            </a:r>
            <a:r>
              <a:rPr lang="en-GB" b="1" dirty="0">
                <a:solidFill>
                  <a:schemeClr val="bg2"/>
                </a:solidFill>
              </a:rPr>
              <a:t>months</a:t>
            </a:r>
            <a:r>
              <a:rPr lang="en-GB" dirty="0"/>
              <a:t>.</a:t>
            </a:r>
          </a:p>
          <a:p>
            <a:pPr lvl="1">
              <a:lnSpc>
                <a:spcPct val="100000"/>
              </a:lnSpc>
              <a:spcBef>
                <a:spcPts val="0"/>
              </a:spcBef>
              <a:spcAft>
                <a:spcPts val="600"/>
              </a:spcAft>
              <a:buClr>
                <a:schemeClr val="tx1"/>
              </a:buClr>
            </a:pPr>
            <a:r>
              <a:rPr lang="en-GB" dirty="0" smtClean="0"/>
              <a:t>Children are </a:t>
            </a:r>
            <a:r>
              <a:rPr lang="en-GB" b="1" dirty="0">
                <a:solidFill>
                  <a:schemeClr val="bg2"/>
                </a:solidFill>
              </a:rPr>
              <a:t>exclusively breastfed</a:t>
            </a:r>
            <a:r>
              <a:rPr lang="en-GB" dirty="0">
                <a:solidFill>
                  <a:schemeClr val="bg2"/>
                </a:solidFill>
              </a:rPr>
              <a:t> </a:t>
            </a:r>
            <a:r>
              <a:rPr lang="en-GB" dirty="0" smtClean="0"/>
              <a:t>for a median of </a:t>
            </a:r>
            <a:r>
              <a:rPr lang="en-GB" b="1" dirty="0" smtClean="0">
                <a:solidFill>
                  <a:schemeClr val="bg2"/>
                </a:solidFill>
              </a:rPr>
              <a:t>2.3 </a:t>
            </a:r>
            <a:r>
              <a:rPr lang="en-GB" b="1" dirty="0">
                <a:solidFill>
                  <a:schemeClr val="bg2"/>
                </a:solidFill>
              </a:rPr>
              <a:t>months</a:t>
            </a:r>
            <a:r>
              <a:rPr lang="en-GB" dirty="0"/>
              <a:t>. </a:t>
            </a:r>
          </a:p>
          <a:p>
            <a:pPr>
              <a:lnSpc>
                <a:spcPct val="100000"/>
              </a:lnSpc>
              <a:spcBef>
                <a:spcPts val="0"/>
              </a:spcBef>
              <a:spcAft>
                <a:spcPts val="600"/>
              </a:spcAft>
              <a:buClr>
                <a:schemeClr val="tx1"/>
              </a:buClr>
            </a:pPr>
            <a:r>
              <a:rPr lang="en-GB" b="1" dirty="0" smtClean="0">
                <a:solidFill>
                  <a:schemeClr val="bg2"/>
                </a:solidFill>
              </a:rPr>
              <a:t>51%</a:t>
            </a:r>
            <a:r>
              <a:rPr lang="en-GB" dirty="0" smtClean="0">
                <a:solidFill>
                  <a:schemeClr val="accent5"/>
                </a:solidFill>
              </a:rPr>
              <a:t> </a:t>
            </a:r>
            <a:r>
              <a:rPr lang="en-GB" dirty="0"/>
              <a:t>of children under 6 months are </a:t>
            </a:r>
            <a:r>
              <a:rPr lang="en-GB" b="1" dirty="0">
                <a:solidFill>
                  <a:schemeClr val="bg2"/>
                </a:solidFill>
              </a:rPr>
              <a:t>exclusively breastfed</a:t>
            </a:r>
            <a:r>
              <a:rPr lang="en-GB" dirty="0" smtClean="0"/>
              <a:t>.</a:t>
            </a:r>
          </a:p>
          <a:p>
            <a:pPr>
              <a:lnSpc>
                <a:spcPct val="100000"/>
              </a:lnSpc>
              <a:spcBef>
                <a:spcPts val="0"/>
              </a:spcBef>
              <a:spcAft>
                <a:spcPts val="600"/>
              </a:spcAft>
              <a:buClr>
                <a:schemeClr val="tx1"/>
              </a:buClr>
            </a:pPr>
            <a:r>
              <a:rPr lang="en-GB" b="1" dirty="0">
                <a:solidFill>
                  <a:schemeClr val="bg2"/>
                </a:solidFill>
              </a:rPr>
              <a:t>58%</a:t>
            </a:r>
            <a:r>
              <a:rPr lang="en-GB" b="1" dirty="0">
                <a:solidFill>
                  <a:schemeClr val="accent1"/>
                </a:solidFill>
              </a:rPr>
              <a:t> </a:t>
            </a:r>
            <a:r>
              <a:rPr lang="en-GB" dirty="0"/>
              <a:t>of children under 5 and </a:t>
            </a:r>
            <a:r>
              <a:rPr lang="en-GB" b="1" dirty="0" smtClean="0">
                <a:solidFill>
                  <a:schemeClr val="bg2"/>
                </a:solidFill>
              </a:rPr>
              <a:t>47</a:t>
            </a:r>
            <a:r>
              <a:rPr lang="en-GB" b="1" dirty="0">
                <a:solidFill>
                  <a:schemeClr val="bg2"/>
                </a:solidFill>
              </a:rPr>
              <a:t>%</a:t>
            </a:r>
            <a:r>
              <a:rPr lang="en-GB" dirty="0"/>
              <a:t> of women age </a:t>
            </a:r>
            <a:br>
              <a:rPr lang="en-GB" dirty="0"/>
            </a:br>
            <a:r>
              <a:rPr lang="en-GB" dirty="0"/>
              <a:t>15-49 are </a:t>
            </a:r>
            <a:r>
              <a:rPr lang="en-GB" b="1" dirty="0" err="1" smtClean="0">
                <a:solidFill>
                  <a:schemeClr val="bg2"/>
                </a:solidFill>
              </a:rPr>
              <a:t>anemic</a:t>
            </a:r>
            <a:r>
              <a:rPr lang="en-GB" dirty="0"/>
              <a:t>.</a:t>
            </a:r>
          </a:p>
          <a:p>
            <a:pPr>
              <a:lnSpc>
                <a:spcPct val="100000"/>
              </a:lnSpc>
              <a:spcBef>
                <a:spcPts val="0"/>
              </a:spcBef>
              <a:spcAft>
                <a:spcPts val="600"/>
              </a:spcAft>
              <a:buClr>
                <a:schemeClr val="tx1"/>
              </a:buClr>
            </a:pPr>
            <a:r>
              <a:rPr lang="en-GB" b="1" dirty="0" smtClean="0">
                <a:solidFill>
                  <a:schemeClr val="bg2"/>
                </a:solidFill>
              </a:rPr>
              <a:t>59%</a:t>
            </a:r>
            <a:r>
              <a:rPr lang="en-GB" dirty="0" smtClean="0">
                <a:solidFill>
                  <a:schemeClr val="accent1"/>
                </a:solidFill>
              </a:rPr>
              <a:t> </a:t>
            </a:r>
            <a:r>
              <a:rPr lang="en-GB" dirty="0"/>
              <a:t>of pregnant women took </a:t>
            </a:r>
            <a:r>
              <a:rPr lang="en-GB" b="1" dirty="0">
                <a:solidFill>
                  <a:schemeClr val="bg2"/>
                </a:solidFill>
              </a:rPr>
              <a:t>iron supplements</a:t>
            </a:r>
            <a:r>
              <a:rPr lang="en-GB" dirty="0">
                <a:solidFill>
                  <a:schemeClr val="bg2"/>
                </a:solidFill>
              </a:rPr>
              <a:t> </a:t>
            </a:r>
            <a:r>
              <a:rPr lang="en-GB" dirty="0"/>
              <a:t>for 90+ days as recommended</a:t>
            </a:r>
            <a:r>
              <a:rPr lang="en-GB" dirty="0" smtClean="0"/>
              <a:t>.</a:t>
            </a:r>
          </a:p>
          <a:p>
            <a:pPr>
              <a:lnSpc>
                <a:spcPct val="100000"/>
              </a:lnSpc>
              <a:spcBef>
                <a:spcPts val="0"/>
              </a:spcBef>
              <a:spcAft>
                <a:spcPts val="600"/>
              </a:spcAft>
              <a:buClr>
                <a:schemeClr val="tx1"/>
              </a:buClr>
            </a:pPr>
            <a:r>
              <a:rPr lang="en-GB" b="1" dirty="0" smtClean="0">
                <a:solidFill>
                  <a:schemeClr val="bg2"/>
                </a:solidFill>
              </a:rPr>
              <a:t>82%</a:t>
            </a:r>
            <a:r>
              <a:rPr lang="en-GB" dirty="0" smtClean="0"/>
              <a:t> of households have </a:t>
            </a:r>
            <a:r>
              <a:rPr lang="en-GB" b="1" dirty="0" smtClean="0">
                <a:solidFill>
                  <a:schemeClr val="bg2"/>
                </a:solidFill>
              </a:rPr>
              <a:t>iodized salt</a:t>
            </a:r>
            <a:r>
              <a:rPr lang="en-GB" dirty="0" smtClean="0"/>
              <a:t>.</a:t>
            </a:r>
            <a:endParaRPr lang="en-GB" dirty="0"/>
          </a:p>
          <a:p>
            <a:pPr>
              <a:lnSpc>
                <a:spcPct val="100000"/>
              </a:lnSpc>
              <a:spcBef>
                <a:spcPts val="0"/>
              </a:spcBef>
              <a:spcAft>
                <a:spcPts val="600"/>
              </a:spcAft>
              <a:buClr>
                <a:schemeClr val="tx1"/>
              </a:buClr>
            </a:pPr>
            <a:r>
              <a:rPr lang="en-GB" b="1" dirty="0" smtClean="0">
                <a:solidFill>
                  <a:schemeClr val="bg2"/>
                </a:solidFill>
              </a:rPr>
              <a:t>29%</a:t>
            </a:r>
            <a:r>
              <a:rPr lang="en-GB" b="1" dirty="0" smtClean="0">
                <a:solidFill>
                  <a:schemeClr val="accent5"/>
                </a:solidFill>
              </a:rPr>
              <a:t> </a:t>
            </a:r>
            <a:r>
              <a:rPr lang="en-GB" dirty="0"/>
              <a:t>of children under 5 are </a:t>
            </a:r>
            <a:r>
              <a:rPr lang="en-GB" b="1" dirty="0">
                <a:solidFill>
                  <a:schemeClr val="bg2"/>
                </a:solidFill>
              </a:rPr>
              <a:t>stunted</a:t>
            </a:r>
            <a:r>
              <a:rPr lang="en-GB" dirty="0"/>
              <a:t> (too short for their age</a:t>
            </a:r>
            <a:r>
              <a:rPr lang="en-GB" dirty="0" smtClean="0"/>
              <a:t>).</a:t>
            </a:r>
          </a:p>
          <a:p>
            <a:pPr>
              <a:lnSpc>
                <a:spcPct val="100000"/>
              </a:lnSpc>
              <a:spcBef>
                <a:spcPts val="0"/>
              </a:spcBef>
              <a:spcAft>
                <a:spcPts val="600"/>
              </a:spcAft>
              <a:buClr>
                <a:schemeClr val="tx1"/>
              </a:buClr>
            </a:pPr>
            <a:r>
              <a:rPr lang="en-GB" b="1" dirty="0" smtClean="0">
                <a:solidFill>
                  <a:schemeClr val="bg2"/>
                </a:solidFill>
              </a:rPr>
              <a:t>25%</a:t>
            </a:r>
            <a:r>
              <a:rPr lang="en-GB" dirty="0" smtClean="0">
                <a:solidFill>
                  <a:schemeClr val="bg2"/>
                </a:solidFill>
              </a:rPr>
              <a:t> </a:t>
            </a:r>
            <a:r>
              <a:rPr lang="en-GB" dirty="0"/>
              <a:t>of women </a:t>
            </a:r>
            <a:r>
              <a:rPr lang="en-GB" dirty="0" smtClean="0"/>
              <a:t>are </a:t>
            </a:r>
            <a:r>
              <a:rPr lang="en-GB" b="1" dirty="0">
                <a:solidFill>
                  <a:schemeClr val="bg2"/>
                </a:solidFill>
              </a:rPr>
              <a:t>overweight or </a:t>
            </a:r>
            <a:r>
              <a:rPr lang="en-GB" b="1" dirty="0" smtClean="0">
                <a:solidFill>
                  <a:schemeClr val="bg2"/>
                </a:solidFill>
              </a:rPr>
              <a:t>obese</a:t>
            </a:r>
            <a:r>
              <a:rPr lang="en-US" dirty="0" smtClean="0">
                <a:latin typeface="Calibri" pitchFamily="34" charset="0"/>
              </a:rPr>
              <a:t>.</a:t>
            </a:r>
            <a:endParaRPr lang="en-GB" b="1" dirty="0"/>
          </a:p>
          <a:p>
            <a:pPr marL="0" indent="0">
              <a:lnSpc>
                <a:spcPct val="100000"/>
              </a:lnSpc>
              <a:spcBef>
                <a:spcPts val="0"/>
              </a:spcBef>
              <a:spcAft>
                <a:spcPts val="600"/>
              </a:spcAft>
              <a:buNone/>
            </a:pPr>
            <a:endParaRPr lang="en-GB" b="1" dirty="0"/>
          </a:p>
        </p:txBody>
      </p:sp>
    </p:spTree>
    <p:extLst>
      <p:ext uri="{BB962C8B-B14F-4D97-AF65-F5344CB8AC3E}">
        <p14:creationId xmlns:p14="http://schemas.microsoft.com/office/powerpoint/2010/main" val="130798820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Malaria</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416745549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Ownership of Mosquito Nets</a:t>
            </a:r>
            <a:endParaRPr lang="en-US" sz="4200" dirty="0"/>
          </a:p>
        </p:txBody>
      </p:sp>
      <p:graphicFrame>
        <p:nvGraphicFramePr>
          <p:cNvPr id="11" name="Content Placeholder 10"/>
          <p:cNvGraphicFramePr>
            <a:graphicFrameLocks noGrp="1"/>
          </p:cNvGraphicFramePr>
          <p:nvPr>
            <p:ph idx="1"/>
            <p:extLst/>
          </p:nvPr>
        </p:nvGraphicFramePr>
        <p:xfrm>
          <a:off x="491319" y="1664732"/>
          <a:ext cx="8215954"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households with at least one mosquito net</a:t>
            </a:r>
            <a:endParaRPr lang="en-US" i="1" dirty="0">
              <a:solidFill>
                <a:prstClr val="black"/>
              </a:solidFill>
            </a:endParaRPr>
          </a:p>
        </p:txBody>
      </p:sp>
    </p:spTree>
    <p:extLst>
      <p:ext uri="{BB962C8B-B14F-4D97-AF65-F5344CB8AC3E}">
        <p14:creationId xmlns:p14="http://schemas.microsoft.com/office/powerpoint/2010/main" val="223016539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0525"/>
            <a:ext cx="4543424" cy="1325563"/>
          </a:xfrm>
        </p:spPr>
        <p:txBody>
          <a:bodyPr/>
          <a:lstStyle/>
          <a:p>
            <a:r>
              <a:rPr lang="en-US" dirty="0" smtClean="0"/>
              <a:t>Ownership of LLINs by State/Region</a:t>
            </a:r>
            <a:endParaRPr lang="en-US" dirty="0"/>
          </a:p>
        </p:txBody>
      </p:sp>
      <p:sp>
        <p:nvSpPr>
          <p:cNvPr id="3" name="Content Placeholder 2"/>
          <p:cNvSpPr>
            <a:spLocks noGrp="1"/>
          </p:cNvSpPr>
          <p:nvPr>
            <p:ph idx="1"/>
          </p:nvPr>
        </p:nvSpPr>
        <p:spPr>
          <a:xfrm>
            <a:off x="390525" y="2011363"/>
            <a:ext cx="3790949" cy="2836861"/>
          </a:xfrm>
        </p:spPr>
        <p:txBody>
          <a:bodyPr>
            <a:normAutofit/>
          </a:bodyPr>
          <a:lstStyle/>
          <a:p>
            <a:pPr marL="0" indent="0" algn="ctr">
              <a:buNone/>
            </a:pPr>
            <a:r>
              <a:rPr lang="en-US" sz="3000" i="1" dirty="0" smtClean="0"/>
              <a:t>Percent of households with at least one LLIN</a:t>
            </a:r>
          </a:p>
          <a:p>
            <a:pPr marL="0" indent="0" algn="ctr">
              <a:buNone/>
            </a:pPr>
            <a:endParaRPr lang="en-US" dirty="0" smtClean="0"/>
          </a:p>
          <a:p>
            <a:pPr marL="0" indent="0" algn="ctr">
              <a:buNone/>
            </a:pPr>
            <a:endParaRPr lang="en-US" dirty="0"/>
          </a:p>
          <a:p>
            <a:pPr marL="0" indent="0" algn="ctr">
              <a:buNone/>
            </a:pPr>
            <a:r>
              <a:rPr lang="en-US" b="1" dirty="0" smtClean="0"/>
              <a:t>Myanmar: 24%</a:t>
            </a:r>
            <a:endParaRPr lang="en-US" b="1"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5716" y="85725"/>
            <a:ext cx="4758284" cy="6858000"/>
          </a:xfrm>
          <a:prstGeom prst="rect">
            <a:avLst/>
          </a:prstGeom>
        </p:spPr>
      </p:pic>
    </p:spTree>
    <p:extLst>
      <p:ext uri="{BB962C8B-B14F-4D97-AF65-F5344CB8AC3E}">
        <p14:creationId xmlns:p14="http://schemas.microsoft.com/office/powerpoint/2010/main" val="230169026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of ITNs</a:t>
            </a:r>
            <a:endParaRPr lang="en-US" dirty="0"/>
          </a:p>
        </p:txBody>
      </p:sp>
      <p:graphicFrame>
        <p:nvGraphicFramePr>
          <p:cNvPr id="4" name="Content Placeholder 6"/>
          <p:cNvGraphicFramePr>
            <a:graphicFrameLocks noGrp="1"/>
          </p:cNvGraphicFramePr>
          <p:nvPr>
            <p:ph idx="1"/>
            <p:extLst/>
          </p:nvPr>
        </p:nvGraphicFramePr>
        <p:xfrm>
          <a:off x="494852" y="1239253"/>
          <a:ext cx="7734748" cy="56187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3583566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to ITNs</a:t>
            </a:r>
            <a:endParaRPr lang="en-US" dirty="0"/>
          </a:p>
        </p:txBody>
      </p:sp>
      <p:sp>
        <p:nvSpPr>
          <p:cNvPr id="3" name="Content Placeholder 2"/>
          <p:cNvSpPr>
            <a:spLocks noGrp="1"/>
          </p:cNvSpPr>
          <p:nvPr>
            <p:ph idx="1"/>
          </p:nvPr>
        </p:nvSpPr>
        <p:spPr/>
        <p:txBody>
          <a:bodyPr/>
          <a:lstStyle/>
          <a:p>
            <a:pPr marL="0" indent="0" algn="ctr">
              <a:buNone/>
            </a:pPr>
            <a:r>
              <a:rPr lang="en-US" sz="4400" dirty="0" smtClean="0"/>
              <a:t>Nationally, </a:t>
            </a:r>
            <a:r>
              <a:rPr lang="en-US" sz="4400" b="1" dirty="0" smtClean="0">
                <a:solidFill>
                  <a:schemeClr val="bg2"/>
                </a:solidFill>
              </a:rPr>
              <a:t>21%</a:t>
            </a:r>
            <a:r>
              <a:rPr lang="en-US" sz="4400" dirty="0" smtClean="0"/>
              <a:t> of the household population in Myanmar has </a:t>
            </a:r>
            <a:r>
              <a:rPr lang="en-US" sz="4400" b="1" i="1" dirty="0" smtClean="0">
                <a:solidFill>
                  <a:schemeClr val="bg2"/>
                </a:solidFill>
              </a:rPr>
              <a:t>access to an ITN*</a:t>
            </a:r>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(*defined as the population who could sleep under an ITN if each ITN in the household were used by up to 2 people)</a:t>
            </a:r>
            <a:endParaRPr lang="en-US" dirty="0"/>
          </a:p>
        </p:txBody>
      </p:sp>
    </p:spTree>
    <p:extLst>
      <p:ext uri="{BB962C8B-B14F-4D97-AF65-F5344CB8AC3E}">
        <p14:creationId xmlns:p14="http://schemas.microsoft.com/office/powerpoint/2010/main" val="102480424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Use of ITNs</a:t>
            </a:r>
            <a:endParaRPr lang="en-US" sz="4200" dirty="0"/>
          </a:p>
        </p:txBody>
      </p:sp>
      <p:graphicFrame>
        <p:nvGraphicFramePr>
          <p:cNvPr id="11" name="Content Placeholder 10"/>
          <p:cNvGraphicFramePr>
            <a:graphicFrameLocks noGrp="1"/>
          </p:cNvGraphicFramePr>
          <p:nvPr>
            <p:ph idx="1"/>
            <p:extLst/>
          </p:nvPr>
        </p:nvGraphicFramePr>
        <p:xfrm>
          <a:off x="491319" y="2071468"/>
          <a:ext cx="8229600" cy="512090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8650" y="1148139"/>
            <a:ext cx="3634464" cy="923330"/>
          </a:xfrm>
          <a:prstGeom prst="rect">
            <a:avLst/>
          </a:prstGeom>
          <a:noFill/>
        </p:spPr>
        <p:txBody>
          <a:bodyPr wrap="square" rtlCol="0">
            <a:spAutoFit/>
          </a:bodyPr>
          <a:lstStyle/>
          <a:p>
            <a:pPr algn="ctr"/>
            <a:r>
              <a:rPr lang="en-US" i="1" dirty="0" smtClean="0">
                <a:solidFill>
                  <a:prstClr val="black"/>
                </a:solidFill>
              </a:rPr>
              <a:t>Percent who slept under an ITN </a:t>
            </a:r>
            <a:br>
              <a:rPr lang="en-US" i="1" dirty="0" smtClean="0">
                <a:solidFill>
                  <a:prstClr val="black"/>
                </a:solidFill>
              </a:rPr>
            </a:br>
            <a:r>
              <a:rPr lang="en-US" i="1" dirty="0" smtClean="0">
                <a:solidFill>
                  <a:prstClr val="black"/>
                </a:solidFill>
              </a:rPr>
              <a:t>the night before the survey among </a:t>
            </a:r>
            <a:r>
              <a:rPr lang="en-US" b="1" i="1" dirty="0" smtClean="0">
                <a:solidFill>
                  <a:prstClr val="black"/>
                </a:solidFill>
              </a:rPr>
              <a:t>all households</a:t>
            </a:r>
            <a:endParaRPr lang="en-US" i="1" dirty="0">
              <a:solidFill>
                <a:prstClr val="black"/>
              </a:solidFill>
            </a:endParaRPr>
          </a:p>
        </p:txBody>
      </p:sp>
      <p:sp>
        <p:nvSpPr>
          <p:cNvPr id="5" name="TextBox 4"/>
          <p:cNvSpPr txBox="1"/>
          <p:nvPr/>
        </p:nvSpPr>
        <p:spPr>
          <a:xfrm>
            <a:off x="4880886" y="1148138"/>
            <a:ext cx="3634464" cy="923330"/>
          </a:xfrm>
          <a:prstGeom prst="rect">
            <a:avLst/>
          </a:prstGeom>
          <a:noFill/>
        </p:spPr>
        <p:txBody>
          <a:bodyPr wrap="square" rtlCol="0">
            <a:spAutoFit/>
          </a:bodyPr>
          <a:lstStyle/>
          <a:p>
            <a:pPr algn="ctr"/>
            <a:r>
              <a:rPr lang="en-US" i="1" dirty="0" smtClean="0">
                <a:solidFill>
                  <a:prstClr val="black"/>
                </a:solidFill>
              </a:rPr>
              <a:t>Percent who slept under an ITN the night before the survey among </a:t>
            </a:r>
            <a:r>
              <a:rPr lang="en-US" b="1" i="1" dirty="0" smtClean="0">
                <a:solidFill>
                  <a:prstClr val="black"/>
                </a:solidFill>
              </a:rPr>
              <a:t>households with at least one ITN</a:t>
            </a:r>
            <a:endParaRPr lang="en-US" i="1" dirty="0">
              <a:solidFill>
                <a:prstClr val="black"/>
              </a:solidFill>
            </a:endParaRPr>
          </a:p>
        </p:txBody>
      </p:sp>
      <p:cxnSp>
        <p:nvCxnSpPr>
          <p:cNvPr id="6" name="Straight Connector 5"/>
          <p:cNvCxnSpPr/>
          <p:nvPr/>
        </p:nvCxnSpPr>
        <p:spPr>
          <a:xfrm>
            <a:off x="901521"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25790"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429152"/>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0525"/>
            <a:ext cx="4543424" cy="1325563"/>
          </a:xfrm>
        </p:spPr>
        <p:txBody>
          <a:bodyPr/>
          <a:lstStyle/>
          <a:p>
            <a:r>
              <a:rPr lang="en-US" dirty="0" smtClean="0"/>
              <a:t>Use of LLINs by State/Region</a:t>
            </a:r>
            <a:endParaRPr lang="en-US" dirty="0"/>
          </a:p>
        </p:txBody>
      </p:sp>
      <p:sp>
        <p:nvSpPr>
          <p:cNvPr id="3" name="Content Placeholder 2"/>
          <p:cNvSpPr>
            <a:spLocks noGrp="1"/>
          </p:cNvSpPr>
          <p:nvPr>
            <p:ph idx="1"/>
          </p:nvPr>
        </p:nvSpPr>
        <p:spPr>
          <a:xfrm>
            <a:off x="411287" y="1839913"/>
            <a:ext cx="3563143" cy="3008311"/>
          </a:xfrm>
        </p:spPr>
        <p:txBody>
          <a:bodyPr>
            <a:normAutofit/>
          </a:bodyPr>
          <a:lstStyle/>
          <a:p>
            <a:pPr marL="0" indent="0" algn="ctr">
              <a:buNone/>
            </a:pPr>
            <a:r>
              <a:rPr lang="en-US" sz="2800" i="1" dirty="0" smtClean="0"/>
              <a:t>Percent of household population that slept under an LLIN the night before the survey</a:t>
            </a:r>
          </a:p>
          <a:p>
            <a:pPr marL="0" indent="0">
              <a:buNone/>
            </a:pPr>
            <a:endParaRPr lang="en-US" dirty="0"/>
          </a:p>
          <a:p>
            <a:pPr marL="0" indent="0" algn="ctr">
              <a:buNone/>
            </a:pPr>
            <a:r>
              <a:rPr lang="en-US" b="1" dirty="0" smtClean="0"/>
              <a:t>Myanmar: 14%</a:t>
            </a:r>
            <a:endParaRPr lang="en-US"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5716" y="0"/>
            <a:ext cx="4758284" cy="6858000"/>
          </a:xfrm>
          <a:prstGeom prst="rect">
            <a:avLst/>
          </a:prstGeom>
        </p:spPr>
      </p:pic>
    </p:spTree>
    <p:extLst>
      <p:ext uri="{BB962C8B-B14F-4D97-AF65-F5344CB8AC3E}">
        <p14:creationId xmlns:p14="http://schemas.microsoft.com/office/powerpoint/2010/main" val="9150121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Fever in Children</a:t>
            </a:r>
            <a:endParaRPr lang="en-US" sz="4200" dirty="0"/>
          </a:p>
        </p:txBody>
      </p:sp>
      <p:sp>
        <p:nvSpPr>
          <p:cNvPr id="3" name="Content Placeholder 2"/>
          <p:cNvSpPr>
            <a:spLocks noGrp="1"/>
          </p:cNvSpPr>
          <p:nvPr>
            <p:ph idx="1"/>
          </p:nvPr>
        </p:nvSpPr>
        <p:spPr>
          <a:xfrm>
            <a:off x="497304" y="1611824"/>
            <a:ext cx="8208545" cy="5246176"/>
          </a:xfrm>
        </p:spPr>
        <p:txBody>
          <a:bodyPr>
            <a:normAutofit/>
          </a:bodyPr>
          <a:lstStyle/>
          <a:p>
            <a:pPr marL="0" indent="0">
              <a:lnSpc>
                <a:spcPct val="120000"/>
              </a:lnSpc>
              <a:spcBef>
                <a:spcPts val="0"/>
              </a:spcBef>
              <a:spcAft>
                <a:spcPts val="600"/>
              </a:spcAft>
              <a:buClr>
                <a:schemeClr val="tx1"/>
              </a:buClr>
              <a:buNone/>
            </a:pPr>
            <a:r>
              <a:rPr lang="en-GB" dirty="0" smtClean="0"/>
              <a:t>In the 2 weeks before the survey, </a:t>
            </a:r>
            <a:r>
              <a:rPr lang="en-GB" b="1" dirty="0" smtClean="0">
                <a:solidFill>
                  <a:schemeClr val="bg2"/>
                </a:solidFill>
              </a:rPr>
              <a:t>16% </a:t>
            </a:r>
            <a:r>
              <a:rPr lang="en-GB" dirty="0" smtClean="0"/>
              <a:t>of children under 5 had a</a:t>
            </a:r>
            <a:r>
              <a:rPr lang="en-GB" b="1" dirty="0" smtClean="0"/>
              <a:t> </a:t>
            </a:r>
            <a:r>
              <a:rPr lang="en-GB" b="1" dirty="0" smtClean="0">
                <a:solidFill>
                  <a:schemeClr val="bg2"/>
                </a:solidFill>
              </a:rPr>
              <a:t>fever</a:t>
            </a:r>
            <a:r>
              <a:rPr lang="en-GB" dirty="0" smtClean="0"/>
              <a:t>.</a:t>
            </a:r>
          </a:p>
          <a:p>
            <a:pPr lvl="1">
              <a:lnSpc>
                <a:spcPct val="120000"/>
              </a:lnSpc>
              <a:spcBef>
                <a:spcPts val="0"/>
              </a:spcBef>
              <a:spcAft>
                <a:spcPts val="600"/>
              </a:spcAft>
              <a:buClr>
                <a:schemeClr val="tx1"/>
              </a:buClr>
            </a:pPr>
            <a:r>
              <a:rPr lang="en-GB" b="1" dirty="0" smtClean="0">
                <a:solidFill>
                  <a:schemeClr val="bg2"/>
                </a:solidFill>
              </a:rPr>
              <a:t>65%</a:t>
            </a:r>
            <a:r>
              <a:rPr lang="en-GB" dirty="0" smtClean="0">
                <a:solidFill>
                  <a:schemeClr val="bg2"/>
                </a:solidFill>
              </a:rPr>
              <a:t> </a:t>
            </a:r>
            <a:r>
              <a:rPr lang="en-GB" dirty="0" smtClean="0"/>
              <a:t>were taken to a health facility or provider for </a:t>
            </a:r>
            <a:r>
              <a:rPr lang="en-GB" b="1" dirty="0" smtClean="0">
                <a:solidFill>
                  <a:schemeClr val="bg2"/>
                </a:solidFill>
              </a:rPr>
              <a:t>advice or treatment</a:t>
            </a:r>
            <a:r>
              <a:rPr lang="en-GB" dirty="0" smtClean="0"/>
              <a:t>.</a:t>
            </a:r>
          </a:p>
          <a:p>
            <a:pPr lvl="1">
              <a:lnSpc>
                <a:spcPct val="120000"/>
              </a:lnSpc>
              <a:spcBef>
                <a:spcPts val="0"/>
              </a:spcBef>
              <a:spcAft>
                <a:spcPts val="600"/>
              </a:spcAft>
              <a:buClr>
                <a:schemeClr val="tx1"/>
              </a:buClr>
            </a:pPr>
            <a:r>
              <a:rPr lang="en-GB" b="1" dirty="0" smtClean="0">
                <a:solidFill>
                  <a:schemeClr val="bg2"/>
                </a:solidFill>
              </a:rPr>
              <a:t>3%</a:t>
            </a:r>
            <a:r>
              <a:rPr lang="en-GB" dirty="0" smtClean="0">
                <a:solidFill>
                  <a:schemeClr val="bg2"/>
                </a:solidFill>
              </a:rPr>
              <a:t> </a:t>
            </a:r>
            <a:r>
              <a:rPr lang="en-GB" dirty="0" smtClean="0"/>
              <a:t>had a </a:t>
            </a:r>
            <a:r>
              <a:rPr lang="en-GB" b="1" dirty="0" smtClean="0">
                <a:solidFill>
                  <a:schemeClr val="bg2"/>
                </a:solidFill>
              </a:rPr>
              <a:t>blood taken from finger or heel for testing</a:t>
            </a:r>
            <a:r>
              <a:rPr lang="en-GB" dirty="0" smtClean="0">
                <a:solidFill>
                  <a:schemeClr val="bg2"/>
                </a:solidFill>
              </a:rPr>
              <a:t>.</a:t>
            </a:r>
          </a:p>
        </p:txBody>
      </p:sp>
    </p:spTree>
    <p:extLst>
      <p:ext uri="{BB962C8B-B14F-4D97-AF65-F5344CB8AC3E}">
        <p14:creationId xmlns:p14="http://schemas.microsoft.com/office/powerpoint/2010/main" val="62427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7108"/>
          </a:xfrm>
          <a:prstGeom prst="rect">
            <a:avLst/>
          </a:prstGeom>
          <a:noFill/>
        </p:spPr>
        <p:txBody>
          <a:bodyPr wrap="square" rtlCol="0">
            <a:spAutoFit/>
          </a:bodyPr>
          <a:lstStyle/>
          <a:p>
            <a:pPr algn="ctr"/>
            <a:r>
              <a:rPr lang="en-US" sz="3800" b="1" dirty="0" smtClean="0">
                <a:solidFill>
                  <a:prstClr val="white"/>
                </a:solidFill>
              </a:rPr>
              <a:t>Household and Respondent Characteristics</a:t>
            </a:r>
            <a:endParaRPr lang="en-US" sz="3800" b="1" dirty="0">
              <a:solidFill>
                <a:prstClr val="white"/>
              </a:solidFill>
            </a:endParaRPr>
          </a:p>
        </p:txBody>
      </p:sp>
      <p:sp>
        <p:nvSpPr>
          <p:cNvPr id="3" name="TextBox 2"/>
          <p:cNvSpPr txBox="1"/>
          <p:nvPr/>
        </p:nvSpPr>
        <p:spPr>
          <a:xfrm>
            <a:off x="7348331" y="215443"/>
            <a:ext cx="1795669" cy="923330"/>
          </a:xfrm>
          <a:prstGeom prst="rect">
            <a:avLst/>
          </a:prstGeom>
          <a:noFill/>
        </p:spPr>
        <p:txBody>
          <a:bodyPr wrap="square" rtlCol="0">
            <a:spAutoFit/>
          </a:bodyPr>
          <a:lstStyle/>
          <a:p>
            <a:pPr algn="ct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274923704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498765" y="1325562"/>
            <a:ext cx="8201890" cy="5532438"/>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24%</a:t>
            </a:r>
            <a:r>
              <a:rPr lang="en-GB" dirty="0" smtClean="0"/>
              <a:t> of households in Myanmar have at </a:t>
            </a:r>
            <a:r>
              <a:rPr lang="en-GB" b="1" i="1" dirty="0" smtClean="0">
                <a:solidFill>
                  <a:schemeClr val="bg2"/>
                </a:solidFill>
              </a:rPr>
              <a:t>least one LLIN</a:t>
            </a:r>
            <a:r>
              <a:rPr lang="en-GB" dirty="0" smtClean="0"/>
              <a:t>. </a:t>
            </a:r>
          </a:p>
          <a:p>
            <a:pPr>
              <a:lnSpc>
                <a:spcPct val="100000"/>
              </a:lnSpc>
              <a:spcBef>
                <a:spcPts val="0"/>
              </a:spcBef>
              <a:spcAft>
                <a:spcPts val="600"/>
              </a:spcAft>
              <a:buClr>
                <a:schemeClr val="tx1"/>
              </a:buClr>
            </a:pPr>
            <a:r>
              <a:rPr lang="en-GB" b="1" dirty="0" smtClean="0">
                <a:solidFill>
                  <a:schemeClr val="bg2"/>
                </a:solidFill>
              </a:rPr>
              <a:t>Less than 20%</a:t>
            </a:r>
            <a:r>
              <a:rPr lang="en-GB" dirty="0" smtClean="0"/>
              <a:t> </a:t>
            </a:r>
            <a:r>
              <a:rPr lang="en-GB" dirty="0"/>
              <a:t>of </a:t>
            </a:r>
            <a:r>
              <a:rPr lang="en-GB" dirty="0" smtClean="0"/>
              <a:t>children under 5 and pregnant women </a:t>
            </a:r>
            <a:r>
              <a:rPr lang="en-GB" b="1" i="1" dirty="0" smtClean="0">
                <a:solidFill>
                  <a:schemeClr val="bg2"/>
                </a:solidFill>
              </a:rPr>
              <a:t>slept under an ITN </a:t>
            </a:r>
            <a:r>
              <a:rPr lang="en-GB" dirty="0" smtClean="0"/>
              <a:t>the night before the survey. </a:t>
            </a:r>
          </a:p>
          <a:p>
            <a:pPr>
              <a:lnSpc>
                <a:spcPct val="100000"/>
              </a:lnSpc>
              <a:spcBef>
                <a:spcPts val="0"/>
              </a:spcBef>
              <a:spcAft>
                <a:spcPts val="600"/>
              </a:spcAft>
              <a:buClr>
                <a:schemeClr val="tx1"/>
              </a:buClr>
            </a:pPr>
            <a:r>
              <a:rPr lang="en-GB" b="1" dirty="0" smtClean="0">
                <a:solidFill>
                  <a:schemeClr val="bg2"/>
                </a:solidFill>
              </a:rPr>
              <a:t>14%</a:t>
            </a:r>
            <a:r>
              <a:rPr lang="en-GB" dirty="0" smtClean="0"/>
              <a:t> of the Myanmar population </a:t>
            </a:r>
            <a:r>
              <a:rPr lang="en-GB" b="1" i="1" dirty="0" smtClean="0">
                <a:solidFill>
                  <a:schemeClr val="bg2"/>
                </a:solidFill>
              </a:rPr>
              <a:t>slept under an LLIN</a:t>
            </a:r>
            <a:r>
              <a:rPr lang="en-GB" dirty="0" smtClean="0"/>
              <a:t> the night before the survey</a:t>
            </a:r>
          </a:p>
          <a:p>
            <a:pPr>
              <a:lnSpc>
                <a:spcPct val="100000"/>
              </a:lnSpc>
              <a:spcBef>
                <a:spcPts val="0"/>
              </a:spcBef>
              <a:spcAft>
                <a:spcPts val="600"/>
              </a:spcAft>
              <a:buClr>
                <a:schemeClr val="tx1"/>
              </a:buClr>
            </a:pPr>
            <a:r>
              <a:rPr lang="en-GB" dirty="0" smtClean="0"/>
              <a:t>Among children with fever, </a:t>
            </a:r>
            <a:r>
              <a:rPr lang="en-GB" b="1" dirty="0" smtClean="0">
                <a:solidFill>
                  <a:schemeClr val="bg2"/>
                </a:solidFill>
              </a:rPr>
              <a:t>2/3</a:t>
            </a:r>
            <a:r>
              <a:rPr lang="en-GB" dirty="0" smtClean="0"/>
              <a:t> were taken for </a:t>
            </a:r>
            <a:r>
              <a:rPr lang="en-GB" b="1" i="1" dirty="0" smtClean="0">
                <a:solidFill>
                  <a:schemeClr val="bg2"/>
                </a:solidFill>
              </a:rPr>
              <a:t>advice or treatment</a:t>
            </a:r>
            <a:r>
              <a:rPr lang="en-GB" dirty="0" smtClean="0"/>
              <a:t>; </a:t>
            </a:r>
          </a:p>
          <a:p>
            <a:pPr lvl="1">
              <a:lnSpc>
                <a:spcPct val="100000"/>
              </a:lnSpc>
              <a:spcBef>
                <a:spcPts val="0"/>
              </a:spcBef>
              <a:spcAft>
                <a:spcPts val="600"/>
              </a:spcAft>
              <a:buClr>
                <a:schemeClr val="tx1"/>
              </a:buClr>
            </a:pPr>
            <a:r>
              <a:rPr lang="en-GB" dirty="0" smtClean="0"/>
              <a:t>only </a:t>
            </a:r>
            <a:r>
              <a:rPr lang="en-GB" b="1" dirty="0" smtClean="0">
                <a:solidFill>
                  <a:schemeClr val="bg2"/>
                </a:solidFill>
              </a:rPr>
              <a:t>3% </a:t>
            </a:r>
            <a:r>
              <a:rPr lang="en-GB" dirty="0" smtClean="0"/>
              <a:t>had a </a:t>
            </a:r>
            <a:r>
              <a:rPr lang="en-GB" b="1" i="1" dirty="0" smtClean="0">
                <a:solidFill>
                  <a:schemeClr val="bg2"/>
                </a:solidFill>
              </a:rPr>
              <a:t>blood test</a:t>
            </a:r>
            <a:r>
              <a:rPr lang="en-GB" dirty="0" smtClean="0"/>
              <a:t>. </a:t>
            </a: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p:txBody>
      </p:sp>
    </p:spTree>
    <p:extLst>
      <p:ext uri="{BB962C8B-B14F-4D97-AF65-F5344CB8AC3E}">
        <p14:creationId xmlns:p14="http://schemas.microsoft.com/office/powerpoint/2010/main" val="198812097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1446550"/>
          </a:xfrm>
          <a:prstGeom prst="rect">
            <a:avLst/>
          </a:prstGeom>
          <a:noFill/>
        </p:spPr>
        <p:txBody>
          <a:bodyPr wrap="square" rtlCol="0">
            <a:spAutoFit/>
          </a:bodyPr>
          <a:lstStyle/>
          <a:p>
            <a:pPr algn="ctr"/>
            <a:r>
              <a:rPr lang="en-US" sz="4400" b="1" dirty="0" smtClean="0">
                <a:solidFill>
                  <a:prstClr val="white"/>
                </a:solidFill>
              </a:rPr>
              <a:t>HIV Knowledge, </a:t>
            </a:r>
          </a:p>
          <a:p>
            <a:pPr algn="ctr"/>
            <a:r>
              <a:rPr lang="en-US" sz="4400" b="1" dirty="0" smtClean="0">
                <a:solidFill>
                  <a:prstClr val="white"/>
                </a:solidFill>
              </a:rPr>
              <a:t>Attitudes, and Behaviors</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29217448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HIV knowledge</a:t>
            </a:r>
          </a:p>
          <a:p>
            <a:pPr>
              <a:lnSpc>
                <a:spcPct val="110000"/>
              </a:lnSpc>
              <a:spcBef>
                <a:spcPts val="0"/>
              </a:spcBef>
              <a:spcAft>
                <a:spcPts val="600"/>
              </a:spcAft>
              <a:buClr>
                <a:prstClr val="black"/>
              </a:buClr>
            </a:pPr>
            <a:r>
              <a:rPr lang="en-GB" sz="2800" dirty="0" smtClean="0">
                <a:solidFill>
                  <a:prstClr val="black"/>
                </a:solidFill>
              </a:rPr>
              <a:t>HIV-related attitudes and behaviours</a:t>
            </a:r>
          </a:p>
          <a:p>
            <a:pPr>
              <a:lnSpc>
                <a:spcPct val="110000"/>
              </a:lnSpc>
              <a:spcBef>
                <a:spcPts val="0"/>
              </a:spcBef>
              <a:spcAft>
                <a:spcPts val="600"/>
              </a:spcAft>
              <a:buClr>
                <a:prstClr val="black"/>
              </a:buClr>
            </a:pPr>
            <a:r>
              <a:rPr lang="en-GB" sz="2800" dirty="0" smtClean="0">
                <a:solidFill>
                  <a:prstClr val="black"/>
                </a:solidFill>
              </a:rPr>
              <a:t>HIV testing</a:t>
            </a:r>
          </a:p>
          <a:p>
            <a:pPr>
              <a:lnSpc>
                <a:spcPct val="110000"/>
              </a:lnSpc>
              <a:spcBef>
                <a:spcPts val="0"/>
              </a:spcBef>
              <a:spcAft>
                <a:spcPts val="600"/>
              </a:spcAft>
              <a:buClr>
                <a:prstClr val="black"/>
              </a:buClr>
            </a:pPr>
            <a:r>
              <a:rPr lang="en-GB" sz="2800" dirty="0" smtClean="0">
                <a:solidFill>
                  <a:prstClr val="black"/>
                </a:solidFill>
              </a:rPr>
              <a:t>HIV and youth</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558" y="1629132"/>
            <a:ext cx="3048000" cy="3048000"/>
          </a:xfrm>
          <a:prstGeom prst="rect">
            <a:avLst/>
          </a:prstGeom>
          <a:ln>
            <a:solidFill>
              <a:schemeClr val="tx1"/>
            </a:solidFill>
          </a:ln>
        </p:spPr>
      </p:pic>
    </p:spTree>
    <p:extLst>
      <p:ext uri="{BB962C8B-B14F-4D97-AF65-F5344CB8AC3E}">
        <p14:creationId xmlns:p14="http://schemas.microsoft.com/office/powerpoint/2010/main" val="1459668975"/>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Awareness of AIDS by Education</a:t>
            </a:r>
            <a:endParaRPr lang="en-US" dirty="0"/>
          </a:p>
        </p:txBody>
      </p:sp>
      <p:sp>
        <p:nvSpPr>
          <p:cNvPr id="3" name="Content Placeholder 2"/>
          <p:cNvSpPr>
            <a:spLocks noGrp="1"/>
          </p:cNvSpPr>
          <p:nvPr>
            <p:ph idx="1"/>
          </p:nvPr>
        </p:nvSpPr>
        <p:spPr>
          <a:xfrm>
            <a:off x="462579" y="1245291"/>
            <a:ext cx="8218842" cy="1014434"/>
          </a:xfrm>
        </p:spPr>
        <p:txBody>
          <a:bodyPr/>
          <a:lstStyle/>
          <a:p>
            <a:pPr marL="0" indent="0" algn="ctr">
              <a:buNone/>
            </a:pPr>
            <a:r>
              <a:rPr lang="en-US" b="1" dirty="0" smtClean="0">
                <a:solidFill>
                  <a:schemeClr val="bg2"/>
                </a:solidFill>
              </a:rPr>
              <a:t>92% </a:t>
            </a:r>
            <a:r>
              <a:rPr lang="en-US" dirty="0" smtClean="0"/>
              <a:t>of women and men in Myanmar have </a:t>
            </a:r>
            <a:r>
              <a:rPr lang="en-US" b="1" i="1" dirty="0" smtClean="0">
                <a:solidFill>
                  <a:schemeClr val="bg2"/>
                </a:solidFill>
              </a:rPr>
              <a:t>heard of AIDS</a:t>
            </a:r>
          </a:p>
          <a:p>
            <a:endParaRPr lang="en-US" b="1" i="1" dirty="0">
              <a:solidFill>
                <a:schemeClr val="bg2"/>
              </a:solidFill>
            </a:endParaRPr>
          </a:p>
        </p:txBody>
      </p:sp>
      <p:graphicFrame>
        <p:nvGraphicFramePr>
          <p:cNvPr id="4" name="Content Placeholder 10"/>
          <p:cNvGraphicFramePr>
            <a:graphicFrameLocks/>
          </p:cNvGraphicFramePr>
          <p:nvPr>
            <p:extLst/>
          </p:nvPr>
        </p:nvGraphicFramePr>
        <p:xfrm>
          <a:off x="576098" y="2259726"/>
          <a:ext cx="7886700" cy="43003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476546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a:t>
            </a:r>
            <a:endParaRPr lang="en-US" sz="4200" dirty="0"/>
          </a:p>
        </p:txBody>
      </p:sp>
      <p:graphicFrame>
        <p:nvGraphicFramePr>
          <p:cNvPr id="11" name="Content Placeholder 10"/>
          <p:cNvGraphicFramePr>
            <a:graphicFrameLocks noGrp="1"/>
          </p:cNvGraphicFramePr>
          <p:nvPr>
            <p:ph idx="1"/>
            <p:extLst/>
          </p:nvPr>
        </p:nvGraphicFramePr>
        <p:xfrm>
          <a:off x="477672" y="1583140"/>
          <a:ext cx="82296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know that HIV can be prevented by:</a:t>
            </a:r>
            <a:endParaRPr lang="en-US" i="1" dirty="0">
              <a:solidFill>
                <a:prstClr val="black"/>
              </a:solidFill>
            </a:endParaRPr>
          </a:p>
        </p:txBody>
      </p:sp>
    </p:spTree>
    <p:extLst>
      <p:ext uri="{BB962C8B-B14F-4D97-AF65-F5344CB8AC3E}">
        <p14:creationId xmlns:p14="http://schemas.microsoft.com/office/powerpoint/2010/main" val="1603746449"/>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 by Education</a:t>
            </a:r>
            <a:endParaRPr lang="en-US" sz="4200" dirty="0"/>
          </a:p>
        </p:txBody>
      </p:sp>
      <p:graphicFrame>
        <p:nvGraphicFramePr>
          <p:cNvPr id="11" name="Content Placeholder 10"/>
          <p:cNvGraphicFramePr>
            <a:graphicFrameLocks noGrp="1"/>
          </p:cNvGraphicFramePr>
          <p:nvPr>
            <p:ph idx="1"/>
            <p:extLst/>
          </p:nvPr>
        </p:nvGraphicFramePr>
        <p:xfrm>
          <a:off x="477671" y="1781980"/>
          <a:ext cx="8243247" cy="507601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90242"/>
            <a:ext cx="9144000" cy="646331"/>
          </a:xfrm>
          <a:prstGeom prst="rect">
            <a:avLst/>
          </a:prstGeom>
          <a:noFill/>
        </p:spPr>
        <p:txBody>
          <a:bodyPr wrap="square" rtlCol="0">
            <a:spAutoFit/>
          </a:bodyPr>
          <a:lstStyle/>
          <a:p>
            <a:pPr algn="ctr"/>
            <a:r>
              <a:rPr lang="en-US" i="1" dirty="0" smtClean="0">
                <a:solidFill>
                  <a:prstClr val="black"/>
                </a:solidFill>
              </a:rPr>
              <a:t>Percent of women and men age 15-49 who know that HIV can be prevented </a:t>
            </a:r>
            <a:br>
              <a:rPr lang="en-US" i="1" dirty="0" smtClean="0">
                <a:solidFill>
                  <a:prstClr val="black"/>
                </a:solidFill>
              </a:rPr>
            </a:br>
            <a:r>
              <a:rPr lang="en-US" i="1" dirty="0" smtClean="0">
                <a:solidFill>
                  <a:prstClr val="black"/>
                </a:solidFill>
              </a:rPr>
              <a:t>by using condoms AND limiting sex to one uninfected partner</a:t>
            </a:r>
            <a:endParaRPr lang="en-US" i="1" dirty="0">
              <a:solidFill>
                <a:prstClr val="black"/>
              </a:solidFill>
            </a:endParaRPr>
          </a:p>
        </p:txBody>
      </p:sp>
    </p:spTree>
    <p:extLst>
      <p:ext uri="{BB962C8B-B14F-4D97-AF65-F5344CB8AC3E}">
        <p14:creationId xmlns:p14="http://schemas.microsoft.com/office/powerpoint/2010/main" val="598972565"/>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Beliefs about HIV and AIDS</a:t>
            </a:r>
            <a:endParaRPr lang="en-US" sz="4200" dirty="0"/>
          </a:p>
        </p:txBody>
      </p:sp>
      <p:graphicFrame>
        <p:nvGraphicFramePr>
          <p:cNvPr id="11" name="Content Placeholder 10"/>
          <p:cNvGraphicFramePr>
            <a:graphicFrameLocks noGrp="1"/>
          </p:cNvGraphicFramePr>
          <p:nvPr>
            <p:ph idx="1"/>
            <p:extLst/>
          </p:nvPr>
        </p:nvGraphicFramePr>
        <p:xfrm>
          <a:off x="1" y="1325562"/>
          <a:ext cx="9144000" cy="48305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say that: </a:t>
            </a:r>
            <a:endParaRPr lang="en-US" i="1" dirty="0">
              <a:solidFill>
                <a:prstClr val="black"/>
              </a:solidFill>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solidFill>
                  <a:prstClr val="black"/>
                </a:solidFill>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solidFill>
                <a:prstClr val="black"/>
              </a:solidFill>
            </a:endParaRPr>
          </a:p>
        </p:txBody>
      </p:sp>
    </p:spTree>
    <p:extLst>
      <p:ext uri="{BB962C8B-B14F-4D97-AF65-F5344CB8AC3E}">
        <p14:creationId xmlns:p14="http://schemas.microsoft.com/office/powerpoint/2010/main" val="506469881"/>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Knowledge of Mother-to-Child Transmission (MTCT) of HIV</a:t>
            </a:r>
            <a:endParaRPr lang="en-US" sz="4200" dirty="0"/>
          </a:p>
        </p:txBody>
      </p:sp>
      <p:graphicFrame>
        <p:nvGraphicFramePr>
          <p:cNvPr id="11" name="Content Placeholder 10"/>
          <p:cNvGraphicFramePr>
            <a:graphicFrameLocks noGrp="1"/>
          </p:cNvGraphicFramePr>
          <p:nvPr>
            <p:ph idx="1"/>
            <p:extLst/>
          </p:nvPr>
        </p:nvGraphicFramePr>
        <p:xfrm>
          <a:off x="0" y="1596788"/>
          <a:ext cx="9143999" cy="526121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know that: </a:t>
            </a:r>
            <a:endParaRPr lang="en-US" i="1" dirty="0">
              <a:solidFill>
                <a:prstClr val="black"/>
              </a:solidFill>
            </a:endParaRPr>
          </a:p>
        </p:txBody>
      </p:sp>
    </p:spTree>
    <p:extLst>
      <p:ext uri="{BB962C8B-B14F-4D97-AF65-F5344CB8AC3E}">
        <p14:creationId xmlns:p14="http://schemas.microsoft.com/office/powerpoint/2010/main" val="1450914031"/>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HIV knowledge</a:t>
            </a:r>
          </a:p>
          <a:p>
            <a:pPr>
              <a:lnSpc>
                <a:spcPct val="110000"/>
              </a:lnSpc>
              <a:spcBef>
                <a:spcPts val="0"/>
              </a:spcBef>
              <a:spcAft>
                <a:spcPts val="600"/>
              </a:spcAft>
              <a:buClr>
                <a:prstClr val="black"/>
              </a:buClr>
            </a:pPr>
            <a:r>
              <a:rPr lang="en-GB" sz="2800" b="1" dirty="0" smtClean="0">
                <a:solidFill>
                  <a:srgbClr val="E4426D"/>
                </a:solidFill>
              </a:rPr>
              <a:t>HIV-related attitudes and behaviours</a:t>
            </a:r>
          </a:p>
          <a:p>
            <a:pPr>
              <a:lnSpc>
                <a:spcPct val="110000"/>
              </a:lnSpc>
              <a:spcBef>
                <a:spcPts val="0"/>
              </a:spcBef>
              <a:spcAft>
                <a:spcPts val="600"/>
              </a:spcAft>
              <a:buClr>
                <a:prstClr val="black"/>
              </a:buClr>
            </a:pPr>
            <a:r>
              <a:rPr lang="en-GB" sz="2800" dirty="0" smtClean="0">
                <a:solidFill>
                  <a:prstClr val="black"/>
                </a:solidFill>
              </a:rPr>
              <a:t>HIV testing</a:t>
            </a:r>
          </a:p>
          <a:p>
            <a:pPr>
              <a:lnSpc>
                <a:spcPct val="110000"/>
              </a:lnSpc>
              <a:spcBef>
                <a:spcPts val="0"/>
              </a:spcBef>
              <a:spcAft>
                <a:spcPts val="600"/>
              </a:spcAft>
              <a:buClr>
                <a:prstClr val="black"/>
              </a:buClr>
            </a:pPr>
            <a:r>
              <a:rPr lang="en-GB" sz="2800" dirty="0" smtClean="0">
                <a:solidFill>
                  <a:prstClr val="black"/>
                </a:solidFill>
              </a:rPr>
              <a:t>HIV and youth</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558" y="1629132"/>
            <a:ext cx="3048000" cy="3048000"/>
          </a:xfrm>
          <a:prstGeom prst="rect">
            <a:avLst/>
          </a:prstGeom>
          <a:ln>
            <a:solidFill>
              <a:schemeClr val="tx1"/>
            </a:solidFill>
          </a:ln>
        </p:spPr>
      </p:pic>
    </p:spTree>
    <p:extLst>
      <p:ext uri="{BB962C8B-B14F-4D97-AF65-F5344CB8AC3E}">
        <p14:creationId xmlns:p14="http://schemas.microsoft.com/office/powerpoint/2010/main" val="8131811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Attitudes Toward People Living </a:t>
            </a:r>
            <a:br>
              <a:rPr lang="en-US" sz="4200" dirty="0" smtClean="0"/>
            </a:br>
            <a:r>
              <a:rPr lang="en-US" sz="4200" dirty="0" smtClean="0"/>
              <a:t>with HIV and AIDS</a:t>
            </a:r>
            <a:endParaRPr lang="en-US" sz="4200" dirty="0">
              <a:solidFill>
                <a:srgbClr val="FF0000"/>
              </a:solidFill>
            </a:endParaRPr>
          </a:p>
        </p:txBody>
      </p:sp>
      <p:graphicFrame>
        <p:nvGraphicFramePr>
          <p:cNvPr id="11" name="Content Placeholder 10"/>
          <p:cNvGraphicFramePr>
            <a:graphicFrameLocks noGrp="1"/>
          </p:cNvGraphicFramePr>
          <p:nvPr>
            <p:ph idx="1"/>
            <p:extLst/>
          </p:nvPr>
        </p:nvGraphicFramePr>
        <p:xfrm>
          <a:off x="0" y="1971894"/>
          <a:ext cx="9143999" cy="488610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646331"/>
          </a:xfrm>
          <a:prstGeom prst="rect">
            <a:avLst/>
          </a:prstGeom>
          <a:noFill/>
        </p:spPr>
        <p:txBody>
          <a:bodyPr wrap="square" rtlCol="0">
            <a:spAutoFit/>
          </a:bodyPr>
          <a:lstStyle/>
          <a:p>
            <a:pPr algn="ctr"/>
            <a:r>
              <a:rPr lang="en-US" i="1" dirty="0" smtClean="0">
                <a:solidFill>
                  <a:prstClr val="black"/>
                </a:solidFill>
              </a:rPr>
              <a:t>Among women and men age 15-49 who have heard of AIDS, percent expressing specific attitudes towards people living with HIV and AIDS</a:t>
            </a:r>
            <a:endParaRPr lang="en-US" i="1" dirty="0">
              <a:solidFill>
                <a:prstClr val="black"/>
              </a:solidFill>
            </a:endParaRPr>
          </a:p>
        </p:txBody>
      </p:sp>
    </p:spTree>
    <p:extLst>
      <p:ext uri="{BB962C8B-B14F-4D97-AF65-F5344CB8AC3E}">
        <p14:creationId xmlns:p14="http://schemas.microsoft.com/office/powerpoint/2010/main" val="38210828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706469" y="6139843"/>
            <a:ext cx="4098036" cy="276999"/>
          </a:xfrm>
          <a:prstGeom prst="rect">
            <a:avLst/>
          </a:prstGeom>
          <a:noFill/>
        </p:spPr>
        <p:txBody>
          <a:bodyPr wrap="square" rtlCol="0">
            <a:spAutoFit/>
          </a:bodyPr>
          <a:lstStyle/>
          <a:p>
            <a:pPr algn="ctr"/>
            <a:r>
              <a:rPr lang="en-US" sz="1200" dirty="0">
                <a:solidFill>
                  <a:prstClr val="black"/>
                </a:solidFill>
              </a:rPr>
              <a:t>© 2009 </a:t>
            </a:r>
            <a:r>
              <a:rPr lang="en-US" sz="1200" dirty="0" err="1">
                <a:solidFill>
                  <a:prstClr val="black"/>
                </a:solidFill>
              </a:rPr>
              <a:t>Kyaw</a:t>
            </a:r>
            <a:r>
              <a:rPr lang="en-US" sz="1200" dirty="0">
                <a:solidFill>
                  <a:prstClr val="black"/>
                </a:solidFill>
              </a:rPr>
              <a:t> Thar, Courtesy of </a:t>
            </a:r>
            <a:r>
              <a:rPr lang="en-US" sz="1200" dirty="0" err="1">
                <a:solidFill>
                  <a:prstClr val="black"/>
                </a:solidFill>
              </a:rPr>
              <a:t>Photoshare</a:t>
            </a:r>
            <a:endParaRPr lang="en-US" sz="1200" dirty="0">
              <a:solidFill>
                <a:prstClr val="black"/>
              </a:solidFill>
            </a:endParaRPr>
          </a:p>
        </p:txBody>
      </p:sp>
      <p:sp>
        <p:nvSpPr>
          <p:cNvPr id="8" name="Content Placeholder 2"/>
          <p:cNvSpPr txBox="1">
            <a:spLocks/>
          </p:cNvSpPr>
          <p:nvPr/>
        </p:nvSpPr>
        <p:spPr>
          <a:xfrm>
            <a:off x="0" y="1058779"/>
            <a:ext cx="4572000" cy="53580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Household Characteristics</a:t>
            </a:r>
          </a:p>
          <a:p>
            <a:pPr lvl="1">
              <a:lnSpc>
                <a:spcPct val="110000"/>
              </a:lnSpc>
              <a:spcBef>
                <a:spcPts val="0"/>
              </a:spcBef>
              <a:spcAft>
                <a:spcPts val="600"/>
              </a:spcAft>
              <a:buClr>
                <a:prstClr val="black"/>
              </a:buClr>
            </a:pPr>
            <a:r>
              <a:rPr lang="en-GB" sz="2400" b="1" dirty="0" smtClean="0">
                <a:solidFill>
                  <a:srgbClr val="E4426D"/>
                </a:solidFill>
              </a:rPr>
              <a:t>Drinking water and sanitation</a:t>
            </a:r>
          </a:p>
          <a:p>
            <a:pPr lvl="1">
              <a:lnSpc>
                <a:spcPct val="110000"/>
              </a:lnSpc>
              <a:spcBef>
                <a:spcPts val="0"/>
              </a:spcBef>
              <a:spcAft>
                <a:spcPts val="600"/>
              </a:spcAft>
              <a:buClr>
                <a:prstClr val="black"/>
              </a:buClr>
            </a:pPr>
            <a:r>
              <a:rPr lang="en-GB" sz="2400" b="1" dirty="0" smtClean="0">
                <a:solidFill>
                  <a:srgbClr val="E4426D"/>
                </a:solidFill>
              </a:rPr>
              <a:t>Electricity</a:t>
            </a:r>
          </a:p>
          <a:p>
            <a:pPr lvl="1">
              <a:lnSpc>
                <a:spcPct val="110000"/>
              </a:lnSpc>
              <a:spcBef>
                <a:spcPts val="0"/>
              </a:spcBef>
              <a:spcAft>
                <a:spcPts val="600"/>
              </a:spcAft>
              <a:buClr>
                <a:prstClr val="black"/>
              </a:buClr>
            </a:pPr>
            <a:r>
              <a:rPr lang="en-GB" sz="2400" b="1" dirty="0" smtClean="0">
                <a:solidFill>
                  <a:srgbClr val="E4426D"/>
                </a:solidFill>
              </a:rPr>
              <a:t>Ownership of goods</a:t>
            </a:r>
          </a:p>
          <a:p>
            <a:pPr lvl="1">
              <a:lnSpc>
                <a:spcPct val="110000"/>
              </a:lnSpc>
              <a:spcBef>
                <a:spcPts val="0"/>
              </a:spcBef>
              <a:spcAft>
                <a:spcPts val="600"/>
              </a:spcAft>
              <a:buClr>
                <a:prstClr val="black"/>
              </a:buClr>
            </a:pPr>
            <a:r>
              <a:rPr lang="en-GB" sz="2400" b="1" dirty="0" smtClean="0">
                <a:solidFill>
                  <a:srgbClr val="E4426D"/>
                </a:solidFill>
              </a:rPr>
              <a:t>Wealth</a:t>
            </a:r>
          </a:p>
          <a:p>
            <a:pPr>
              <a:lnSpc>
                <a:spcPct val="110000"/>
              </a:lnSpc>
              <a:spcBef>
                <a:spcPts val="0"/>
              </a:spcBef>
              <a:spcAft>
                <a:spcPts val="600"/>
              </a:spcAft>
              <a:buClr>
                <a:prstClr val="black"/>
              </a:buClr>
            </a:pPr>
            <a:r>
              <a:rPr lang="en-GB" sz="2800" dirty="0" smtClean="0">
                <a:solidFill>
                  <a:prstClr val="black"/>
                </a:solidFill>
              </a:rPr>
              <a:t>Respondent Characteristics</a:t>
            </a:r>
          </a:p>
          <a:p>
            <a:pPr lvl="1">
              <a:lnSpc>
                <a:spcPct val="110000"/>
              </a:lnSpc>
              <a:spcBef>
                <a:spcPts val="0"/>
              </a:spcBef>
              <a:spcAft>
                <a:spcPts val="600"/>
              </a:spcAft>
              <a:buClr>
                <a:prstClr val="black"/>
              </a:buClr>
            </a:pPr>
            <a:r>
              <a:rPr lang="en-GB" sz="2400" dirty="0" smtClean="0">
                <a:solidFill>
                  <a:prstClr val="black"/>
                </a:solidFill>
              </a:rPr>
              <a:t>Education</a:t>
            </a:r>
          </a:p>
          <a:p>
            <a:pPr lvl="1">
              <a:lnSpc>
                <a:spcPct val="110000"/>
              </a:lnSpc>
              <a:spcBef>
                <a:spcPts val="0"/>
              </a:spcBef>
              <a:spcAft>
                <a:spcPts val="600"/>
              </a:spcAft>
              <a:buClr>
                <a:prstClr val="black"/>
              </a:buClr>
            </a:pPr>
            <a:r>
              <a:rPr lang="en-GB" sz="2400" dirty="0" smtClean="0">
                <a:solidFill>
                  <a:prstClr val="black"/>
                </a:solidFill>
              </a:rPr>
              <a:t>Mass media</a:t>
            </a:r>
          </a:p>
          <a:p>
            <a:pPr lvl="1">
              <a:lnSpc>
                <a:spcPct val="110000"/>
              </a:lnSpc>
              <a:spcBef>
                <a:spcPts val="0"/>
              </a:spcBef>
              <a:spcAft>
                <a:spcPts val="600"/>
              </a:spcAft>
              <a:buClr>
                <a:prstClr val="black"/>
              </a:buClr>
            </a:pPr>
            <a:r>
              <a:rPr lang="en-GB" sz="2400" dirty="0" smtClean="0">
                <a:solidFill>
                  <a:prstClr val="black"/>
                </a:solidFill>
              </a:rPr>
              <a:t>Employment and occupation</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2109" y="822850"/>
            <a:ext cx="3726757" cy="5217459"/>
          </a:xfrm>
          <a:prstGeom prst="rect">
            <a:avLst/>
          </a:prstGeom>
        </p:spPr>
      </p:pic>
    </p:spTree>
    <p:extLst>
      <p:ext uri="{BB962C8B-B14F-4D97-AF65-F5344CB8AC3E}">
        <p14:creationId xmlns:p14="http://schemas.microsoft.com/office/powerpoint/2010/main" val="261534656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Attitudes about Teaching Condom Use</a:t>
            </a:r>
            <a:endParaRPr lang="en-US" dirty="0"/>
          </a:p>
        </p:txBody>
      </p:sp>
      <p:sp>
        <p:nvSpPr>
          <p:cNvPr id="3" name="Content Placeholder 2"/>
          <p:cNvSpPr>
            <a:spLocks noGrp="1"/>
          </p:cNvSpPr>
          <p:nvPr>
            <p:ph idx="1"/>
          </p:nvPr>
        </p:nvSpPr>
        <p:spPr>
          <a:xfrm>
            <a:off x="987788" y="2453980"/>
            <a:ext cx="7315570" cy="2748640"/>
          </a:xfrm>
        </p:spPr>
        <p:txBody>
          <a:bodyPr>
            <a:normAutofit/>
          </a:bodyPr>
          <a:lstStyle/>
          <a:p>
            <a:pPr marL="0" indent="0" algn="ctr">
              <a:buNone/>
            </a:pPr>
            <a:r>
              <a:rPr lang="en-US" sz="4000" b="1" dirty="0" smtClean="0">
                <a:solidFill>
                  <a:schemeClr val="bg2"/>
                </a:solidFill>
              </a:rPr>
              <a:t>40% </a:t>
            </a:r>
            <a:r>
              <a:rPr lang="en-US" sz="4000" dirty="0" smtClean="0"/>
              <a:t>of women and </a:t>
            </a:r>
            <a:r>
              <a:rPr lang="en-US" sz="4000" b="1" dirty="0" smtClean="0">
                <a:solidFill>
                  <a:schemeClr val="bg2"/>
                </a:solidFill>
              </a:rPr>
              <a:t>46%</a:t>
            </a:r>
            <a:r>
              <a:rPr lang="en-US" sz="4000" dirty="0" smtClean="0"/>
              <a:t> of men agree that children age 12-14 years should be </a:t>
            </a:r>
            <a:r>
              <a:rPr lang="en-US" sz="4000" b="1" i="1" dirty="0" smtClean="0">
                <a:solidFill>
                  <a:schemeClr val="bg2"/>
                </a:solidFill>
              </a:rPr>
              <a:t>taught about using a condom to avoid AIDS</a:t>
            </a:r>
            <a:endParaRPr lang="en-US" sz="4000" b="1" i="1" dirty="0">
              <a:solidFill>
                <a:schemeClr val="bg2"/>
              </a:solidFill>
            </a:endParaRPr>
          </a:p>
        </p:txBody>
      </p:sp>
    </p:spTree>
    <p:extLst>
      <p:ext uri="{BB962C8B-B14F-4D97-AF65-F5344CB8AC3E}">
        <p14:creationId xmlns:p14="http://schemas.microsoft.com/office/powerpoint/2010/main" val="94787266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HIV knowledge</a:t>
            </a:r>
          </a:p>
          <a:p>
            <a:pPr>
              <a:lnSpc>
                <a:spcPct val="110000"/>
              </a:lnSpc>
              <a:spcBef>
                <a:spcPts val="0"/>
              </a:spcBef>
              <a:spcAft>
                <a:spcPts val="600"/>
              </a:spcAft>
              <a:buClr>
                <a:prstClr val="black"/>
              </a:buClr>
            </a:pPr>
            <a:r>
              <a:rPr lang="en-GB" sz="2800" dirty="0" smtClean="0">
                <a:solidFill>
                  <a:prstClr val="black"/>
                </a:solidFill>
              </a:rPr>
              <a:t>HIV-related attitudes and behaviours</a:t>
            </a:r>
          </a:p>
          <a:p>
            <a:pPr>
              <a:lnSpc>
                <a:spcPct val="110000"/>
              </a:lnSpc>
              <a:spcBef>
                <a:spcPts val="0"/>
              </a:spcBef>
              <a:spcAft>
                <a:spcPts val="600"/>
              </a:spcAft>
              <a:buClr>
                <a:prstClr val="black"/>
              </a:buClr>
            </a:pPr>
            <a:r>
              <a:rPr lang="en-GB" sz="2800" b="1" dirty="0" smtClean="0">
                <a:solidFill>
                  <a:srgbClr val="E4426D"/>
                </a:solidFill>
              </a:rPr>
              <a:t>HIV testing</a:t>
            </a:r>
          </a:p>
          <a:p>
            <a:pPr>
              <a:lnSpc>
                <a:spcPct val="110000"/>
              </a:lnSpc>
              <a:spcBef>
                <a:spcPts val="0"/>
              </a:spcBef>
              <a:spcAft>
                <a:spcPts val="600"/>
              </a:spcAft>
              <a:buClr>
                <a:prstClr val="black"/>
              </a:buClr>
            </a:pPr>
            <a:r>
              <a:rPr lang="en-GB" sz="2800" dirty="0" smtClean="0">
                <a:solidFill>
                  <a:prstClr val="black"/>
                </a:solidFill>
              </a:rPr>
              <a:t>HIV and youth</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558" y="1629132"/>
            <a:ext cx="3048000" cy="3048000"/>
          </a:xfrm>
          <a:prstGeom prst="rect">
            <a:avLst/>
          </a:prstGeom>
          <a:ln>
            <a:solidFill>
              <a:schemeClr val="tx1"/>
            </a:solidFill>
          </a:ln>
        </p:spPr>
      </p:pic>
    </p:spTree>
    <p:extLst>
      <p:ext uri="{BB962C8B-B14F-4D97-AF65-F5344CB8AC3E}">
        <p14:creationId xmlns:p14="http://schemas.microsoft.com/office/powerpoint/2010/main" val="115130819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093" y="1765738"/>
            <a:ext cx="8376127" cy="5092262"/>
          </a:xfrm>
        </p:spPr>
        <p:txBody>
          <a:bodyPr>
            <a:normAutofit/>
          </a:bodyPr>
          <a:lstStyle/>
          <a:p>
            <a:pPr marL="0" indent="0" algn="ctr">
              <a:buNone/>
            </a:pPr>
            <a:r>
              <a:rPr lang="en-US" sz="6000" b="1" dirty="0" smtClean="0">
                <a:solidFill>
                  <a:schemeClr val="bg2"/>
                </a:solidFill>
              </a:rPr>
              <a:t>64% </a:t>
            </a:r>
            <a:r>
              <a:rPr lang="en-US" sz="6000" dirty="0" smtClean="0"/>
              <a:t>of women and </a:t>
            </a:r>
            <a:r>
              <a:rPr lang="en-US" sz="6000" b="1" dirty="0" smtClean="0">
                <a:solidFill>
                  <a:schemeClr val="bg2"/>
                </a:solidFill>
              </a:rPr>
              <a:t>63%</a:t>
            </a:r>
            <a:r>
              <a:rPr lang="en-US" sz="6000" dirty="0" smtClean="0"/>
              <a:t> of men </a:t>
            </a:r>
            <a:r>
              <a:rPr lang="en-US" sz="6000" b="1" i="1" dirty="0" smtClean="0">
                <a:solidFill>
                  <a:schemeClr val="bg2"/>
                </a:solidFill>
              </a:rPr>
              <a:t>know where to get an HIV test</a:t>
            </a:r>
            <a:endParaRPr lang="en-US" sz="6000" b="1" i="1" dirty="0">
              <a:solidFill>
                <a:schemeClr val="bg2"/>
              </a:solidFill>
            </a:endParaRPr>
          </a:p>
        </p:txBody>
      </p:sp>
    </p:spTree>
    <p:extLst>
      <p:ext uri="{BB962C8B-B14F-4D97-AF65-F5344CB8AC3E}">
        <p14:creationId xmlns:p14="http://schemas.microsoft.com/office/powerpoint/2010/main" val="291001818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a:t>
            </a:r>
            <a:endParaRPr lang="en-US" sz="4200" dirty="0"/>
          </a:p>
        </p:txBody>
      </p:sp>
      <p:graphicFrame>
        <p:nvGraphicFramePr>
          <p:cNvPr id="11" name="Content Placeholder 10"/>
          <p:cNvGraphicFramePr>
            <a:graphicFrameLocks noGrp="1"/>
          </p:cNvGraphicFramePr>
          <p:nvPr>
            <p:ph idx="1"/>
            <p:extLst/>
          </p:nvPr>
        </p:nvGraphicFramePr>
        <p:xfrm>
          <a:off x="491319" y="1569493"/>
          <a:ext cx="8229600" cy="528850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solidFill>
                  <a:prstClr val="black"/>
                </a:solidFill>
              </a:rPr>
              <a:t>Percent of women and men age 15-49</a:t>
            </a:r>
            <a:endParaRPr lang="en-US" i="1" dirty="0">
              <a:solidFill>
                <a:prstClr val="black"/>
              </a:solidFill>
            </a:endParaRPr>
          </a:p>
        </p:txBody>
      </p:sp>
    </p:spTree>
    <p:extLst>
      <p:ext uri="{BB962C8B-B14F-4D97-AF65-F5344CB8AC3E}">
        <p14:creationId xmlns:p14="http://schemas.microsoft.com/office/powerpoint/2010/main" val="324126484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0"/>
          <p:cNvGraphicFramePr>
            <a:graphicFrameLocks/>
          </p:cNvGraphicFramePr>
          <p:nvPr>
            <p:extLst/>
          </p:nvPr>
        </p:nvGraphicFramePr>
        <p:xfrm>
          <a:off x="477671" y="1781980"/>
          <a:ext cx="8243247" cy="507601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lstStyle/>
          <a:p>
            <a:r>
              <a:rPr lang="en-US" dirty="0" smtClean="0"/>
              <a:t>HIV Testing by Education</a:t>
            </a:r>
            <a:endParaRPr lang="en-US" dirty="0"/>
          </a:p>
        </p:txBody>
      </p:sp>
      <p:sp>
        <p:nvSpPr>
          <p:cNvPr id="5" name="TextBox 4"/>
          <p:cNvSpPr txBox="1"/>
          <p:nvPr/>
        </p:nvSpPr>
        <p:spPr>
          <a:xfrm>
            <a:off x="0" y="109182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were ever tested for HIV and received results</a:t>
            </a:r>
            <a:endParaRPr lang="en-US" i="1" dirty="0">
              <a:solidFill>
                <a:prstClr val="black"/>
              </a:solidFill>
            </a:endParaRPr>
          </a:p>
        </p:txBody>
      </p:sp>
    </p:spTree>
    <p:extLst>
      <p:ext uri="{BB962C8B-B14F-4D97-AF65-F5344CB8AC3E}">
        <p14:creationId xmlns:p14="http://schemas.microsoft.com/office/powerpoint/2010/main" val="246387823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Testing during Pregnancy</a:t>
            </a:r>
            <a:endParaRPr lang="en-US" sz="4200" dirty="0"/>
          </a:p>
        </p:txBody>
      </p:sp>
      <p:sp>
        <p:nvSpPr>
          <p:cNvPr id="3" name="Content Placeholder 2"/>
          <p:cNvSpPr>
            <a:spLocks noGrp="1"/>
          </p:cNvSpPr>
          <p:nvPr>
            <p:ph idx="1"/>
          </p:nvPr>
        </p:nvSpPr>
        <p:spPr>
          <a:xfrm>
            <a:off x="940158" y="1611824"/>
            <a:ext cx="7276563" cy="4565140"/>
          </a:xfrm>
        </p:spPr>
        <p:txBody>
          <a:bodyPr>
            <a:normAutofit/>
          </a:bodyPr>
          <a:lstStyle/>
          <a:p>
            <a:pPr marL="0" indent="0" algn="ctr">
              <a:lnSpc>
                <a:spcPct val="120000"/>
              </a:lnSpc>
              <a:spcBef>
                <a:spcPts val="0"/>
              </a:spcBef>
              <a:spcAft>
                <a:spcPts val="600"/>
              </a:spcAft>
              <a:buClr>
                <a:schemeClr val="tx1"/>
              </a:buClr>
              <a:buNone/>
            </a:pPr>
            <a:r>
              <a:rPr lang="en-GB" dirty="0" smtClean="0"/>
              <a:t>Among women who gave birth in the </a:t>
            </a:r>
            <a:br>
              <a:rPr lang="en-GB" dirty="0" smtClean="0"/>
            </a:br>
            <a:r>
              <a:rPr lang="en-GB" dirty="0" smtClean="0"/>
              <a:t>2 years before the survey, </a:t>
            </a:r>
            <a:r>
              <a:rPr lang="en-GB" b="1" dirty="0" smtClean="0">
                <a:solidFill>
                  <a:schemeClr val="bg2"/>
                </a:solidFill>
              </a:rPr>
              <a:t>23%</a:t>
            </a:r>
            <a:r>
              <a:rPr lang="en-GB" dirty="0" smtClean="0">
                <a:solidFill>
                  <a:schemeClr val="accent1"/>
                </a:solidFill>
              </a:rPr>
              <a:t> </a:t>
            </a:r>
            <a:r>
              <a:rPr lang="en-GB" dirty="0" smtClean="0"/>
              <a:t>were </a:t>
            </a:r>
            <a:r>
              <a:rPr lang="en-GB" b="1" dirty="0" err="1" smtClean="0">
                <a:solidFill>
                  <a:schemeClr val="bg2"/>
                </a:solidFill>
              </a:rPr>
              <a:t>counseled</a:t>
            </a:r>
            <a:r>
              <a:rPr lang="en-GB" b="1" dirty="0" smtClean="0">
                <a:solidFill>
                  <a:schemeClr val="bg2"/>
                </a:solidFill>
              </a:rPr>
              <a:t> and tested for HIV </a:t>
            </a:r>
            <a:r>
              <a:rPr lang="en-GB" dirty="0" smtClean="0"/>
              <a:t>during antenatal care and </a:t>
            </a:r>
            <a:r>
              <a:rPr lang="en-GB" b="1" dirty="0" smtClean="0">
                <a:solidFill>
                  <a:schemeClr val="bg2"/>
                </a:solidFill>
              </a:rPr>
              <a:t>received the results</a:t>
            </a:r>
            <a:r>
              <a:rPr lang="en-GB" dirty="0" smtClean="0"/>
              <a:t>. </a:t>
            </a:r>
            <a:endParaRPr lang="en-GB" b="1" dirty="0"/>
          </a:p>
        </p:txBody>
      </p:sp>
    </p:spTree>
    <p:extLst>
      <p:ext uri="{BB962C8B-B14F-4D97-AF65-F5344CB8AC3E}">
        <p14:creationId xmlns:p14="http://schemas.microsoft.com/office/powerpoint/2010/main" val="227679454"/>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HIV knowledge</a:t>
            </a:r>
          </a:p>
          <a:p>
            <a:pPr>
              <a:lnSpc>
                <a:spcPct val="110000"/>
              </a:lnSpc>
              <a:spcBef>
                <a:spcPts val="0"/>
              </a:spcBef>
              <a:spcAft>
                <a:spcPts val="600"/>
              </a:spcAft>
              <a:buClr>
                <a:prstClr val="black"/>
              </a:buClr>
            </a:pPr>
            <a:r>
              <a:rPr lang="en-GB" sz="2800" dirty="0" smtClean="0">
                <a:solidFill>
                  <a:prstClr val="black"/>
                </a:solidFill>
              </a:rPr>
              <a:t>HIV-related attitudes and behaviours</a:t>
            </a:r>
          </a:p>
          <a:p>
            <a:pPr>
              <a:lnSpc>
                <a:spcPct val="110000"/>
              </a:lnSpc>
              <a:spcBef>
                <a:spcPts val="0"/>
              </a:spcBef>
              <a:spcAft>
                <a:spcPts val="600"/>
              </a:spcAft>
              <a:buClr>
                <a:prstClr val="black"/>
              </a:buClr>
            </a:pPr>
            <a:r>
              <a:rPr lang="en-GB" sz="2800" dirty="0" smtClean="0">
                <a:solidFill>
                  <a:prstClr val="black"/>
                </a:solidFill>
              </a:rPr>
              <a:t>HIV testing</a:t>
            </a:r>
          </a:p>
          <a:p>
            <a:pPr>
              <a:lnSpc>
                <a:spcPct val="110000"/>
              </a:lnSpc>
              <a:spcBef>
                <a:spcPts val="0"/>
              </a:spcBef>
              <a:spcAft>
                <a:spcPts val="600"/>
              </a:spcAft>
              <a:buClr>
                <a:prstClr val="black"/>
              </a:buClr>
            </a:pPr>
            <a:r>
              <a:rPr lang="en-GB" sz="2800" b="1" dirty="0" smtClean="0">
                <a:solidFill>
                  <a:srgbClr val="E4426D"/>
                </a:solidFill>
              </a:rPr>
              <a:t>HIV and youth</a:t>
            </a:r>
            <a:endParaRPr lang="en-GB" sz="2800" dirty="0" smtClean="0">
              <a:solidFill>
                <a:srgbClr val="E4426D"/>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558" y="1629132"/>
            <a:ext cx="3048000" cy="3048000"/>
          </a:xfrm>
          <a:prstGeom prst="rect">
            <a:avLst/>
          </a:prstGeom>
          <a:ln>
            <a:solidFill>
              <a:schemeClr val="tx1"/>
            </a:solidFill>
          </a:ln>
        </p:spPr>
      </p:pic>
    </p:spTree>
    <p:extLst>
      <p:ext uri="{BB962C8B-B14F-4D97-AF65-F5344CB8AC3E}">
        <p14:creationId xmlns:p14="http://schemas.microsoft.com/office/powerpoint/2010/main" val="206678600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Comprehensive Knowledge of HIV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nvPr>
        </p:nvGraphicFramePr>
        <p:xfrm>
          <a:off x="464024" y="1601614"/>
          <a:ext cx="8222776" cy="451772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solidFill>
                  <a:prstClr val="black"/>
                </a:solidFill>
              </a:rPr>
              <a:t>Percent of women and men age 15-24 with comprehensive knowledge* of HIV</a:t>
            </a:r>
            <a:endParaRPr lang="en-US" i="1" dirty="0">
              <a:solidFill>
                <a:prstClr val="black"/>
              </a:solidFill>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solidFill>
                  <a:prstClr val="black"/>
                </a:solidFill>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solidFill>
                <a:prstClr val="black"/>
              </a:solidFill>
            </a:endParaRPr>
          </a:p>
        </p:txBody>
      </p:sp>
    </p:spTree>
    <p:extLst>
      <p:ext uri="{BB962C8B-B14F-4D97-AF65-F5344CB8AC3E}">
        <p14:creationId xmlns:p14="http://schemas.microsoft.com/office/powerpoint/2010/main" val="779423336"/>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a Condom Source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nvPr>
        </p:nvGraphicFramePr>
        <p:xfrm>
          <a:off x="464024" y="1601614"/>
          <a:ext cx="8243248" cy="525638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solidFill>
                  <a:prstClr val="black"/>
                </a:solidFill>
              </a:rPr>
              <a:t>Percent of women and men age 15-24 who know a condom source</a:t>
            </a:r>
            <a:endParaRPr lang="en-US" i="1" dirty="0">
              <a:solidFill>
                <a:prstClr val="black"/>
              </a:solidFill>
            </a:endParaRPr>
          </a:p>
        </p:txBody>
      </p:sp>
    </p:spTree>
    <p:extLst>
      <p:ext uri="{BB962C8B-B14F-4D97-AF65-F5344CB8AC3E}">
        <p14:creationId xmlns:p14="http://schemas.microsoft.com/office/powerpoint/2010/main" val="246020046"/>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sp>
        <p:nvSpPr>
          <p:cNvPr id="3" name="Content Placeholder 2"/>
          <p:cNvSpPr>
            <a:spLocks noGrp="1"/>
          </p:cNvSpPr>
          <p:nvPr>
            <p:ph idx="1"/>
          </p:nvPr>
        </p:nvSpPr>
        <p:spPr>
          <a:xfrm>
            <a:off x="489398" y="1611824"/>
            <a:ext cx="8242478" cy="4565140"/>
          </a:xfrm>
        </p:spPr>
        <p:txBody>
          <a:bodyPr>
            <a:normAutofit/>
          </a:bodyPr>
          <a:lstStyle/>
          <a:p>
            <a:pPr>
              <a:lnSpc>
                <a:spcPct val="120000"/>
              </a:lnSpc>
              <a:spcBef>
                <a:spcPts val="0"/>
              </a:spcBef>
              <a:spcAft>
                <a:spcPts val="600"/>
              </a:spcAft>
              <a:buClr>
                <a:schemeClr val="tx1"/>
              </a:buClr>
            </a:pPr>
            <a:r>
              <a:rPr lang="en-GB" b="1" dirty="0" smtClean="0">
                <a:solidFill>
                  <a:schemeClr val="bg2"/>
                </a:solidFill>
              </a:rPr>
              <a:t>1%</a:t>
            </a:r>
            <a:r>
              <a:rPr lang="en-GB" dirty="0" smtClean="0">
                <a:solidFill>
                  <a:schemeClr val="accent1"/>
                </a:solidFill>
              </a:rPr>
              <a:t> </a:t>
            </a:r>
            <a:r>
              <a:rPr lang="en-GB" dirty="0" smtClean="0"/>
              <a:t>of young women and </a:t>
            </a:r>
            <a:r>
              <a:rPr lang="en-GB" b="1" dirty="0" smtClean="0">
                <a:solidFill>
                  <a:schemeClr val="bg2"/>
                </a:solidFill>
              </a:rPr>
              <a:t>&lt;1%</a:t>
            </a:r>
            <a:r>
              <a:rPr lang="en-GB" dirty="0" smtClean="0">
                <a:solidFill>
                  <a:schemeClr val="accent1"/>
                </a:solidFill>
              </a:rPr>
              <a:t> </a:t>
            </a:r>
            <a:r>
              <a:rPr lang="en-GB" dirty="0" smtClean="0"/>
              <a:t>of young </a:t>
            </a:r>
            <a:br>
              <a:rPr lang="en-GB" dirty="0" smtClean="0"/>
            </a:br>
            <a:r>
              <a:rPr lang="en-GB" dirty="0" smtClean="0"/>
              <a:t>men age 15-24 had sexual intercourse </a:t>
            </a:r>
            <a:br>
              <a:rPr lang="en-GB" dirty="0" smtClean="0"/>
            </a:br>
            <a:r>
              <a:rPr lang="en-GB" b="1" dirty="0" smtClean="0">
                <a:solidFill>
                  <a:schemeClr val="bg2"/>
                </a:solidFill>
              </a:rPr>
              <a:t>before age 15</a:t>
            </a:r>
            <a:r>
              <a:rPr lang="en-GB" dirty="0" smtClean="0"/>
              <a:t>.</a:t>
            </a:r>
          </a:p>
          <a:p>
            <a:pPr>
              <a:lnSpc>
                <a:spcPct val="120000"/>
              </a:lnSpc>
              <a:spcBef>
                <a:spcPts val="0"/>
              </a:spcBef>
              <a:spcAft>
                <a:spcPts val="600"/>
              </a:spcAft>
              <a:buClr>
                <a:schemeClr val="tx1"/>
              </a:buClr>
            </a:pPr>
            <a:r>
              <a:rPr lang="en-GB" b="1" dirty="0" smtClean="0">
                <a:solidFill>
                  <a:schemeClr val="bg2"/>
                </a:solidFill>
              </a:rPr>
              <a:t>14%</a:t>
            </a:r>
            <a:r>
              <a:rPr lang="en-GB" dirty="0" smtClean="0">
                <a:solidFill>
                  <a:schemeClr val="accent1"/>
                </a:solidFill>
              </a:rPr>
              <a:t> </a:t>
            </a:r>
            <a:r>
              <a:rPr lang="en-GB" dirty="0" smtClean="0"/>
              <a:t>of young women and </a:t>
            </a:r>
            <a:r>
              <a:rPr lang="en-GB" b="1" dirty="0" smtClean="0">
                <a:solidFill>
                  <a:schemeClr val="bg2"/>
                </a:solidFill>
              </a:rPr>
              <a:t>6%</a:t>
            </a:r>
            <a:r>
              <a:rPr lang="en-GB" dirty="0" smtClean="0">
                <a:solidFill>
                  <a:schemeClr val="accent1"/>
                </a:solidFill>
              </a:rPr>
              <a:t> </a:t>
            </a:r>
            <a:r>
              <a:rPr lang="en-GB" dirty="0" smtClean="0"/>
              <a:t>of young </a:t>
            </a:r>
            <a:br>
              <a:rPr lang="en-GB" dirty="0" smtClean="0"/>
            </a:br>
            <a:r>
              <a:rPr lang="en-GB" dirty="0" smtClean="0"/>
              <a:t>men age 18-24 had sexual intercourse </a:t>
            </a:r>
            <a:br>
              <a:rPr lang="en-GB" dirty="0" smtClean="0"/>
            </a:br>
            <a:r>
              <a:rPr lang="en-GB" b="1" dirty="0" smtClean="0">
                <a:solidFill>
                  <a:schemeClr val="bg2"/>
                </a:solidFill>
              </a:rPr>
              <a:t>before age 18</a:t>
            </a:r>
            <a:r>
              <a:rPr lang="en-GB" dirty="0" smtClean="0"/>
              <a:t>.</a:t>
            </a:r>
            <a:endParaRPr lang="en-GB" b="1" dirty="0"/>
          </a:p>
        </p:txBody>
      </p:sp>
    </p:spTree>
    <p:extLst>
      <p:ext uri="{BB962C8B-B14F-4D97-AF65-F5344CB8AC3E}">
        <p14:creationId xmlns:p14="http://schemas.microsoft.com/office/powerpoint/2010/main" val="19310892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Myanmar’s Households</a:t>
            </a:r>
            <a:endParaRPr lang="en-US" sz="4200" dirty="0"/>
          </a:p>
        </p:txBody>
      </p:sp>
      <p:sp>
        <p:nvSpPr>
          <p:cNvPr id="3" name="Content Placeholder 2"/>
          <p:cNvSpPr>
            <a:spLocks noGrp="1"/>
          </p:cNvSpPr>
          <p:nvPr>
            <p:ph idx="1"/>
          </p:nvPr>
        </p:nvSpPr>
        <p:spPr>
          <a:xfrm>
            <a:off x="628650" y="1600200"/>
            <a:ext cx="7886700" cy="5257799"/>
          </a:xfrm>
        </p:spPr>
        <p:txBody>
          <a:bodyPr/>
          <a:lstStyle/>
          <a:p>
            <a:pPr>
              <a:lnSpc>
                <a:spcPct val="100000"/>
              </a:lnSpc>
              <a:spcBef>
                <a:spcPts val="0"/>
              </a:spcBef>
              <a:spcAft>
                <a:spcPts val="600"/>
              </a:spcAft>
              <a:buClr>
                <a:schemeClr val="tx1"/>
              </a:buClr>
            </a:pPr>
            <a:r>
              <a:rPr lang="en-GB" b="1" dirty="0" smtClean="0">
                <a:solidFill>
                  <a:schemeClr val="bg2"/>
                </a:solidFill>
              </a:rPr>
              <a:t>23%</a:t>
            </a:r>
            <a:r>
              <a:rPr lang="en-GB" b="1" dirty="0" smtClean="0">
                <a:solidFill>
                  <a:schemeClr val="accent1"/>
                </a:solidFill>
              </a:rPr>
              <a:t> </a:t>
            </a:r>
            <a:r>
              <a:rPr lang="en-GB" dirty="0" smtClean="0"/>
              <a:t>of households are </a:t>
            </a:r>
            <a:r>
              <a:rPr lang="en-GB" b="1" dirty="0" smtClean="0">
                <a:solidFill>
                  <a:schemeClr val="bg2"/>
                </a:solidFill>
              </a:rPr>
              <a:t>headed by females</a:t>
            </a:r>
            <a:r>
              <a:rPr lang="en-GB" dirty="0" smtClean="0"/>
              <a:t>.</a:t>
            </a:r>
          </a:p>
          <a:p>
            <a:pPr>
              <a:lnSpc>
                <a:spcPct val="100000"/>
              </a:lnSpc>
              <a:spcBef>
                <a:spcPts val="0"/>
              </a:spcBef>
              <a:spcAft>
                <a:spcPts val="600"/>
              </a:spcAft>
              <a:buClr>
                <a:schemeClr val="tx1"/>
              </a:buClr>
            </a:pPr>
            <a:r>
              <a:rPr lang="en-GB" dirty="0" smtClean="0"/>
              <a:t>Households have an average of </a:t>
            </a:r>
            <a:r>
              <a:rPr lang="en-GB" b="1" dirty="0" smtClean="0">
                <a:solidFill>
                  <a:schemeClr val="bg2"/>
                </a:solidFill>
              </a:rPr>
              <a:t>4.2 members</a:t>
            </a:r>
            <a:r>
              <a:rPr lang="en-GB" dirty="0"/>
              <a:t>.</a:t>
            </a:r>
          </a:p>
          <a:p>
            <a:pPr>
              <a:lnSpc>
                <a:spcPct val="100000"/>
              </a:lnSpc>
              <a:spcBef>
                <a:spcPts val="0"/>
              </a:spcBef>
              <a:spcAft>
                <a:spcPts val="600"/>
              </a:spcAft>
              <a:buClr>
                <a:schemeClr val="tx1"/>
              </a:buClr>
            </a:pPr>
            <a:r>
              <a:rPr lang="en-GB" b="1" dirty="0" smtClean="0">
                <a:solidFill>
                  <a:schemeClr val="bg2"/>
                </a:solidFill>
              </a:rPr>
              <a:t>29%</a:t>
            </a:r>
            <a:r>
              <a:rPr lang="en-GB" b="1" dirty="0" smtClean="0">
                <a:solidFill>
                  <a:schemeClr val="accent5"/>
                </a:solidFill>
              </a:rPr>
              <a:t> </a:t>
            </a:r>
            <a:r>
              <a:rPr lang="en-GB" dirty="0" smtClean="0"/>
              <a:t>of the population is </a:t>
            </a:r>
            <a:r>
              <a:rPr lang="en-GB" b="1" dirty="0" smtClean="0">
                <a:solidFill>
                  <a:schemeClr val="bg2"/>
                </a:solidFill>
              </a:rPr>
              <a:t>under 15</a:t>
            </a:r>
            <a:r>
              <a:rPr lang="en-GB" dirty="0" smtClean="0">
                <a:solidFill>
                  <a:schemeClr val="bg2"/>
                </a:solidFill>
              </a:rPr>
              <a:t> </a:t>
            </a:r>
            <a:r>
              <a:rPr lang="en-GB" dirty="0" smtClean="0"/>
              <a:t>years of </a:t>
            </a:r>
            <a:r>
              <a:rPr lang="en-GB" dirty="0"/>
              <a:t>age.</a:t>
            </a:r>
          </a:p>
          <a:p>
            <a:pPr>
              <a:lnSpc>
                <a:spcPct val="100000"/>
              </a:lnSpc>
              <a:spcBef>
                <a:spcPts val="0"/>
              </a:spcBef>
              <a:spcAft>
                <a:spcPts val="600"/>
              </a:spcAft>
              <a:buClr>
                <a:schemeClr val="tx1"/>
              </a:buClr>
            </a:pPr>
            <a:endParaRPr lang="en-GB" dirty="0"/>
          </a:p>
        </p:txBody>
      </p:sp>
    </p:spTree>
    <p:extLst>
      <p:ext uri="{BB962C8B-B14F-4D97-AF65-F5344CB8AC3E}">
        <p14:creationId xmlns:p14="http://schemas.microsoft.com/office/powerpoint/2010/main" val="2964294433"/>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 among Youth</a:t>
            </a:r>
            <a:endParaRPr lang="en-US" sz="4200" dirty="0"/>
          </a:p>
        </p:txBody>
      </p:sp>
      <p:graphicFrame>
        <p:nvGraphicFramePr>
          <p:cNvPr id="11" name="Content Placeholder 10"/>
          <p:cNvGraphicFramePr>
            <a:graphicFrameLocks noGrp="1"/>
          </p:cNvGraphicFramePr>
          <p:nvPr>
            <p:ph idx="1"/>
            <p:extLst/>
          </p:nvPr>
        </p:nvGraphicFramePr>
        <p:xfrm>
          <a:off x="477672" y="1583141"/>
          <a:ext cx="8215952"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646331"/>
          </a:xfrm>
          <a:prstGeom prst="rect">
            <a:avLst/>
          </a:prstGeom>
          <a:noFill/>
        </p:spPr>
        <p:txBody>
          <a:bodyPr wrap="square" rtlCol="0">
            <a:spAutoFit/>
          </a:bodyPr>
          <a:lstStyle/>
          <a:p>
            <a:pPr algn="ctr"/>
            <a:r>
              <a:rPr lang="en-US" i="1" dirty="0" smtClean="0">
                <a:solidFill>
                  <a:prstClr val="black"/>
                </a:solidFill>
              </a:rPr>
              <a:t>Among women and men age 15-24 who had sexual intercourse in past 12 months, </a:t>
            </a:r>
            <a:br>
              <a:rPr lang="en-US" i="1" dirty="0" smtClean="0">
                <a:solidFill>
                  <a:prstClr val="black"/>
                </a:solidFill>
              </a:rPr>
            </a:br>
            <a:r>
              <a:rPr lang="en-US" i="1" dirty="0" smtClean="0">
                <a:solidFill>
                  <a:prstClr val="black"/>
                </a:solidFill>
              </a:rPr>
              <a:t>percent tested for HIV in past 12 months and received the results</a:t>
            </a:r>
            <a:endParaRPr lang="en-US" i="1" dirty="0">
              <a:solidFill>
                <a:prstClr val="black"/>
              </a:solidFill>
            </a:endParaRPr>
          </a:p>
        </p:txBody>
      </p:sp>
    </p:spTree>
    <p:extLst>
      <p:ext uri="{BB962C8B-B14F-4D97-AF65-F5344CB8AC3E}">
        <p14:creationId xmlns:p14="http://schemas.microsoft.com/office/powerpoint/2010/main" val="38209304"/>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532438"/>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54%</a:t>
            </a:r>
            <a:r>
              <a:rPr lang="en-GB" b="1" dirty="0" smtClean="0">
                <a:solidFill>
                  <a:schemeClr val="accent5"/>
                </a:solidFill>
              </a:rPr>
              <a:t> </a:t>
            </a:r>
            <a:r>
              <a:rPr lang="en-GB" dirty="0"/>
              <a:t>of women and </a:t>
            </a:r>
            <a:r>
              <a:rPr lang="en-GB" b="1" dirty="0" smtClean="0">
                <a:solidFill>
                  <a:schemeClr val="bg2"/>
                </a:solidFill>
              </a:rPr>
              <a:t>62%</a:t>
            </a:r>
            <a:r>
              <a:rPr lang="en-GB" dirty="0" smtClean="0">
                <a:solidFill>
                  <a:schemeClr val="accent1"/>
                </a:solidFill>
              </a:rPr>
              <a:t> </a:t>
            </a:r>
            <a:r>
              <a:rPr lang="en-GB" dirty="0"/>
              <a:t>of men know that the risk of getting HIV can be reduced by </a:t>
            </a:r>
            <a:r>
              <a:rPr lang="en-GB" b="1" i="1" dirty="0">
                <a:solidFill>
                  <a:schemeClr val="bg2"/>
                </a:solidFill>
              </a:rPr>
              <a:t>using condoms and limiting sex to one uninfected partner</a:t>
            </a:r>
            <a:r>
              <a:rPr lang="en-GB" dirty="0"/>
              <a:t>.</a:t>
            </a:r>
          </a:p>
          <a:p>
            <a:pPr>
              <a:lnSpc>
                <a:spcPct val="100000"/>
              </a:lnSpc>
              <a:spcBef>
                <a:spcPts val="0"/>
              </a:spcBef>
              <a:spcAft>
                <a:spcPts val="600"/>
              </a:spcAft>
              <a:buClr>
                <a:schemeClr val="tx1"/>
              </a:buClr>
            </a:pPr>
            <a:r>
              <a:rPr lang="en-GB" b="1" dirty="0" smtClean="0">
                <a:solidFill>
                  <a:schemeClr val="bg2"/>
                </a:solidFill>
              </a:rPr>
              <a:t>18%</a:t>
            </a:r>
            <a:r>
              <a:rPr lang="en-GB" b="1" dirty="0" smtClean="0">
                <a:solidFill>
                  <a:schemeClr val="accent1"/>
                </a:solidFill>
              </a:rPr>
              <a:t> </a:t>
            </a:r>
            <a:r>
              <a:rPr lang="en-GB" dirty="0"/>
              <a:t>of women and </a:t>
            </a:r>
            <a:r>
              <a:rPr lang="en-GB" b="1" dirty="0" smtClean="0">
                <a:solidFill>
                  <a:schemeClr val="bg2"/>
                </a:solidFill>
              </a:rPr>
              <a:t>21% </a:t>
            </a:r>
            <a:r>
              <a:rPr lang="en-GB" dirty="0"/>
              <a:t>of men </a:t>
            </a:r>
            <a:r>
              <a:rPr lang="en-GB" dirty="0" smtClean="0"/>
              <a:t>have </a:t>
            </a:r>
            <a:r>
              <a:rPr lang="en-GB" b="1" i="1" dirty="0" smtClean="0">
                <a:solidFill>
                  <a:schemeClr val="bg2"/>
                </a:solidFill>
              </a:rPr>
              <a:t>ever been </a:t>
            </a:r>
            <a:r>
              <a:rPr lang="en-GB" b="1" i="1" dirty="0">
                <a:solidFill>
                  <a:schemeClr val="bg2"/>
                </a:solidFill>
              </a:rPr>
              <a:t>tested for </a:t>
            </a:r>
            <a:r>
              <a:rPr lang="en-GB" b="1" i="1" dirty="0" smtClean="0">
                <a:solidFill>
                  <a:schemeClr val="bg2"/>
                </a:solidFill>
              </a:rPr>
              <a:t>HIV and </a:t>
            </a:r>
            <a:r>
              <a:rPr lang="en-GB" b="1" i="1" dirty="0">
                <a:solidFill>
                  <a:schemeClr val="bg2"/>
                </a:solidFill>
              </a:rPr>
              <a:t>received the </a:t>
            </a:r>
            <a:r>
              <a:rPr lang="en-GB" b="1" i="1" dirty="0" smtClean="0">
                <a:solidFill>
                  <a:schemeClr val="bg2"/>
                </a:solidFill>
              </a:rPr>
              <a:t>results</a:t>
            </a:r>
            <a:r>
              <a:rPr lang="en-GB" dirty="0" smtClean="0"/>
              <a:t>.</a:t>
            </a:r>
            <a:endParaRPr lang="en-GB" dirty="0"/>
          </a:p>
          <a:p>
            <a:pPr>
              <a:lnSpc>
                <a:spcPct val="100000"/>
              </a:lnSpc>
              <a:spcBef>
                <a:spcPts val="0"/>
              </a:spcBef>
              <a:spcAft>
                <a:spcPts val="600"/>
              </a:spcAft>
              <a:buClr>
                <a:schemeClr val="tx1"/>
              </a:buClr>
            </a:pPr>
            <a:r>
              <a:rPr lang="en-GB" b="1" dirty="0" smtClean="0">
                <a:solidFill>
                  <a:schemeClr val="bg2"/>
                </a:solidFill>
              </a:rPr>
              <a:t>23% </a:t>
            </a:r>
            <a:r>
              <a:rPr lang="en-GB" dirty="0" smtClean="0"/>
              <a:t>of young women and </a:t>
            </a:r>
            <a:r>
              <a:rPr lang="en-GB" b="1" dirty="0" smtClean="0">
                <a:solidFill>
                  <a:schemeClr val="bg2"/>
                </a:solidFill>
              </a:rPr>
              <a:t>42%</a:t>
            </a:r>
            <a:r>
              <a:rPr lang="en-GB" b="1" dirty="0" smtClean="0">
                <a:solidFill>
                  <a:schemeClr val="accent1"/>
                </a:solidFill>
              </a:rPr>
              <a:t> </a:t>
            </a:r>
            <a:r>
              <a:rPr lang="en-GB" dirty="0"/>
              <a:t>of young </a:t>
            </a:r>
            <a:r>
              <a:rPr lang="en-GB" dirty="0" smtClean="0"/>
              <a:t>men </a:t>
            </a:r>
            <a:r>
              <a:rPr lang="en-GB" b="1" i="1" dirty="0" smtClean="0">
                <a:solidFill>
                  <a:schemeClr val="bg2"/>
                </a:solidFill>
              </a:rPr>
              <a:t>know a condom source</a:t>
            </a:r>
            <a:r>
              <a:rPr lang="en-GB" dirty="0" smtClean="0"/>
              <a:t>.</a:t>
            </a:r>
          </a:p>
          <a:p>
            <a:pPr>
              <a:lnSpc>
                <a:spcPct val="100000"/>
              </a:lnSpc>
              <a:spcBef>
                <a:spcPts val="0"/>
              </a:spcBef>
              <a:spcAft>
                <a:spcPts val="600"/>
              </a:spcAft>
              <a:buClr>
                <a:schemeClr val="tx1"/>
              </a:buClr>
            </a:pPr>
            <a:r>
              <a:rPr lang="en-GB" dirty="0" smtClean="0"/>
              <a:t>Only </a:t>
            </a:r>
            <a:r>
              <a:rPr lang="en-GB" b="1" dirty="0" smtClean="0">
                <a:solidFill>
                  <a:schemeClr val="bg2"/>
                </a:solidFill>
              </a:rPr>
              <a:t>14% </a:t>
            </a:r>
            <a:r>
              <a:rPr lang="en-GB" dirty="0" smtClean="0"/>
              <a:t>of young women and </a:t>
            </a:r>
            <a:r>
              <a:rPr lang="en-GB" b="1" dirty="0" smtClean="0">
                <a:solidFill>
                  <a:schemeClr val="bg2"/>
                </a:solidFill>
              </a:rPr>
              <a:t>6% </a:t>
            </a:r>
            <a:r>
              <a:rPr lang="en-GB" dirty="0" smtClean="0"/>
              <a:t>of young men</a:t>
            </a:r>
            <a:r>
              <a:rPr lang="en-GB" b="1" dirty="0" smtClean="0">
                <a:solidFill>
                  <a:schemeClr val="bg2"/>
                </a:solidFill>
              </a:rPr>
              <a:t> </a:t>
            </a:r>
            <a:r>
              <a:rPr lang="en-GB" b="1" i="1" dirty="0" smtClean="0">
                <a:solidFill>
                  <a:schemeClr val="bg2"/>
                </a:solidFill>
              </a:rPr>
              <a:t>had sex before age 18</a:t>
            </a:r>
            <a:r>
              <a:rPr lang="en-GB" dirty="0" smtClean="0"/>
              <a:t>.</a:t>
            </a:r>
            <a:endParaRPr lang="en-GB" dirty="0"/>
          </a:p>
          <a:p>
            <a:pPr>
              <a:lnSpc>
                <a:spcPct val="100000"/>
              </a:lnSpc>
              <a:spcBef>
                <a:spcPts val="0"/>
              </a:spcBef>
              <a:spcAft>
                <a:spcPts val="600"/>
              </a:spcAft>
              <a:buClr>
                <a:schemeClr val="tx1"/>
              </a:buClr>
            </a:pPr>
            <a:endParaRPr lang="en-GB" b="1" dirty="0"/>
          </a:p>
        </p:txBody>
      </p:sp>
    </p:spTree>
    <p:extLst>
      <p:ext uri="{BB962C8B-B14F-4D97-AF65-F5344CB8AC3E}">
        <p14:creationId xmlns:p14="http://schemas.microsoft.com/office/powerpoint/2010/main" val="2988377806"/>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7927942" cy="769441"/>
          </a:xfrm>
          <a:prstGeom prst="rect">
            <a:avLst/>
          </a:prstGeom>
          <a:noFill/>
        </p:spPr>
        <p:txBody>
          <a:bodyPr wrap="square" rtlCol="0">
            <a:spAutoFit/>
          </a:bodyPr>
          <a:lstStyle/>
          <a:p>
            <a:pPr algn="ctr"/>
            <a:r>
              <a:rPr lang="en-US" sz="4400" b="1" dirty="0" smtClean="0">
                <a:solidFill>
                  <a:prstClr val="white"/>
                </a:solidFill>
              </a:rPr>
              <a:t>Women’s Empowerment</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1458306152"/>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550504"/>
            <a:ext cx="4073088" cy="36973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Women’s employment and earnings</a:t>
            </a:r>
          </a:p>
          <a:p>
            <a:pPr>
              <a:lnSpc>
                <a:spcPct val="110000"/>
              </a:lnSpc>
              <a:spcBef>
                <a:spcPts val="0"/>
              </a:spcBef>
              <a:spcAft>
                <a:spcPts val="600"/>
              </a:spcAft>
              <a:buClr>
                <a:prstClr val="black"/>
              </a:buClr>
            </a:pPr>
            <a:r>
              <a:rPr lang="en-GB" sz="2800" dirty="0" smtClean="0">
                <a:solidFill>
                  <a:prstClr val="black"/>
                </a:solidFill>
              </a:rPr>
              <a:t>Decision making</a:t>
            </a:r>
          </a:p>
          <a:p>
            <a:pPr>
              <a:lnSpc>
                <a:spcPct val="110000"/>
              </a:lnSpc>
              <a:spcBef>
                <a:spcPts val="0"/>
              </a:spcBef>
              <a:spcAft>
                <a:spcPts val="600"/>
              </a:spcAft>
              <a:buClr>
                <a:prstClr val="black"/>
              </a:buClr>
            </a:pPr>
            <a:r>
              <a:rPr lang="en-GB" sz="2800" dirty="0" smtClean="0">
                <a:solidFill>
                  <a:prstClr val="black"/>
                </a:solidFill>
              </a:rPr>
              <a:t>Attitudes towards wife beating</a:t>
            </a:r>
          </a:p>
          <a:p>
            <a:pPr marL="0" indent="0">
              <a:lnSpc>
                <a:spcPct val="110000"/>
              </a:lnSpc>
              <a:spcBef>
                <a:spcPts val="0"/>
              </a:spcBef>
              <a:spcAft>
                <a:spcPts val="600"/>
              </a:spcAft>
              <a:buClr>
                <a:prstClr val="black"/>
              </a:buClr>
              <a:buFont typeface="Arial" panose="020B0604020202020204" pitchFamily="34" charset="0"/>
              <a:buNone/>
            </a:pPr>
            <a:endParaRPr lang="en-GB" sz="2800" dirty="0" smtClean="0">
              <a:solidFill>
                <a:prstClr val="black"/>
              </a:solidFill>
            </a:endParaRPr>
          </a:p>
        </p:txBody>
      </p:sp>
      <p:sp>
        <p:nvSpPr>
          <p:cNvPr id="3" name="TextBox 2"/>
          <p:cNvSpPr txBox="1"/>
          <p:nvPr/>
        </p:nvSpPr>
        <p:spPr>
          <a:xfrm>
            <a:off x="4653667" y="5247861"/>
            <a:ext cx="3695700" cy="256480"/>
          </a:xfrm>
          <a:prstGeom prst="rect">
            <a:avLst/>
          </a:prstGeom>
          <a:noFill/>
        </p:spPr>
        <p:txBody>
          <a:bodyPr wrap="square" rtlCol="0">
            <a:spAutoFit/>
          </a:bodyPr>
          <a:lstStyle/>
          <a:p>
            <a:pPr algn="ctr"/>
            <a:r>
              <a:rPr lang="en-US" sz="1600" baseline="30000" dirty="0">
                <a:solidFill>
                  <a:prstClr val="black"/>
                </a:solidFill>
              </a:rPr>
              <a:t>© 2009 </a:t>
            </a:r>
            <a:r>
              <a:rPr lang="en-US" sz="1600" baseline="30000" dirty="0" err="1">
                <a:solidFill>
                  <a:prstClr val="black"/>
                </a:solidFill>
              </a:rPr>
              <a:t>Kyaw</a:t>
            </a:r>
            <a:r>
              <a:rPr lang="en-US" sz="1600" baseline="30000" dirty="0">
                <a:solidFill>
                  <a:prstClr val="black"/>
                </a:solidFill>
              </a:rPr>
              <a:t> Thar,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4417" y="1736865"/>
            <a:ext cx="4654486" cy="3324633"/>
          </a:xfrm>
          <a:prstGeom prst="rect">
            <a:avLst/>
          </a:prstGeom>
          <a:ln>
            <a:solidFill>
              <a:schemeClr val="tx1"/>
            </a:solidFill>
          </a:ln>
        </p:spPr>
      </p:pic>
    </p:spTree>
    <p:extLst>
      <p:ext uri="{BB962C8B-B14F-4D97-AF65-F5344CB8AC3E}">
        <p14:creationId xmlns:p14="http://schemas.microsoft.com/office/powerpoint/2010/main" val="25385103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Employment</a:t>
            </a:r>
            <a:endParaRPr lang="en-US" sz="4200" dirty="0"/>
          </a:p>
        </p:txBody>
      </p:sp>
      <p:graphicFrame>
        <p:nvGraphicFramePr>
          <p:cNvPr id="11" name="Content Placeholder 10"/>
          <p:cNvGraphicFramePr>
            <a:graphicFrameLocks noGrp="1"/>
          </p:cNvGraphicFramePr>
          <p:nvPr>
            <p:ph idx="1"/>
            <p:extLst/>
          </p:nvPr>
        </p:nvGraphicFramePr>
        <p:xfrm>
          <a:off x="464234" y="1645921"/>
          <a:ext cx="8243668" cy="521208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solidFill>
                  <a:prstClr val="black"/>
                </a:solidFill>
              </a:rPr>
              <a:t>Percent of currently married women and men age 15-49 </a:t>
            </a:r>
            <a:br>
              <a:rPr lang="en-US" i="1" dirty="0" smtClean="0">
                <a:solidFill>
                  <a:prstClr val="black"/>
                </a:solidFill>
              </a:rPr>
            </a:br>
            <a:r>
              <a:rPr lang="en-US" i="1" dirty="0" smtClean="0">
                <a:solidFill>
                  <a:prstClr val="black"/>
                </a:solidFill>
              </a:rPr>
              <a:t>who were employed in 12 months before the survey</a:t>
            </a:r>
            <a:endParaRPr lang="en-US" i="1" dirty="0">
              <a:solidFill>
                <a:prstClr val="black"/>
              </a:solidFill>
            </a:endParaRPr>
          </a:p>
        </p:txBody>
      </p:sp>
    </p:spTree>
    <p:extLst>
      <p:ext uri="{BB962C8B-B14F-4D97-AF65-F5344CB8AC3E}">
        <p14:creationId xmlns:p14="http://schemas.microsoft.com/office/powerpoint/2010/main" val="3421993286"/>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Type of Payment</a:t>
            </a:r>
            <a:endParaRPr lang="en-US" sz="4200" dirty="0"/>
          </a:p>
        </p:txBody>
      </p:sp>
      <p:graphicFrame>
        <p:nvGraphicFramePr>
          <p:cNvPr id="11" name="Content Placeholder 10"/>
          <p:cNvGraphicFramePr>
            <a:graphicFrameLocks noGrp="1"/>
          </p:cNvGraphicFramePr>
          <p:nvPr>
            <p:ph idx="1"/>
            <p:extLst/>
          </p:nvPr>
        </p:nvGraphicFramePr>
        <p:xfrm>
          <a:off x="628650" y="1674667"/>
          <a:ext cx="8037048"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solidFill>
                  <a:prstClr val="black"/>
                </a:solidFill>
              </a:rPr>
              <a:t>Percent distribution of payment type among currently married women and men </a:t>
            </a:r>
            <a:br>
              <a:rPr lang="en-US" i="1" dirty="0" smtClean="0">
                <a:solidFill>
                  <a:prstClr val="black"/>
                </a:solidFill>
              </a:rPr>
            </a:br>
            <a:r>
              <a:rPr lang="en-US" i="1" dirty="0" smtClean="0">
                <a:solidFill>
                  <a:prstClr val="black"/>
                </a:solidFill>
              </a:rPr>
              <a:t>age 15-49 who were employed in 12 months before the survey</a:t>
            </a:r>
            <a:endParaRPr lang="en-US" i="1" dirty="0">
              <a:solidFill>
                <a:prstClr val="black"/>
              </a:solidFill>
            </a:endParaRPr>
          </a:p>
        </p:txBody>
      </p:sp>
    </p:spTree>
    <p:extLst>
      <p:ext uri="{BB962C8B-B14F-4D97-AF65-F5344CB8AC3E}">
        <p14:creationId xmlns:p14="http://schemas.microsoft.com/office/powerpoint/2010/main" val="2560706557"/>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Control over Woman’s Earnings</a:t>
            </a:r>
            <a:endParaRPr lang="en-US" sz="4200" dirty="0"/>
          </a:p>
        </p:txBody>
      </p:sp>
      <p:graphicFrame>
        <p:nvGraphicFramePr>
          <p:cNvPr id="7" name="Content Placeholder 6"/>
          <p:cNvGraphicFramePr>
            <a:graphicFrameLocks noGrp="1"/>
          </p:cNvGraphicFramePr>
          <p:nvPr>
            <p:ph idx="1"/>
            <p:extLst/>
          </p:nvPr>
        </p:nvGraphicFramePr>
        <p:xfrm>
          <a:off x="0" y="1787228"/>
          <a:ext cx="9144000" cy="507077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646331"/>
          </a:xfrm>
          <a:prstGeom prst="rect">
            <a:avLst/>
          </a:prstGeom>
          <a:noFill/>
        </p:spPr>
        <p:txBody>
          <a:bodyPr wrap="square" rtlCol="0">
            <a:spAutoFit/>
          </a:bodyPr>
          <a:lstStyle/>
          <a:p>
            <a:pPr algn="ctr"/>
            <a:r>
              <a:rPr lang="en-US" i="1" dirty="0" smtClean="0">
                <a:solidFill>
                  <a:prstClr val="black"/>
                </a:solidFill>
              </a:rPr>
              <a:t>Among currently married women age 15-49 who received cash earnings, </a:t>
            </a:r>
            <a:br>
              <a:rPr lang="en-US" i="1" dirty="0" smtClean="0">
                <a:solidFill>
                  <a:prstClr val="black"/>
                </a:solidFill>
              </a:rPr>
            </a:br>
            <a:r>
              <a:rPr lang="en-US" i="1" dirty="0" smtClean="0">
                <a:solidFill>
                  <a:prstClr val="black"/>
                </a:solidFill>
              </a:rPr>
              <a:t>percent distribution by person who decides how woman’s earnings are used</a:t>
            </a:r>
            <a:endParaRPr lang="en-US" i="1" dirty="0">
              <a:solidFill>
                <a:prstClr val="black"/>
              </a:solidFill>
            </a:endParaRPr>
          </a:p>
        </p:txBody>
      </p:sp>
    </p:spTree>
    <p:extLst>
      <p:ext uri="{BB962C8B-B14F-4D97-AF65-F5344CB8AC3E}">
        <p14:creationId xmlns:p14="http://schemas.microsoft.com/office/powerpoint/2010/main" val="1065782158"/>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Comparing Woman’s and </a:t>
            </a:r>
            <a:br>
              <a:rPr lang="en-US" sz="4200" dirty="0" smtClean="0"/>
            </a:br>
            <a:r>
              <a:rPr lang="en-US" sz="4200" dirty="0" smtClean="0"/>
              <a:t>Partner’s Earnings</a:t>
            </a:r>
            <a:endParaRPr lang="en-US" sz="4200" dirty="0"/>
          </a:p>
        </p:txBody>
      </p:sp>
      <p:graphicFrame>
        <p:nvGraphicFramePr>
          <p:cNvPr id="7" name="Content Placeholder 6"/>
          <p:cNvGraphicFramePr>
            <a:graphicFrameLocks noGrp="1"/>
          </p:cNvGraphicFramePr>
          <p:nvPr>
            <p:ph idx="1"/>
            <p:extLst/>
          </p:nvPr>
        </p:nvGraphicFramePr>
        <p:xfrm>
          <a:off x="0" y="1972757"/>
          <a:ext cx="9144000" cy="524933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325563"/>
            <a:ext cx="9144000" cy="646331"/>
          </a:xfrm>
          <a:prstGeom prst="rect">
            <a:avLst/>
          </a:prstGeom>
          <a:noFill/>
        </p:spPr>
        <p:txBody>
          <a:bodyPr wrap="square" rtlCol="0">
            <a:spAutoFit/>
          </a:bodyPr>
          <a:lstStyle/>
          <a:p>
            <a:pPr algn="ctr"/>
            <a:r>
              <a:rPr lang="en-US" i="1" dirty="0" smtClean="0">
                <a:solidFill>
                  <a:prstClr val="black"/>
                </a:solidFill>
              </a:rPr>
              <a:t>Among currently married women age 15-49 who received cash earnings, </a:t>
            </a:r>
            <a:br>
              <a:rPr lang="en-US" i="1" dirty="0" smtClean="0">
                <a:solidFill>
                  <a:prstClr val="black"/>
                </a:solidFill>
              </a:rPr>
            </a:br>
            <a:r>
              <a:rPr lang="en-US" i="1" dirty="0" smtClean="0">
                <a:solidFill>
                  <a:prstClr val="black"/>
                </a:solidFill>
              </a:rPr>
              <a:t>percent distribution by whether wife earned more or less than her husband</a:t>
            </a:r>
            <a:endParaRPr lang="en-US" i="1" dirty="0">
              <a:solidFill>
                <a:prstClr val="black"/>
              </a:solidFill>
            </a:endParaRPr>
          </a:p>
        </p:txBody>
      </p:sp>
    </p:spTree>
    <p:extLst>
      <p:ext uri="{BB962C8B-B14F-4D97-AF65-F5344CB8AC3E}">
        <p14:creationId xmlns:p14="http://schemas.microsoft.com/office/powerpoint/2010/main" val="4216132434"/>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Ownership of House and Land</a:t>
            </a:r>
            <a:endParaRPr lang="en-US" sz="4200" dirty="0"/>
          </a:p>
        </p:txBody>
      </p:sp>
      <p:graphicFrame>
        <p:nvGraphicFramePr>
          <p:cNvPr id="11" name="Content Placeholder 10"/>
          <p:cNvGraphicFramePr>
            <a:graphicFrameLocks noGrp="1"/>
          </p:cNvGraphicFramePr>
          <p:nvPr>
            <p:ph idx="1"/>
            <p:extLst/>
          </p:nvPr>
        </p:nvGraphicFramePr>
        <p:xfrm>
          <a:off x="464234" y="1510229"/>
          <a:ext cx="8243668"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40897"/>
            <a:ext cx="9144000" cy="369332"/>
          </a:xfrm>
          <a:prstGeom prst="rect">
            <a:avLst/>
          </a:prstGeom>
          <a:noFill/>
        </p:spPr>
        <p:txBody>
          <a:bodyPr wrap="square" rtlCol="0">
            <a:spAutoFit/>
          </a:bodyPr>
          <a:lstStyle/>
          <a:p>
            <a:pPr algn="ctr"/>
            <a:r>
              <a:rPr lang="en-US" i="1" dirty="0" smtClean="0">
                <a:solidFill>
                  <a:prstClr val="black"/>
                </a:solidFill>
              </a:rPr>
              <a:t>Percent of women and men age 15-49 </a:t>
            </a:r>
            <a:endParaRPr lang="en-US" i="1" dirty="0">
              <a:solidFill>
                <a:prstClr val="black"/>
              </a:solidFill>
            </a:endParaRPr>
          </a:p>
        </p:txBody>
      </p:sp>
    </p:spTree>
    <p:extLst>
      <p:ext uri="{BB962C8B-B14F-4D97-AF65-F5344CB8AC3E}">
        <p14:creationId xmlns:p14="http://schemas.microsoft.com/office/powerpoint/2010/main" val="3151636549"/>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550504"/>
            <a:ext cx="4073088" cy="36973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Women’s employment and earnings</a:t>
            </a:r>
          </a:p>
          <a:p>
            <a:pPr>
              <a:lnSpc>
                <a:spcPct val="110000"/>
              </a:lnSpc>
              <a:spcBef>
                <a:spcPts val="0"/>
              </a:spcBef>
              <a:spcAft>
                <a:spcPts val="600"/>
              </a:spcAft>
              <a:buClr>
                <a:prstClr val="black"/>
              </a:buClr>
            </a:pPr>
            <a:r>
              <a:rPr lang="en-GB" sz="2800" b="1" dirty="0" smtClean="0">
                <a:solidFill>
                  <a:srgbClr val="E4426D"/>
                </a:solidFill>
              </a:rPr>
              <a:t>Decision making</a:t>
            </a:r>
          </a:p>
          <a:p>
            <a:pPr>
              <a:lnSpc>
                <a:spcPct val="110000"/>
              </a:lnSpc>
              <a:spcBef>
                <a:spcPts val="0"/>
              </a:spcBef>
              <a:spcAft>
                <a:spcPts val="600"/>
              </a:spcAft>
              <a:buClr>
                <a:prstClr val="black"/>
              </a:buClr>
            </a:pPr>
            <a:r>
              <a:rPr lang="en-GB" sz="2800" dirty="0" smtClean="0">
                <a:solidFill>
                  <a:prstClr val="black"/>
                </a:solidFill>
              </a:rPr>
              <a:t>Attitudes towards wife beating</a:t>
            </a:r>
          </a:p>
        </p:txBody>
      </p:sp>
      <p:sp>
        <p:nvSpPr>
          <p:cNvPr id="7" name="TextBox 6"/>
          <p:cNvSpPr txBox="1"/>
          <p:nvPr/>
        </p:nvSpPr>
        <p:spPr>
          <a:xfrm>
            <a:off x="4653667" y="5247861"/>
            <a:ext cx="3695700" cy="256480"/>
          </a:xfrm>
          <a:prstGeom prst="rect">
            <a:avLst/>
          </a:prstGeom>
          <a:noFill/>
        </p:spPr>
        <p:txBody>
          <a:bodyPr wrap="square" rtlCol="0">
            <a:spAutoFit/>
          </a:bodyPr>
          <a:lstStyle/>
          <a:p>
            <a:pPr algn="ctr"/>
            <a:r>
              <a:rPr lang="en-US" sz="1600" baseline="30000" dirty="0">
                <a:solidFill>
                  <a:prstClr val="black"/>
                </a:solidFill>
              </a:rPr>
              <a:t>© 2009 </a:t>
            </a:r>
            <a:r>
              <a:rPr lang="en-US" sz="1600" baseline="30000" dirty="0" err="1">
                <a:solidFill>
                  <a:prstClr val="black"/>
                </a:solidFill>
              </a:rPr>
              <a:t>Kyaw</a:t>
            </a:r>
            <a:r>
              <a:rPr lang="en-US" sz="1600" baseline="30000" dirty="0">
                <a:solidFill>
                  <a:prstClr val="black"/>
                </a:solidFill>
              </a:rPr>
              <a:t> Thar, Courtesy of </a:t>
            </a:r>
            <a:r>
              <a:rPr lang="en-US" sz="1600" baseline="30000" dirty="0" err="1">
                <a:solidFill>
                  <a:prstClr val="black"/>
                </a:solidFill>
              </a:rPr>
              <a:t>Photoshare</a:t>
            </a:r>
            <a:endParaRPr lang="en-US" sz="1600" baseline="30000" dirty="0">
              <a:solidFill>
                <a:prstClr val="black"/>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4417" y="1736865"/>
            <a:ext cx="4654486" cy="3324633"/>
          </a:xfrm>
          <a:prstGeom prst="rect">
            <a:avLst/>
          </a:prstGeom>
          <a:ln>
            <a:solidFill>
              <a:schemeClr val="tx1"/>
            </a:solidFill>
          </a:ln>
        </p:spPr>
      </p:pic>
    </p:spTree>
    <p:extLst>
      <p:ext uri="{BB962C8B-B14F-4D97-AF65-F5344CB8AC3E}">
        <p14:creationId xmlns:p14="http://schemas.microsoft.com/office/powerpoint/2010/main" val="12664528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70264"/>
          </a:xfrm>
        </p:spPr>
        <p:txBody>
          <a:bodyPr>
            <a:normAutofit/>
          </a:bodyPr>
          <a:lstStyle/>
          <a:p>
            <a:r>
              <a:rPr lang="en-US" sz="4200" dirty="0" smtClean="0"/>
              <a:t>Drinking Water</a:t>
            </a:r>
            <a:endParaRPr lang="en-US" sz="4200" dirty="0"/>
          </a:p>
        </p:txBody>
      </p:sp>
      <p:graphicFrame>
        <p:nvGraphicFramePr>
          <p:cNvPr id="11" name="Content Placeholder 10"/>
          <p:cNvGraphicFramePr>
            <a:graphicFrameLocks noGrp="1"/>
          </p:cNvGraphicFramePr>
          <p:nvPr>
            <p:ph idx="1"/>
            <p:extLst/>
          </p:nvPr>
        </p:nvGraphicFramePr>
        <p:xfrm>
          <a:off x="469900" y="1568360"/>
          <a:ext cx="86741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892416"/>
            <a:ext cx="9144000" cy="381000"/>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
        <p:nvSpPr>
          <p:cNvPr id="3" name="Left Brace 2"/>
          <p:cNvSpPr/>
          <p:nvPr/>
        </p:nvSpPr>
        <p:spPr>
          <a:xfrm>
            <a:off x="1884785" y="2660073"/>
            <a:ext cx="45719" cy="3605518"/>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 name="TextBox 3"/>
          <p:cNvSpPr txBox="1"/>
          <p:nvPr/>
        </p:nvSpPr>
        <p:spPr>
          <a:xfrm>
            <a:off x="74646" y="3613014"/>
            <a:ext cx="1810140" cy="1477328"/>
          </a:xfrm>
          <a:prstGeom prst="rect">
            <a:avLst/>
          </a:prstGeom>
          <a:noFill/>
        </p:spPr>
        <p:txBody>
          <a:bodyPr wrap="square" rtlCol="0">
            <a:spAutoFit/>
          </a:bodyPr>
          <a:lstStyle/>
          <a:p>
            <a:pPr algn="ctr"/>
            <a:r>
              <a:rPr lang="en-US" b="1" dirty="0" smtClean="0">
                <a:solidFill>
                  <a:prstClr val="black"/>
                </a:solidFill>
              </a:rPr>
              <a:t>80 % </a:t>
            </a:r>
            <a:r>
              <a:rPr lang="en-US" dirty="0" smtClean="0">
                <a:solidFill>
                  <a:prstClr val="black"/>
                </a:solidFill>
              </a:rPr>
              <a:t>of households have an improved source of drinking water</a:t>
            </a:r>
            <a:endParaRPr lang="en-US" dirty="0">
              <a:solidFill>
                <a:prstClr val="black"/>
              </a:solidFill>
            </a:endParaRPr>
          </a:p>
        </p:txBody>
      </p:sp>
    </p:spTree>
    <p:extLst>
      <p:ext uri="{BB962C8B-B14F-4D97-AF65-F5344CB8AC3E}">
        <p14:creationId xmlns:p14="http://schemas.microsoft.com/office/powerpoint/2010/main" val="108479063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 Making</a:t>
            </a:r>
          </a:p>
        </p:txBody>
      </p:sp>
      <p:graphicFrame>
        <p:nvGraphicFramePr>
          <p:cNvPr id="8" name="Chart 7"/>
          <p:cNvGraphicFramePr/>
          <p:nvPr>
            <p:extLst/>
          </p:nvPr>
        </p:nvGraphicFramePr>
        <p:xfrm>
          <a:off x="478302" y="1561514"/>
          <a:ext cx="8243667" cy="522028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9144000" cy="646331"/>
          </a:xfrm>
          <a:prstGeom prst="rect">
            <a:avLst/>
          </a:prstGeom>
          <a:noFill/>
        </p:spPr>
        <p:txBody>
          <a:bodyPr wrap="square" rtlCol="0">
            <a:spAutoFit/>
          </a:bodyPr>
          <a:lstStyle/>
          <a:p>
            <a:pPr algn="ctr"/>
            <a:r>
              <a:rPr lang="en-US" i="1" dirty="0" smtClean="0">
                <a:solidFill>
                  <a:prstClr val="black"/>
                </a:solidFill>
              </a:rPr>
              <a:t>Percent of currently married women age 15-49 who usually make specific decisions</a:t>
            </a:r>
            <a:br>
              <a:rPr lang="en-US" i="1" dirty="0" smtClean="0">
                <a:solidFill>
                  <a:prstClr val="black"/>
                </a:solidFill>
              </a:rPr>
            </a:br>
            <a:r>
              <a:rPr lang="en-US" i="1" dirty="0" smtClean="0">
                <a:solidFill>
                  <a:prstClr val="black"/>
                </a:solidFill>
              </a:rPr>
              <a:t> by themselves or jointly with their husband</a:t>
            </a:r>
            <a:endParaRPr lang="en-US" i="1" dirty="0">
              <a:solidFill>
                <a:prstClr val="black"/>
              </a:solidFill>
            </a:endParaRPr>
          </a:p>
        </p:txBody>
      </p:sp>
    </p:spTree>
    <p:extLst>
      <p:ext uri="{BB962C8B-B14F-4D97-AF65-F5344CB8AC3E}">
        <p14:creationId xmlns:p14="http://schemas.microsoft.com/office/powerpoint/2010/main" val="3217036060"/>
      </p:ext>
    </p:extLst>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 Making</a:t>
            </a:r>
          </a:p>
        </p:txBody>
      </p:sp>
      <p:graphicFrame>
        <p:nvGraphicFramePr>
          <p:cNvPr id="8" name="Chart 7"/>
          <p:cNvGraphicFramePr/>
          <p:nvPr>
            <p:extLst/>
          </p:nvPr>
        </p:nvGraphicFramePr>
        <p:xfrm>
          <a:off x="478302" y="1589649"/>
          <a:ext cx="8243667" cy="519215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9144000" cy="646331"/>
          </a:xfrm>
          <a:prstGeom prst="rect">
            <a:avLst/>
          </a:prstGeom>
          <a:noFill/>
        </p:spPr>
        <p:txBody>
          <a:bodyPr wrap="square" rtlCol="0">
            <a:spAutoFit/>
          </a:bodyPr>
          <a:lstStyle/>
          <a:p>
            <a:pPr algn="ctr"/>
            <a:r>
              <a:rPr lang="en-US" i="1" dirty="0" smtClean="0">
                <a:solidFill>
                  <a:prstClr val="black"/>
                </a:solidFill>
              </a:rPr>
              <a:t>Percent of currently married men age 15-49 who usually make specific decisions </a:t>
            </a:r>
            <a:br>
              <a:rPr lang="en-US" i="1" dirty="0" smtClean="0">
                <a:solidFill>
                  <a:prstClr val="black"/>
                </a:solidFill>
              </a:rPr>
            </a:br>
            <a:r>
              <a:rPr lang="en-US" i="1" dirty="0" smtClean="0">
                <a:solidFill>
                  <a:prstClr val="black"/>
                </a:solidFill>
              </a:rPr>
              <a:t>by themselves or jointly with their wife</a:t>
            </a:r>
            <a:endParaRPr lang="en-US" i="1" dirty="0">
              <a:solidFill>
                <a:prstClr val="black"/>
              </a:solidFill>
            </a:endParaRPr>
          </a:p>
        </p:txBody>
      </p:sp>
    </p:spTree>
    <p:extLst>
      <p:ext uri="{BB962C8B-B14F-4D97-AF65-F5344CB8AC3E}">
        <p14:creationId xmlns:p14="http://schemas.microsoft.com/office/powerpoint/2010/main" val="1356200627"/>
      </p:ext>
    </p:extLst>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550504"/>
            <a:ext cx="4073088" cy="36973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Women’s employment and earnings</a:t>
            </a:r>
          </a:p>
          <a:p>
            <a:pPr>
              <a:lnSpc>
                <a:spcPct val="110000"/>
              </a:lnSpc>
              <a:spcBef>
                <a:spcPts val="0"/>
              </a:spcBef>
              <a:spcAft>
                <a:spcPts val="600"/>
              </a:spcAft>
              <a:buClr>
                <a:prstClr val="black"/>
              </a:buClr>
            </a:pPr>
            <a:r>
              <a:rPr lang="en-GB" sz="2800" dirty="0" smtClean="0">
                <a:solidFill>
                  <a:prstClr val="black"/>
                </a:solidFill>
              </a:rPr>
              <a:t>Decision making</a:t>
            </a:r>
          </a:p>
          <a:p>
            <a:pPr>
              <a:lnSpc>
                <a:spcPct val="110000"/>
              </a:lnSpc>
              <a:spcBef>
                <a:spcPts val="0"/>
              </a:spcBef>
              <a:spcAft>
                <a:spcPts val="600"/>
              </a:spcAft>
              <a:buClr>
                <a:prstClr val="black"/>
              </a:buClr>
            </a:pPr>
            <a:r>
              <a:rPr lang="en-GB" sz="2800" b="1" dirty="0" smtClean="0">
                <a:solidFill>
                  <a:srgbClr val="E4426D"/>
                </a:solidFill>
              </a:rPr>
              <a:t>Attitudes towards wife beating</a:t>
            </a:r>
          </a:p>
        </p:txBody>
      </p:sp>
      <p:sp>
        <p:nvSpPr>
          <p:cNvPr id="7" name="TextBox 6"/>
          <p:cNvSpPr txBox="1"/>
          <p:nvPr/>
        </p:nvSpPr>
        <p:spPr>
          <a:xfrm>
            <a:off x="4653667" y="5247861"/>
            <a:ext cx="3695700" cy="256480"/>
          </a:xfrm>
          <a:prstGeom prst="rect">
            <a:avLst/>
          </a:prstGeom>
          <a:noFill/>
        </p:spPr>
        <p:txBody>
          <a:bodyPr wrap="square" rtlCol="0">
            <a:spAutoFit/>
          </a:bodyPr>
          <a:lstStyle/>
          <a:p>
            <a:pPr algn="ctr"/>
            <a:r>
              <a:rPr lang="en-US" sz="1600" baseline="30000" dirty="0">
                <a:solidFill>
                  <a:prstClr val="black"/>
                </a:solidFill>
              </a:rPr>
              <a:t>© 2009 </a:t>
            </a:r>
            <a:r>
              <a:rPr lang="en-US" sz="1600" baseline="30000" dirty="0" err="1">
                <a:solidFill>
                  <a:prstClr val="black"/>
                </a:solidFill>
              </a:rPr>
              <a:t>Kyaw</a:t>
            </a:r>
            <a:r>
              <a:rPr lang="en-US" sz="1600" baseline="30000" dirty="0">
                <a:solidFill>
                  <a:prstClr val="black"/>
                </a:solidFill>
              </a:rPr>
              <a:t> Thar, Courtesy of </a:t>
            </a:r>
            <a:r>
              <a:rPr lang="en-US" sz="1600" baseline="30000" dirty="0" err="1">
                <a:solidFill>
                  <a:prstClr val="black"/>
                </a:solidFill>
              </a:rPr>
              <a:t>Photoshare</a:t>
            </a:r>
            <a:endParaRPr lang="en-US" sz="1600" baseline="30000" dirty="0">
              <a:solidFill>
                <a:prstClr val="black"/>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4417" y="1736865"/>
            <a:ext cx="4654486" cy="3324633"/>
          </a:xfrm>
          <a:prstGeom prst="rect">
            <a:avLst/>
          </a:prstGeom>
          <a:ln>
            <a:solidFill>
              <a:schemeClr val="tx1"/>
            </a:solidFill>
          </a:ln>
        </p:spPr>
      </p:pic>
    </p:spTree>
    <p:extLst>
      <p:ext uri="{BB962C8B-B14F-4D97-AF65-F5344CB8AC3E}">
        <p14:creationId xmlns:p14="http://schemas.microsoft.com/office/powerpoint/2010/main" val="1431948997"/>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Attitudes towards Wife Beating</a:t>
            </a:r>
            <a:endParaRPr lang="en-US" sz="4200" dirty="0"/>
          </a:p>
        </p:txBody>
      </p:sp>
      <p:graphicFrame>
        <p:nvGraphicFramePr>
          <p:cNvPr id="11" name="Content Placeholder 10"/>
          <p:cNvGraphicFramePr>
            <a:graphicFrameLocks noGrp="1"/>
          </p:cNvGraphicFramePr>
          <p:nvPr>
            <p:ph idx="1"/>
            <p:extLst/>
          </p:nvPr>
        </p:nvGraphicFramePr>
        <p:xfrm>
          <a:off x="478302" y="1674667"/>
          <a:ext cx="82296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61385"/>
            <a:ext cx="9144000" cy="646331"/>
          </a:xfrm>
          <a:prstGeom prst="rect">
            <a:avLst/>
          </a:prstGeom>
          <a:noFill/>
        </p:spPr>
        <p:txBody>
          <a:bodyPr wrap="square" rtlCol="0">
            <a:spAutoFit/>
          </a:bodyPr>
          <a:lstStyle/>
          <a:p>
            <a:pPr algn="ctr"/>
            <a:r>
              <a:rPr lang="en-US" i="1" dirty="0" smtClean="0">
                <a:solidFill>
                  <a:prstClr val="black"/>
                </a:solidFill>
              </a:rPr>
              <a:t>Percent of women and men age 15-49 who agree that a husband </a:t>
            </a:r>
            <a:br>
              <a:rPr lang="en-US" i="1" dirty="0" smtClean="0">
                <a:solidFill>
                  <a:prstClr val="black"/>
                </a:solidFill>
              </a:rPr>
            </a:br>
            <a:r>
              <a:rPr lang="en-US" i="1" dirty="0" smtClean="0">
                <a:solidFill>
                  <a:prstClr val="black"/>
                </a:solidFill>
              </a:rPr>
              <a:t>is justified in beating his wife under certain circumstances</a:t>
            </a:r>
            <a:endParaRPr lang="en-US" i="1" dirty="0">
              <a:solidFill>
                <a:prstClr val="black"/>
              </a:solidFill>
            </a:endParaRPr>
          </a:p>
        </p:txBody>
      </p:sp>
    </p:spTree>
    <p:extLst>
      <p:ext uri="{BB962C8B-B14F-4D97-AF65-F5344CB8AC3E}">
        <p14:creationId xmlns:p14="http://schemas.microsoft.com/office/powerpoint/2010/main" val="2134281307"/>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Attitudes towards Wife Beating</a:t>
            </a:r>
            <a:endParaRPr lang="en-US" sz="4200" dirty="0"/>
          </a:p>
        </p:txBody>
      </p:sp>
      <p:graphicFrame>
        <p:nvGraphicFramePr>
          <p:cNvPr id="11" name="Content Placeholder 10"/>
          <p:cNvGraphicFramePr>
            <a:graphicFrameLocks noGrp="1"/>
          </p:cNvGraphicFramePr>
          <p:nvPr>
            <p:ph idx="1"/>
            <p:extLst/>
          </p:nvPr>
        </p:nvGraphicFramePr>
        <p:xfrm>
          <a:off x="478302" y="1674667"/>
          <a:ext cx="82296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61385"/>
            <a:ext cx="9144000" cy="646331"/>
          </a:xfrm>
          <a:prstGeom prst="rect">
            <a:avLst/>
          </a:prstGeom>
          <a:noFill/>
        </p:spPr>
        <p:txBody>
          <a:bodyPr wrap="square" rtlCol="0">
            <a:spAutoFit/>
          </a:bodyPr>
          <a:lstStyle/>
          <a:p>
            <a:pPr algn="ctr"/>
            <a:r>
              <a:rPr lang="en-US" i="1" dirty="0" smtClean="0">
                <a:solidFill>
                  <a:prstClr val="black"/>
                </a:solidFill>
              </a:rPr>
              <a:t>Percent of women and men age 15-49 who agree that a husband </a:t>
            </a:r>
            <a:br>
              <a:rPr lang="en-US" i="1" dirty="0" smtClean="0">
                <a:solidFill>
                  <a:prstClr val="black"/>
                </a:solidFill>
              </a:rPr>
            </a:br>
            <a:r>
              <a:rPr lang="en-US" i="1" dirty="0" smtClean="0">
                <a:solidFill>
                  <a:prstClr val="black"/>
                </a:solidFill>
              </a:rPr>
              <a:t>is justified in beating his wife under certain circumstances</a:t>
            </a:r>
            <a:endParaRPr lang="en-US" i="1" dirty="0">
              <a:solidFill>
                <a:prstClr val="black"/>
              </a:solidFill>
            </a:endParaRPr>
          </a:p>
        </p:txBody>
      </p:sp>
    </p:spTree>
    <p:extLst>
      <p:ext uri="{BB962C8B-B14F-4D97-AF65-F5344CB8AC3E}">
        <p14:creationId xmlns:p14="http://schemas.microsoft.com/office/powerpoint/2010/main" val="245560375"/>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71% </a:t>
            </a:r>
            <a:r>
              <a:rPr lang="en-GB" dirty="0" smtClean="0"/>
              <a:t>of currently married women were </a:t>
            </a:r>
            <a:r>
              <a:rPr lang="en-GB" b="1" i="1" dirty="0" smtClean="0">
                <a:solidFill>
                  <a:schemeClr val="bg2"/>
                </a:solidFill>
              </a:rPr>
              <a:t>employed</a:t>
            </a:r>
            <a:r>
              <a:rPr lang="en-GB" b="1" i="1" dirty="0" smtClean="0">
                <a:solidFill>
                  <a:schemeClr val="accent1"/>
                </a:solidFill>
              </a:rPr>
              <a:t> </a:t>
            </a:r>
            <a:r>
              <a:rPr lang="en-GB" dirty="0" smtClean="0"/>
              <a:t>in the last year.</a:t>
            </a:r>
          </a:p>
          <a:p>
            <a:pPr>
              <a:lnSpc>
                <a:spcPct val="100000"/>
              </a:lnSpc>
              <a:spcBef>
                <a:spcPts val="0"/>
              </a:spcBef>
              <a:spcAft>
                <a:spcPts val="600"/>
              </a:spcAft>
              <a:buClr>
                <a:schemeClr val="tx1"/>
              </a:buClr>
            </a:pPr>
            <a:r>
              <a:rPr lang="en-GB" b="1" dirty="0" smtClean="0">
                <a:solidFill>
                  <a:schemeClr val="bg2"/>
                </a:solidFill>
              </a:rPr>
              <a:t>59%</a:t>
            </a:r>
            <a:r>
              <a:rPr lang="en-GB" b="1" dirty="0" smtClean="0">
                <a:solidFill>
                  <a:schemeClr val="accent1"/>
                </a:solidFill>
              </a:rPr>
              <a:t> </a:t>
            </a:r>
            <a:r>
              <a:rPr lang="en-GB" dirty="0" smtClean="0"/>
              <a:t>of women </a:t>
            </a:r>
            <a:r>
              <a:rPr lang="en-GB" b="1" dirty="0" smtClean="0">
                <a:solidFill>
                  <a:schemeClr val="bg2"/>
                </a:solidFill>
              </a:rPr>
              <a:t>earn less than their husbands</a:t>
            </a:r>
            <a:r>
              <a:rPr lang="en-GB" dirty="0" smtClean="0"/>
              <a:t>.</a:t>
            </a:r>
          </a:p>
          <a:p>
            <a:pPr>
              <a:lnSpc>
                <a:spcPct val="100000"/>
              </a:lnSpc>
              <a:spcBef>
                <a:spcPts val="0"/>
              </a:spcBef>
              <a:spcAft>
                <a:spcPts val="600"/>
              </a:spcAft>
              <a:buClr>
                <a:schemeClr val="tx1"/>
              </a:buClr>
            </a:pPr>
            <a:r>
              <a:rPr lang="en-GB" b="1" dirty="0" smtClean="0">
                <a:solidFill>
                  <a:schemeClr val="bg2"/>
                </a:solidFill>
              </a:rPr>
              <a:t>65%</a:t>
            </a:r>
            <a:r>
              <a:rPr lang="en-GB" dirty="0" smtClean="0">
                <a:solidFill>
                  <a:schemeClr val="bg2"/>
                </a:solidFill>
              </a:rPr>
              <a:t> </a:t>
            </a:r>
            <a:r>
              <a:rPr lang="en-GB" dirty="0" smtClean="0"/>
              <a:t>of currently married women </a:t>
            </a:r>
            <a:r>
              <a:rPr lang="en-GB" b="1" i="1" dirty="0" smtClean="0">
                <a:solidFill>
                  <a:schemeClr val="bg2"/>
                </a:solidFill>
              </a:rPr>
              <a:t>participate in all 3 decisions</a:t>
            </a:r>
            <a:r>
              <a:rPr lang="en-GB" dirty="0" smtClean="0"/>
              <a:t>.</a:t>
            </a:r>
          </a:p>
          <a:p>
            <a:pPr>
              <a:lnSpc>
                <a:spcPct val="100000"/>
              </a:lnSpc>
              <a:spcBef>
                <a:spcPts val="0"/>
              </a:spcBef>
              <a:spcAft>
                <a:spcPts val="600"/>
              </a:spcAft>
              <a:buClr>
                <a:schemeClr val="tx1"/>
              </a:buClr>
            </a:pPr>
            <a:r>
              <a:rPr lang="en-GB" b="1" dirty="0" smtClean="0">
                <a:solidFill>
                  <a:schemeClr val="bg2"/>
                </a:solidFill>
              </a:rPr>
              <a:t>51%</a:t>
            </a:r>
            <a:r>
              <a:rPr lang="en-GB" dirty="0" smtClean="0">
                <a:solidFill>
                  <a:schemeClr val="accent1"/>
                </a:solidFill>
              </a:rPr>
              <a:t> </a:t>
            </a:r>
            <a:r>
              <a:rPr lang="en-GB" dirty="0" smtClean="0"/>
              <a:t>of women and </a:t>
            </a:r>
            <a:r>
              <a:rPr lang="en-GB" b="1" dirty="0" smtClean="0">
                <a:solidFill>
                  <a:schemeClr val="bg2"/>
                </a:solidFill>
              </a:rPr>
              <a:t>49%</a:t>
            </a:r>
            <a:r>
              <a:rPr lang="en-GB" dirty="0" smtClean="0">
                <a:solidFill>
                  <a:schemeClr val="accent1"/>
                </a:solidFill>
              </a:rPr>
              <a:t> </a:t>
            </a:r>
            <a:r>
              <a:rPr lang="en-GB" dirty="0" smtClean="0"/>
              <a:t>of men believe that a </a:t>
            </a:r>
            <a:r>
              <a:rPr lang="en-GB" b="1" i="1" dirty="0" smtClean="0">
                <a:solidFill>
                  <a:schemeClr val="bg2"/>
                </a:solidFill>
              </a:rPr>
              <a:t>husband is justified in beating his wife</a:t>
            </a:r>
            <a:r>
              <a:rPr lang="en-GB" i="1" dirty="0" smtClean="0">
                <a:solidFill>
                  <a:schemeClr val="bg2"/>
                </a:solidFill>
              </a:rPr>
              <a:t> </a:t>
            </a:r>
            <a:r>
              <a:rPr lang="en-GB" dirty="0" smtClean="0"/>
              <a:t>under certain circumstances.</a:t>
            </a:r>
          </a:p>
          <a:p>
            <a:pPr>
              <a:lnSpc>
                <a:spcPct val="100000"/>
              </a:lnSpc>
              <a:spcBef>
                <a:spcPts val="0"/>
              </a:spcBef>
              <a:spcAft>
                <a:spcPts val="600"/>
              </a:spcAft>
              <a:buClr>
                <a:schemeClr val="tx1"/>
              </a:buClr>
            </a:pPr>
            <a:endParaRPr lang="en-GB" dirty="0" smtClean="0"/>
          </a:p>
          <a:p>
            <a:pPr>
              <a:lnSpc>
                <a:spcPct val="100000"/>
              </a:lnSpc>
              <a:spcBef>
                <a:spcPts val="0"/>
              </a:spcBef>
              <a:spcAft>
                <a:spcPts val="600"/>
              </a:spcAft>
              <a:buClr>
                <a:schemeClr val="tx1"/>
              </a:buClr>
            </a:pPr>
            <a:endParaRPr lang="en-GB" dirty="0" smtClean="0"/>
          </a:p>
          <a:p>
            <a:pPr>
              <a:lnSpc>
                <a:spcPct val="100000"/>
              </a:lnSpc>
              <a:spcBef>
                <a:spcPts val="0"/>
              </a:spcBef>
              <a:spcAft>
                <a:spcPts val="600"/>
              </a:spcAft>
              <a:buClr>
                <a:schemeClr val="tx1"/>
              </a:buClr>
            </a:pPr>
            <a:endParaRPr lang="en-GB" b="1" dirty="0"/>
          </a:p>
        </p:txBody>
      </p:sp>
    </p:spTree>
    <p:extLst>
      <p:ext uri="{BB962C8B-B14F-4D97-AF65-F5344CB8AC3E}">
        <p14:creationId xmlns:p14="http://schemas.microsoft.com/office/powerpoint/2010/main" val="1664411859"/>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7927942" cy="769441"/>
          </a:xfrm>
          <a:prstGeom prst="rect">
            <a:avLst/>
          </a:prstGeom>
          <a:noFill/>
        </p:spPr>
        <p:txBody>
          <a:bodyPr wrap="square" rtlCol="0">
            <a:spAutoFit/>
          </a:bodyPr>
          <a:lstStyle/>
          <a:p>
            <a:pPr algn="ctr"/>
            <a:r>
              <a:rPr lang="en-US" sz="4400" b="1" dirty="0" smtClean="0">
                <a:solidFill>
                  <a:prstClr val="white"/>
                </a:solidFill>
              </a:rPr>
              <a:t>Domestic Violence</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348108251"/>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Experience of Physical Violence</a:t>
            </a:r>
            <a:endParaRPr lang="en-US" sz="4200" dirty="0"/>
          </a:p>
        </p:txBody>
      </p:sp>
      <p:sp>
        <p:nvSpPr>
          <p:cNvPr id="3" name="Content Placeholder 2"/>
          <p:cNvSpPr>
            <a:spLocks noGrp="1"/>
          </p:cNvSpPr>
          <p:nvPr>
            <p:ph idx="1"/>
          </p:nvPr>
        </p:nvSpPr>
        <p:spPr>
          <a:xfrm>
            <a:off x="895546" y="1581374"/>
            <a:ext cx="7051250" cy="5276626"/>
          </a:xfrm>
        </p:spPr>
        <p:txBody>
          <a:bodyPr>
            <a:normAutofit/>
          </a:bodyPr>
          <a:lstStyle/>
          <a:p>
            <a:r>
              <a:rPr lang="en-US" sz="3600" b="1" dirty="0" smtClean="0">
                <a:solidFill>
                  <a:schemeClr val="bg2"/>
                </a:solidFill>
              </a:rPr>
              <a:t>15% </a:t>
            </a:r>
            <a:r>
              <a:rPr lang="en-US" sz="3600" dirty="0" smtClean="0"/>
              <a:t>of Myanmar women have </a:t>
            </a:r>
            <a:r>
              <a:rPr lang="en-US" sz="3600" b="1" i="1" dirty="0" smtClean="0">
                <a:solidFill>
                  <a:schemeClr val="bg2"/>
                </a:solidFill>
              </a:rPr>
              <a:t>ever experienced physical violence </a:t>
            </a:r>
            <a:r>
              <a:rPr lang="en-US" sz="3600" dirty="0" smtClean="0"/>
              <a:t>(since age 15)</a:t>
            </a:r>
          </a:p>
          <a:p>
            <a:r>
              <a:rPr lang="en-US" sz="3600" b="1" dirty="0" smtClean="0">
                <a:solidFill>
                  <a:schemeClr val="bg2"/>
                </a:solidFill>
              </a:rPr>
              <a:t>9% </a:t>
            </a:r>
            <a:r>
              <a:rPr lang="en-US" sz="3600" dirty="0" smtClean="0"/>
              <a:t>have </a:t>
            </a:r>
            <a:r>
              <a:rPr lang="en-US" sz="3600" b="1" i="1" dirty="0" smtClean="0">
                <a:solidFill>
                  <a:schemeClr val="bg2"/>
                </a:solidFill>
              </a:rPr>
              <a:t>experienced physical violence recently </a:t>
            </a:r>
            <a:r>
              <a:rPr lang="en-US" sz="3600" dirty="0" smtClean="0"/>
              <a:t>(in the year before the survey)</a:t>
            </a:r>
            <a:endParaRPr lang="en-US" sz="3600" dirty="0"/>
          </a:p>
        </p:txBody>
      </p:sp>
    </p:spTree>
    <p:extLst>
      <p:ext uri="{BB962C8B-B14F-4D97-AF65-F5344CB8AC3E}">
        <p14:creationId xmlns:p14="http://schemas.microsoft.com/office/powerpoint/2010/main" val="428228810"/>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Perpetrators of Physical Violence</a:t>
            </a:r>
            <a:endParaRPr lang="en-US" sz="4200" dirty="0"/>
          </a:p>
        </p:txBody>
      </p:sp>
      <p:sp>
        <p:nvSpPr>
          <p:cNvPr id="3" name="Content Placeholder 2"/>
          <p:cNvSpPr>
            <a:spLocks noGrp="1"/>
          </p:cNvSpPr>
          <p:nvPr>
            <p:ph idx="1"/>
          </p:nvPr>
        </p:nvSpPr>
        <p:spPr>
          <a:xfrm>
            <a:off x="519363" y="1159497"/>
            <a:ext cx="8229600" cy="5514680"/>
          </a:xfrm>
        </p:spPr>
        <p:txBody>
          <a:bodyPr>
            <a:normAutofit fontScale="92500" lnSpcReduction="20000"/>
          </a:bodyPr>
          <a:lstStyle/>
          <a:p>
            <a:pPr>
              <a:lnSpc>
                <a:spcPct val="120000"/>
              </a:lnSpc>
              <a:spcBef>
                <a:spcPts val="0"/>
              </a:spcBef>
              <a:spcAft>
                <a:spcPts val="600"/>
              </a:spcAft>
              <a:buClr>
                <a:schemeClr val="tx1"/>
              </a:buClr>
            </a:pPr>
            <a:r>
              <a:rPr lang="en-GB" dirty="0" smtClean="0"/>
              <a:t>Among ever-married women,</a:t>
            </a:r>
            <a:r>
              <a:rPr lang="en-GB" dirty="0" smtClean="0">
                <a:solidFill>
                  <a:schemeClr val="bg2"/>
                </a:solidFill>
              </a:rPr>
              <a:t> </a:t>
            </a:r>
            <a:r>
              <a:rPr lang="en-GB" b="1" dirty="0" smtClean="0">
                <a:solidFill>
                  <a:schemeClr val="bg2"/>
                </a:solidFill>
              </a:rPr>
              <a:t>68%</a:t>
            </a:r>
            <a:r>
              <a:rPr lang="en-GB" dirty="0" smtClean="0">
                <a:solidFill>
                  <a:schemeClr val="bg2"/>
                </a:solidFill>
              </a:rPr>
              <a:t> </a:t>
            </a:r>
            <a:r>
              <a:rPr lang="en-GB" dirty="0" smtClean="0"/>
              <a:t>report experiencing physical violence committed by a current </a:t>
            </a:r>
            <a:r>
              <a:rPr lang="en-GB" b="1" i="1" dirty="0" smtClean="0">
                <a:solidFill>
                  <a:schemeClr val="bg2"/>
                </a:solidFill>
              </a:rPr>
              <a:t>husband</a:t>
            </a:r>
            <a:r>
              <a:rPr lang="en-GB" dirty="0" smtClean="0"/>
              <a:t>.</a:t>
            </a:r>
          </a:p>
          <a:p>
            <a:pPr lvl="1">
              <a:lnSpc>
                <a:spcPct val="120000"/>
              </a:lnSpc>
              <a:spcBef>
                <a:spcPts val="0"/>
              </a:spcBef>
              <a:spcAft>
                <a:spcPts val="600"/>
              </a:spcAft>
              <a:buClr>
                <a:schemeClr val="tx1"/>
              </a:buClr>
            </a:pPr>
            <a:r>
              <a:rPr lang="en-GB" b="1" dirty="0" smtClean="0">
                <a:solidFill>
                  <a:schemeClr val="bg2"/>
                </a:solidFill>
              </a:rPr>
              <a:t>24% </a:t>
            </a:r>
            <a:r>
              <a:rPr lang="en-GB" dirty="0" smtClean="0"/>
              <a:t>report that the physical violence was committed by a </a:t>
            </a:r>
            <a:r>
              <a:rPr lang="en-GB" b="1" i="1" dirty="0" smtClean="0">
                <a:solidFill>
                  <a:schemeClr val="bg2"/>
                </a:solidFill>
              </a:rPr>
              <a:t>former husband</a:t>
            </a:r>
          </a:p>
          <a:p>
            <a:pPr>
              <a:lnSpc>
                <a:spcPct val="120000"/>
              </a:lnSpc>
              <a:spcBef>
                <a:spcPts val="0"/>
              </a:spcBef>
              <a:spcAft>
                <a:spcPts val="600"/>
              </a:spcAft>
              <a:buClr>
                <a:schemeClr val="tx1"/>
              </a:buClr>
            </a:pPr>
            <a:r>
              <a:rPr lang="en-GB" dirty="0" smtClean="0"/>
              <a:t>Among never-married women, parents are the most common perpetrator of violence – </a:t>
            </a:r>
          </a:p>
          <a:p>
            <a:pPr lvl="1">
              <a:lnSpc>
                <a:spcPct val="120000"/>
              </a:lnSpc>
              <a:spcBef>
                <a:spcPts val="0"/>
              </a:spcBef>
              <a:spcAft>
                <a:spcPts val="600"/>
              </a:spcAft>
              <a:buClr>
                <a:schemeClr val="tx1"/>
              </a:buClr>
            </a:pPr>
            <a:r>
              <a:rPr lang="en-GB" b="1" dirty="0" smtClean="0">
                <a:solidFill>
                  <a:schemeClr val="bg2"/>
                </a:solidFill>
              </a:rPr>
              <a:t>44%</a:t>
            </a:r>
            <a:r>
              <a:rPr lang="en-GB" b="1" dirty="0" smtClean="0">
                <a:solidFill>
                  <a:schemeClr val="accent1"/>
                </a:solidFill>
              </a:rPr>
              <a:t> </a:t>
            </a:r>
            <a:r>
              <a:rPr lang="en-GB" dirty="0" smtClean="0"/>
              <a:t>report experiencing</a:t>
            </a:r>
            <a:r>
              <a:rPr lang="en-GB" b="1" dirty="0" smtClean="0"/>
              <a:t> </a:t>
            </a:r>
            <a:r>
              <a:rPr lang="en-GB" dirty="0" smtClean="0"/>
              <a:t>physical violence committed by a </a:t>
            </a:r>
            <a:r>
              <a:rPr lang="en-GB" b="1" i="1" dirty="0" smtClean="0">
                <a:solidFill>
                  <a:schemeClr val="bg2"/>
                </a:solidFill>
              </a:rPr>
              <a:t>mother/step-mother</a:t>
            </a:r>
            <a:endParaRPr lang="en-GB" i="1" dirty="0">
              <a:solidFill>
                <a:schemeClr val="bg2"/>
              </a:solidFill>
            </a:endParaRPr>
          </a:p>
          <a:p>
            <a:pPr lvl="1">
              <a:lnSpc>
                <a:spcPct val="120000"/>
              </a:lnSpc>
              <a:spcBef>
                <a:spcPts val="0"/>
              </a:spcBef>
              <a:spcAft>
                <a:spcPts val="600"/>
              </a:spcAft>
              <a:buClr>
                <a:schemeClr val="tx1"/>
              </a:buClr>
            </a:pPr>
            <a:r>
              <a:rPr lang="en-GB" b="1" dirty="0" smtClean="0">
                <a:solidFill>
                  <a:schemeClr val="bg2"/>
                </a:solidFill>
              </a:rPr>
              <a:t>34% </a:t>
            </a:r>
            <a:r>
              <a:rPr lang="en-GB" dirty="0" smtClean="0"/>
              <a:t>report experiencing physical violence committed by a </a:t>
            </a:r>
            <a:r>
              <a:rPr lang="en-GB" b="1" i="1" dirty="0" smtClean="0">
                <a:solidFill>
                  <a:schemeClr val="bg2"/>
                </a:solidFill>
              </a:rPr>
              <a:t>father/step-father</a:t>
            </a:r>
          </a:p>
          <a:p>
            <a:pPr algn="ctr">
              <a:lnSpc>
                <a:spcPct val="120000"/>
              </a:lnSpc>
              <a:spcBef>
                <a:spcPts val="0"/>
              </a:spcBef>
              <a:spcAft>
                <a:spcPts val="600"/>
              </a:spcAft>
            </a:pPr>
            <a:endParaRPr lang="en-GB" dirty="0" smtClean="0"/>
          </a:p>
          <a:p>
            <a:pPr algn="ctr">
              <a:lnSpc>
                <a:spcPct val="120000"/>
              </a:lnSpc>
              <a:spcBef>
                <a:spcPts val="0"/>
              </a:spcBef>
              <a:spcAft>
                <a:spcPts val="600"/>
              </a:spcAft>
            </a:pPr>
            <a:endParaRPr lang="en-GB" dirty="0"/>
          </a:p>
          <a:p>
            <a:pPr algn="ctr">
              <a:lnSpc>
                <a:spcPct val="120000"/>
              </a:lnSpc>
              <a:spcBef>
                <a:spcPts val="0"/>
              </a:spcBef>
              <a:spcAft>
                <a:spcPts val="600"/>
              </a:spcAft>
            </a:pPr>
            <a:endParaRPr lang="en-GB" dirty="0"/>
          </a:p>
        </p:txBody>
      </p:sp>
    </p:spTree>
    <p:extLst>
      <p:ext uri="{BB962C8B-B14F-4D97-AF65-F5344CB8AC3E}">
        <p14:creationId xmlns:p14="http://schemas.microsoft.com/office/powerpoint/2010/main" val="24030084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Experience of Sexual Violence</a:t>
            </a:r>
            <a:endParaRPr lang="en-US" sz="4200" dirty="0"/>
          </a:p>
        </p:txBody>
      </p:sp>
      <p:sp>
        <p:nvSpPr>
          <p:cNvPr id="3" name="Content Placeholder 2"/>
          <p:cNvSpPr>
            <a:spLocks noGrp="1"/>
          </p:cNvSpPr>
          <p:nvPr>
            <p:ph idx="1"/>
          </p:nvPr>
        </p:nvSpPr>
        <p:spPr>
          <a:xfrm>
            <a:off x="895546" y="1581374"/>
            <a:ext cx="7051250" cy="5276626"/>
          </a:xfrm>
        </p:spPr>
        <p:txBody>
          <a:bodyPr>
            <a:normAutofit/>
          </a:bodyPr>
          <a:lstStyle/>
          <a:p>
            <a:r>
              <a:rPr lang="en-US" sz="3600" b="1" dirty="0" smtClean="0">
                <a:solidFill>
                  <a:schemeClr val="bg2"/>
                </a:solidFill>
              </a:rPr>
              <a:t>3% </a:t>
            </a:r>
            <a:r>
              <a:rPr lang="en-US" sz="3600" dirty="0" smtClean="0"/>
              <a:t>of Myanmar women have </a:t>
            </a:r>
            <a:r>
              <a:rPr lang="en-US" sz="3600" b="1" i="1" dirty="0" smtClean="0">
                <a:solidFill>
                  <a:schemeClr val="bg2"/>
                </a:solidFill>
              </a:rPr>
              <a:t>ever experienced sexual violence </a:t>
            </a:r>
            <a:r>
              <a:rPr lang="en-US" sz="3600" dirty="0" smtClean="0"/>
              <a:t>(since age 15)</a:t>
            </a:r>
          </a:p>
          <a:p>
            <a:r>
              <a:rPr lang="en-US" sz="3600" b="1" dirty="0" smtClean="0">
                <a:solidFill>
                  <a:schemeClr val="bg2"/>
                </a:solidFill>
              </a:rPr>
              <a:t>2% </a:t>
            </a:r>
            <a:r>
              <a:rPr lang="en-US" sz="3600" dirty="0" smtClean="0"/>
              <a:t>have </a:t>
            </a:r>
            <a:r>
              <a:rPr lang="en-US" sz="3600" b="1" i="1" dirty="0" smtClean="0">
                <a:solidFill>
                  <a:schemeClr val="bg2"/>
                </a:solidFill>
              </a:rPr>
              <a:t>experienced sexual violence recently </a:t>
            </a:r>
            <a:r>
              <a:rPr lang="en-US" sz="3600" dirty="0" smtClean="0"/>
              <a:t>(in the year before the survey)</a:t>
            </a:r>
            <a:endParaRPr lang="en-US" sz="3600" dirty="0"/>
          </a:p>
        </p:txBody>
      </p:sp>
    </p:spTree>
    <p:extLst>
      <p:ext uri="{BB962C8B-B14F-4D97-AF65-F5344CB8AC3E}">
        <p14:creationId xmlns:p14="http://schemas.microsoft.com/office/powerpoint/2010/main" val="2723041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514392"/>
            <a:ext cx="9144000" cy="1343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9305" y="5809011"/>
            <a:ext cx="996082" cy="7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a:xfrm>
            <a:off x="391886" y="1095437"/>
            <a:ext cx="8285583" cy="3839317"/>
          </a:xfrm>
        </p:spPr>
        <p:txBody>
          <a:bodyPr>
            <a:noAutofit/>
          </a:bodyPr>
          <a:lstStyle/>
          <a:p>
            <a:pPr marL="0" indent="0" algn="ctr">
              <a:lnSpc>
                <a:spcPct val="100000"/>
              </a:lnSpc>
              <a:buNone/>
            </a:pPr>
            <a:r>
              <a:rPr lang="en-US" sz="2400" dirty="0"/>
              <a:t>The 2015-16 Myanmar Demographic and Health Survey (2015-16 MDHS) was implemented by the Ministry of Health and Sports of the Republic of the Union of Myanmar. Funding for the survey was provided by the United States  Agency  for  International  Development  (USAID)  and  the  Three  Millennium  Development  Goal  Fund (3MDG). ICF </a:t>
            </a:r>
            <a:r>
              <a:rPr lang="en-US" sz="2400" dirty="0" smtClean="0"/>
              <a:t>provided </a:t>
            </a:r>
            <a:r>
              <a:rPr lang="en-US" sz="2400" dirty="0"/>
              <a:t>technical assistance through The DHS Program, which assists countries in the collection of data to monitor and evaluate population, health, and nutrition programs.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8612" y="5743068"/>
            <a:ext cx="1063504" cy="88625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3095" y="5630528"/>
            <a:ext cx="977809" cy="977809"/>
          </a:xfrm>
          <a:prstGeom prst="rect">
            <a:avLst/>
          </a:prstGeom>
        </p:spPr>
      </p:pic>
    </p:spTree>
    <p:extLst>
      <p:ext uri="{BB962C8B-B14F-4D97-AF65-F5344CB8AC3E}">
        <p14:creationId xmlns:p14="http://schemas.microsoft.com/office/powerpoint/2010/main" val="121210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Toilet Facilities</a:t>
            </a:r>
            <a:endParaRPr lang="en-US" sz="4200" dirty="0"/>
          </a:p>
        </p:txBody>
      </p:sp>
      <p:graphicFrame>
        <p:nvGraphicFramePr>
          <p:cNvPr id="11" name="Content Placeholder 10"/>
          <p:cNvGraphicFramePr>
            <a:graphicFrameLocks noGrp="1"/>
          </p:cNvGraphicFramePr>
          <p:nvPr>
            <p:ph idx="1"/>
            <p:extLst/>
          </p:nvPr>
        </p:nvGraphicFramePr>
        <p:xfrm>
          <a:off x="469900" y="1568360"/>
          <a:ext cx="82296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Tree>
    <p:extLst>
      <p:ext uri="{BB962C8B-B14F-4D97-AF65-F5344CB8AC3E}">
        <p14:creationId xmlns:p14="http://schemas.microsoft.com/office/powerpoint/2010/main" val="3002256119"/>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200" dirty="0" smtClean="0"/>
              <a:t>Perpetrators of Sexual Violence</a:t>
            </a:r>
            <a:endParaRPr lang="en-US" sz="4200" dirty="0"/>
          </a:p>
        </p:txBody>
      </p:sp>
      <p:sp>
        <p:nvSpPr>
          <p:cNvPr id="6" name="Content Placeholder 5"/>
          <p:cNvSpPr>
            <a:spLocks noGrp="1"/>
          </p:cNvSpPr>
          <p:nvPr>
            <p:ph idx="1"/>
          </p:nvPr>
        </p:nvSpPr>
        <p:spPr>
          <a:xfrm>
            <a:off x="462579" y="1383632"/>
            <a:ext cx="8251115" cy="5474368"/>
          </a:xfrm>
        </p:spPr>
        <p:txBody>
          <a:bodyPr/>
          <a:lstStyle/>
          <a:p>
            <a:pPr>
              <a:lnSpc>
                <a:spcPct val="100000"/>
              </a:lnSpc>
            </a:pPr>
            <a:r>
              <a:rPr lang="en-US" dirty="0" smtClean="0"/>
              <a:t>Among ever-married women, </a:t>
            </a:r>
            <a:r>
              <a:rPr lang="en-US" b="1" dirty="0" smtClean="0">
                <a:solidFill>
                  <a:schemeClr val="bg2"/>
                </a:solidFill>
              </a:rPr>
              <a:t>56% </a:t>
            </a:r>
            <a:r>
              <a:rPr lang="en-US" dirty="0" smtClean="0"/>
              <a:t>report experiencing sexual violence committed by a </a:t>
            </a:r>
            <a:r>
              <a:rPr lang="en-GB" b="1" i="1" dirty="0">
                <a:solidFill>
                  <a:schemeClr val="bg2"/>
                </a:solidFill>
              </a:rPr>
              <a:t>current </a:t>
            </a:r>
            <a:r>
              <a:rPr lang="en-GB" b="1" i="1" dirty="0" smtClean="0">
                <a:solidFill>
                  <a:schemeClr val="bg2"/>
                </a:solidFill>
              </a:rPr>
              <a:t>husband</a:t>
            </a:r>
            <a:r>
              <a:rPr lang="en-GB" b="1" dirty="0" smtClean="0">
                <a:solidFill>
                  <a:schemeClr val="bg2"/>
                </a:solidFill>
              </a:rPr>
              <a:t>, </a:t>
            </a:r>
            <a:r>
              <a:rPr lang="en-GB" dirty="0" smtClean="0"/>
              <a:t>and</a:t>
            </a:r>
            <a:r>
              <a:rPr lang="en-GB" b="1" dirty="0" smtClean="0">
                <a:solidFill>
                  <a:schemeClr val="bg2"/>
                </a:solidFill>
              </a:rPr>
              <a:t> 43% </a:t>
            </a:r>
            <a:r>
              <a:rPr lang="en-GB" dirty="0" smtClean="0"/>
              <a:t>by a</a:t>
            </a:r>
            <a:r>
              <a:rPr lang="en-GB" b="1" dirty="0" smtClean="0">
                <a:solidFill>
                  <a:schemeClr val="bg2"/>
                </a:solidFill>
              </a:rPr>
              <a:t> </a:t>
            </a:r>
            <a:r>
              <a:rPr lang="en-GB" b="1" i="1" dirty="0" smtClean="0">
                <a:solidFill>
                  <a:schemeClr val="bg2"/>
                </a:solidFill>
              </a:rPr>
              <a:t>former husband</a:t>
            </a:r>
            <a:r>
              <a:rPr lang="en-GB" b="1" i="1" dirty="0" smtClean="0"/>
              <a:t>.</a:t>
            </a:r>
          </a:p>
          <a:p>
            <a:pPr>
              <a:lnSpc>
                <a:spcPct val="100000"/>
              </a:lnSpc>
            </a:pPr>
            <a:endParaRPr lang="en-US" dirty="0" smtClean="0"/>
          </a:p>
          <a:p>
            <a:pPr marL="0" indent="0">
              <a:lnSpc>
                <a:spcPct val="100000"/>
              </a:lnSpc>
              <a:buNone/>
            </a:pPr>
            <a:endParaRPr lang="en-US" dirty="0"/>
          </a:p>
        </p:txBody>
      </p:sp>
    </p:spTree>
    <p:extLst>
      <p:ext uri="{BB962C8B-B14F-4D97-AF65-F5344CB8AC3E}">
        <p14:creationId xmlns:p14="http://schemas.microsoft.com/office/powerpoint/2010/main" val="103121691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Spousal Violence</a:t>
            </a:r>
            <a:endParaRPr lang="en-US" sz="4200" dirty="0"/>
          </a:p>
        </p:txBody>
      </p:sp>
      <p:graphicFrame>
        <p:nvGraphicFramePr>
          <p:cNvPr id="11" name="Content Placeholder 10"/>
          <p:cNvGraphicFramePr>
            <a:graphicFrameLocks noGrp="1"/>
          </p:cNvGraphicFramePr>
          <p:nvPr>
            <p:ph idx="1"/>
            <p:extLst/>
          </p:nvPr>
        </p:nvGraphicFramePr>
        <p:xfrm>
          <a:off x="478302" y="94268"/>
          <a:ext cx="8229600" cy="67637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solidFill>
                  <a:prstClr val="black"/>
                </a:solidFill>
              </a:rPr>
              <a:t>Percent of ever-married women age 15-49 who have ever </a:t>
            </a:r>
            <a:br>
              <a:rPr lang="en-US" i="1" dirty="0" smtClean="0">
                <a:solidFill>
                  <a:prstClr val="black"/>
                </a:solidFill>
              </a:rPr>
            </a:br>
            <a:r>
              <a:rPr lang="en-US" i="1" dirty="0" smtClean="0">
                <a:solidFill>
                  <a:prstClr val="black"/>
                </a:solidFill>
              </a:rPr>
              <a:t>experienced violence committed by their husband</a:t>
            </a:r>
            <a:endParaRPr lang="en-US" i="1" dirty="0">
              <a:solidFill>
                <a:prstClr val="black"/>
              </a:solidFill>
            </a:endParaRPr>
          </a:p>
        </p:txBody>
      </p:sp>
    </p:spTree>
    <p:extLst>
      <p:ext uri="{BB962C8B-B14F-4D97-AF65-F5344CB8AC3E}">
        <p14:creationId xmlns:p14="http://schemas.microsoft.com/office/powerpoint/2010/main" val="158037936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Spousal Violence</a:t>
            </a:r>
            <a:endParaRPr lang="en-US" dirty="0"/>
          </a:p>
        </p:txBody>
      </p:sp>
      <p:sp>
        <p:nvSpPr>
          <p:cNvPr id="4" name="Content Placeholder 3"/>
          <p:cNvSpPr>
            <a:spLocks noGrp="1"/>
          </p:cNvSpPr>
          <p:nvPr>
            <p:ph idx="1"/>
          </p:nvPr>
        </p:nvSpPr>
        <p:spPr>
          <a:xfrm>
            <a:off x="216817" y="1581374"/>
            <a:ext cx="8496878" cy="1821702"/>
          </a:xfrm>
        </p:spPr>
        <p:txBody>
          <a:bodyPr>
            <a:normAutofit/>
          </a:bodyPr>
          <a:lstStyle/>
          <a:p>
            <a:pPr marL="0" indent="0">
              <a:buNone/>
            </a:pPr>
            <a:r>
              <a:rPr lang="en-US" dirty="0" smtClean="0"/>
              <a:t>The most commonly reported forms of violence ever experienced are:</a:t>
            </a:r>
          </a:p>
        </p:txBody>
      </p:sp>
      <p:graphicFrame>
        <p:nvGraphicFramePr>
          <p:cNvPr id="5" name="Table 4"/>
          <p:cNvGraphicFramePr>
            <a:graphicFrameLocks noGrp="1"/>
          </p:cNvGraphicFramePr>
          <p:nvPr>
            <p:extLst/>
          </p:nvPr>
        </p:nvGraphicFramePr>
        <p:xfrm>
          <a:off x="1115505" y="2714919"/>
          <a:ext cx="6912989" cy="2926080"/>
        </p:xfrm>
        <a:graphic>
          <a:graphicData uri="http://schemas.openxmlformats.org/drawingml/2006/table">
            <a:tbl>
              <a:tblPr firstRow="1" bandRow="1">
                <a:tableStyleId>{5C22544A-7EE6-4342-B048-85BDC9FD1C3A}</a:tableStyleId>
              </a:tblPr>
              <a:tblGrid>
                <a:gridCol w="5177614"/>
                <a:gridCol w="1735375"/>
              </a:tblGrid>
              <a:tr h="370840">
                <a:tc>
                  <a:txBody>
                    <a:bodyPr/>
                    <a:lstStyle/>
                    <a:p>
                      <a:r>
                        <a:rPr lang="en-US" sz="2400" dirty="0" smtClean="0"/>
                        <a:t>Form of violence </a:t>
                      </a:r>
                      <a:endParaRPr lang="en-US" sz="2400" dirty="0"/>
                    </a:p>
                  </a:txBody>
                  <a:tcPr/>
                </a:tc>
                <a:tc>
                  <a:txBody>
                    <a:bodyPr/>
                    <a:lstStyle/>
                    <a:p>
                      <a:pPr algn="ctr"/>
                      <a:r>
                        <a:rPr lang="en-US" sz="2400" dirty="0" smtClean="0"/>
                        <a:t>% ever experienced</a:t>
                      </a:r>
                      <a:endParaRPr lang="en-US" sz="2400" dirty="0"/>
                    </a:p>
                  </a:txBody>
                  <a:tcPr/>
                </a:tc>
              </a:tr>
              <a:tr h="370840">
                <a:tc>
                  <a:txBody>
                    <a:bodyPr/>
                    <a:lstStyle/>
                    <a:p>
                      <a:r>
                        <a:rPr lang="en-US" sz="2400" dirty="0" smtClean="0"/>
                        <a:t>Pushed her/shook her/threw </a:t>
                      </a:r>
                      <a:br>
                        <a:rPr lang="en-US" sz="2400" dirty="0" smtClean="0"/>
                      </a:br>
                      <a:r>
                        <a:rPr lang="en-US" sz="2400" dirty="0" smtClean="0"/>
                        <a:t>something</a:t>
                      </a:r>
                      <a:r>
                        <a:rPr lang="en-US" sz="2400" baseline="0" dirty="0" smtClean="0"/>
                        <a:t> at her</a:t>
                      </a:r>
                      <a:endParaRPr lang="en-US" sz="2400" dirty="0"/>
                    </a:p>
                  </a:txBody>
                  <a:tcPr/>
                </a:tc>
                <a:tc>
                  <a:txBody>
                    <a:bodyPr/>
                    <a:lstStyle/>
                    <a:p>
                      <a:pPr algn="ctr"/>
                      <a:r>
                        <a:rPr lang="en-US" sz="2400" b="1" dirty="0" smtClean="0"/>
                        <a:t>10%</a:t>
                      </a:r>
                      <a:endParaRPr lang="en-US" sz="2400" b="1" dirty="0"/>
                    </a:p>
                  </a:txBody>
                  <a:tcPr/>
                </a:tc>
              </a:tr>
              <a:tr h="370840">
                <a:tc>
                  <a:txBody>
                    <a:bodyPr/>
                    <a:lstStyle/>
                    <a:p>
                      <a:r>
                        <a:rPr lang="en-US" sz="2400" dirty="0" smtClean="0"/>
                        <a:t>Slapped her</a:t>
                      </a:r>
                      <a:endParaRPr lang="en-US" sz="2400" dirty="0"/>
                    </a:p>
                  </a:txBody>
                  <a:tcPr/>
                </a:tc>
                <a:tc>
                  <a:txBody>
                    <a:bodyPr/>
                    <a:lstStyle/>
                    <a:p>
                      <a:pPr algn="ctr"/>
                      <a:r>
                        <a:rPr lang="en-US" sz="2400" b="1" dirty="0" smtClean="0"/>
                        <a:t>11%</a:t>
                      </a:r>
                      <a:endParaRPr lang="en-US" sz="2400" b="1" dirty="0"/>
                    </a:p>
                  </a:txBody>
                  <a:tcPr/>
                </a:tc>
              </a:tr>
              <a:tr h="370840">
                <a:tc>
                  <a:txBody>
                    <a:bodyPr/>
                    <a:lstStyle/>
                    <a:p>
                      <a:r>
                        <a:rPr lang="en-US" sz="2400" dirty="0" smtClean="0"/>
                        <a:t>Insulted her or made her</a:t>
                      </a:r>
                      <a:r>
                        <a:rPr lang="en-US" sz="2400" baseline="0" dirty="0" smtClean="0"/>
                        <a:t> feel bad about herself</a:t>
                      </a:r>
                      <a:endParaRPr lang="en-US" sz="2400" dirty="0"/>
                    </a:p>
                  </a:txBody>
                  <a:tcPr/>
                </a:tc>
                <a:tc>
                  <a:txBody>
                    <a:bodyPr/>
                    <a:lstStyle/>
                    <a:p>
                      <a:pPr algn="ctr"/>
                      <a:r>
                        <a:rPr lang="en-US" sz="2400" b="1" dirty="0" smtClean="0"/>
                        <a:t>12%</a:t>
                      </a:r>
                      <a:endParaRPr lang="en-US" sz="2400" b="1" dirty="0"/>
                    </a:p>
                  </a:txBody>
                  <a:tcPr/>
                </a:tc>
              </a:tr>
            </a:tbl>
          </a:graphicData>
        </a:graphic>
      </p:graphicFrame>
    </p:spTree>
    <p:extLst>
      <p:ext uri="{BB962C8B-B14F-4D97-AF65-F5344CB8AC3E}">
        <p14:creationId xmlns:p14="http://schemas.microsoft.com/office/powerpoint/2010/main" val="3968555443"/>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Domestic Violence by Wealth</a:t>
            </a:r>
            <a:endParaRPr lang="en-US" sz="4200" dirty="0"/>
          </a:p>
        </p:txBody>
      </p:sp>
      <p:graphicFrame>
        <p:nvGraphicFramePr>
          <p:cNvPr id="11" name="Content Placeholder 10"/>
          <p:cNvGraphicFramePr>
            <a:graphicFrameLocks noGrp="1"/>
          </p:cNvGraphicFramePr>
          <p:nvPr>
            <p:ph idx="1"/>
            <p:extLst/>
          </p:nvPr>
        </p:nvGraphicFramePr>
        <p:xfrm>
          <a:off x="628650" y="1027522"/>
          <a:ext cx="7886700" cy="51763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62932" y="1027522"/>
            <a:ext cx="8418136" cy="646331"/>
          </a:xfrm>
          <a:prstGeom prst="rect">
            <a:avLst/>
          </a:prstGeom>
          <a:noFill/>
        </p:spPr>
        <p:txBody>
          <a:bodyPr wrap="square" rtlCol="0">
            <a:spAutoFit/>
          </a:bodyPr>
          <a:lstStyle/>
          <a:p>
            <a:pPr algn="ctr"/>
            <a:r>
              <a:rPr lang="en-US" i="1" dirty="0" smtClean="0">
                <a:solidFill>
                  <a:prstClr val="black"/>
                </a:solidFill>
              </a:rPr>
              <a:t>Percent of ever-married women age 15-49 who have ever experienced emotional, physical, or sexual violence by their husband</a:t>
            </a:r>
            <a:endParaRPr lang="en-US" i="1" dirty="0">
              <a:solidFill>
                <a:prstClr val="black"/>
              </a:solidFill>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
        <p:nvSpPr>
          <p:cNvPr id="8" name="Notched Right Arrow 7"/>
          <p:cNvSpPr/>
          <p:nvPr/>
        </p:nvSpPr>
        <p:spPr>
          <a:xfrm>
            <a:off x="2895600" y="6388773"/>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054657030"/>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Domestic Violence by Husband’s Alcohol Consumption</a:t>
            </a:r>
            <a:endParaRPr lang="en-US" sz="4200" dirty="0"/>
          </a:p>
        </p:txBody>
      </p:sp>
      <p:graphicFrame>
        <p:nvGraphicFramePr>
          <p:cNvPr id="11" name="Content Placeholder 10"/>
          <p:cNvGraphicFramePr>
            <a:graphicFrameLocks noGrp="1"/>
          </p:cNvGraphicFramePr>
          <p:nvPr>
            <p:ph idx="1"/>
            <p:extLst/>
          </p:nvPr>
        </p:nvGraphicFramePr>
        <p:xfrm>
          <a:off x="628650" y="1027522"/>
          <a:ext cx="7886700" cy="51763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62932" y="1323436"/>
            <a:ext cx="8418136" cy="646331"/>
          </a:xfrm>
          <a:prstGeom prst="rect">
            <a:avLst/>
          </a:prstGeom>
          <a:noFill/>
        </p:spPr>
        <p:txBody>
          <a:bodyPr wrap="square" rtlCol="0">
            <a:spAutoFit/>
          </a:bodyPr>
          <a:lstStyle/>
          <a:p>
            <a:pPr algn="ctr"/>
            <a:r>
              <a:rPr lang="en-US" i="1" dirty="0" smtClean="0">
                <a:solidFill>
                  <a:prstClr val="black"/>
                </a:solidFill>
              </a:rPr>
              <a:t>Percent of ever-married women age 15-49 who have ever experienced emotional, physical, or sexual violence by their husband</a:t>
            </a:r>
            <a:endParaRPr lang="en-US" i="1" dirty="0">
              <a:solidFill>
                <a:prstClr val="black"/>
              </a:solidFill>
            </a:endParaRPr>
          </a:p>
        </p:txBody>
      </p:sp>
    </p:spTree>
    <p:extLst>
      <p:ext uri="{BB962C8B-B14F-4D97-AF65-F5344CB8AC3E}">
        <p14:creationId xmlns:p14="http://schemas.microsoft.com/office/powerpoint/2010/main" val="1737367982"/>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Violence against their Spouse</a:t>
            </a:r>
            <a:endParaRPr lang="en-US" sz="4200" dirty="0"/>
          </a:p>
        </p:txBody>
      </p:sp>
      <p:graphicFrame>
        <p:nvGraphicFramePr>
          <p:cNvPr id="11" name="Content Placeholder 10"/>
          <p:cNvGraphicFramePr>
            <a:graphicFrameLocks noGrp="1"/>
          </p:cNvGraphicFramePr>
          <p:nvPr>
            <p:ph idx="1"/>
            <p:extLst/>
          </p:nvPr>
        </p:nvGraphicFramePr>
        <p:xfrm>
          <a:off x="492369" y="1951666"/>
          <a:ext cx="8243668" cy="490633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solidFill>
                  <a:prstClr val="black"/>
                </a:solidFill>
              </a:rPr>
              <a:t>Percent of ever-married women age 15-49 who have committed physical violence against their husband when he was not already beating or physically hurting her</a:t>
            </a:r>
            <a:endParaRPr lang="en-US" i="1" dirty="0">
              <a:solidFill>
                <a:prstClr val="black"/>
              </a:solidFill>
            </a:endParaRPr>
          </a:p>
        </p:txBody>
      </p:sp>
    </p:spTree>
    <p:extLst>
      <p:ext uri="{BB962C8B-B14F-4D97-AF65-F5344CB8AC3E}">
        <p14:creationId xmlns:p14="http://schemas.microsoft.com/office/powerpoint/2010/main" val="4143333107"/>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Help Seeking Behavior</a:t>
            </a:r>
            <a:endParaRPr lang="en-US" sz="4200" dirty="0"/>
          </a:p>
        </p:txBody>
      </p:sp>
      <p:graphicFrame>
        <p:nvGraphicFramePr>
          <p:cNvPr id="11" name="Content Placeholder 10"/>
          <p:cNvGraphicFramePr>
            <a:graphicFrameLocks noGrp="1"/>
          </p:cNvGraphicFramePr>
          <p:nvPr>
            <p:ph idx="1"/>
            <p:extLst/>
          </p:nvPr>
        </p:nvGraphicFramePr>
        <p:xfrm>
          <a:off x="492369" y="1674667"/>
          <a:ext cx="8243668"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369332"/>
          </a:xfrm>
          <a:prstGeom prst="rect">
            <a:avLst/>
          </a:prstGeom>
          <a:noFill/>
        </p:spPr>
        <p:txBody>
          <a:bodyPr wrap="square" rtlCol="0">
            <a:spAutoFit/>
          </a:bodyPr>
          <a:lstStyle/>
          <a:p>
            <a:pPr algn="ctr"/>
            <a:r>
              <a:rPr lang="en-US" i="1" dirty="0" smtClean="0">
                <a:solidFill>
                  <a:prstClr val="black"/>
                </a:solidFill>
              </a:rPr>
              <a:t>Percent of women age 15-49 who have ever experienced physical or sexual violence</a:t>
            </a:r>
            <a:endParaRPr lang="en-US" i="1" dirty="0">
              <a:solidFill>
                <a:prstClr val="black"/>
              </a:solidFill>
            </a:endParaRPr>
          </a:p>
        </p:txBody>
      </p:sp>
      <p:sp>
        <p:nvSpPr>
          <p:cNvPr id="3" name="Rectangular Callout 2"/>
          <p:cNvSpPr/>
          <p:nvPr/>
        </p:nvSpPr>
        <p:spPr>
          <a:xfrm>
            <a:off x="791852" y="2696066"/>
            <a:ext cx="2441542" cy="1904214"/>
          </a:xfrm>
          <a:prstGeom prst="wedgeRectCallou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Among those who sought help, 53% sought help from their own families; 27% went to a neighbor</a:t>
            </a:r>
            <a:endParaRPr lang="en-US" dirty="0">
              <a:solidFill>
                <a:prstClr val="white"/>
              </a:solidFill>
            </a:endParaRPr>
          </a:p>
        </p:txBody>
      </p:sp>
    </p:spTree>
    <p:extLst>
      <p:ext uri="{BB962C8B-B14F-4D97-AF65-F5344CB8AC3E}">
        <p14:creationId xmlns:p14="http://schemas.microsoft.com/office/powerpoint/2010/main" val="219510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15% </a:t>
            </a:r>
            <a:r>
              <a:rPr lang="en-GB" dirty="0" smtClean="0"/>
              <a:t>of women have ever experienced </a:t>
            </a:r>
            <a:r>
              <a:rPr lang="en-GB" b="1" i="1" dirty="0" smtClean="0">
                <a:solidFill>
                  <a:schemeClr val="bg2"/>
                </a:solidFill>
              </a:rPr>
              <a:t>physical violence</a:t>
            </a:r>
            <a:r>
              <a:rPr lang="en-GB" dirty="0" smtClean="0"/>
              <a:t>.</a:t>
            </a:r>
          </a:p>
          <a:p>
            <a:pPr>
              <a:lnSpc>
                <a:spcPct val="100000"/>
              </a:lnSpc>
              <a:spcBef>
                <a:spcPts val="0"/>
              </a:spcBef>
              <a:spcAft>
                <a:spcPts val="600"/>
              </a:spcAft>
              <a:buClr>
                <a:schemeClr val="tx1"/>
              </a:buClr>
            </a:pPr>
            <a:r>
              <a:rPr lang="en-GB" b="1" dirty="0" smtClean="0">
                <a:solidFill>
                  <a:schemeClr val="bg2"/>
                </a:solidFill>
              </a:rPr>
              <a:t>3%</a:t>
            </a:r>
            <a:r>
              <a:rPr lang="en-GB" b="1" dirty="0" smtClean="0">
                <a:solidFill>
                  <a:schemeClr val="accent1"/>
                </a:solidFill>
              </a:rPr>
              <a:t> </a:t>
            </a:r>
            <a:r>
              <a:rPr lang="en-GB" dirty="0" smtClean="0"/>
              <a:t>of </a:t>
            </a:r>
            <a:r>
              <a:rPr lang="en-GB" dirty="0"/>
              <a:t>women have ever experienced </a:t>
            </a:r>
            <a:r>
              <a:rPr lang="en-GB" b="1" i="1" dirty="0" smtClean="0">
                <a:solidFill>
                  <a:schemeClr val="bg2"/>
                </a:solidFill>
              </a:rPr>
              <a:t>sexual </a:t>
            </a:r>
            <a:r>
              <a:rPr lang="en-GB" b="1" i="1" dirty="0">
                <a:solidFill>
                  <a:schemeClr val="bg2"/>
                </a:solidFill>
              </a:rPr>
              <a:t>violence</a:t>
            </a:r>
            <a:r>
              <a:rPr lang="en-GB" dirty="0" smtClean="0"/>
              <a:t>.</a:t>
            </a:r>
          </a:p>
          <a:p>
            <a:pPr>
              <a:lnSpc>
                <a:spcPct val="100000"/>
              </a:lnSpc>
              <a:spcBef>
                <a:spcPts val="0"/>
              </a:spcBef>
              <a:spcAft>
                <a:spcPts val="600"/>
              </a:spcAft>
              <a:buClr>
                <a:schemeClr val="tx1"/>
              </a:buClr>
            </a:pPr>
            <a:r>
              <a:rPr lang="en-GB" b="1" dirty="0" smtClean="0">
                <a:solidFill>
                  <a:schemeClr val="bg2"/>
                </a:solidFill>
              </a:rPr>
              <a:t>21%</a:t>
            </a:r>
            <a:r>
              <a:rPr lang="en-GB" dirty="0" smtClean="0">
                <a:solidFill>
                  <a:schemeClr val="bg2"/>
                </a:solidFill>
              </a:rPr>
              <a:t> </a:t>
            </a:r>
            <a:r>
              <a:rPr lang="en-GB" smtClean="0"/>
              <a:t>of ever-married </a:t>
            </a:r>
            <a:r>
              <a:rPr lang="en-GB" dirty="0" smtClean="0"/>
              <a:t>women </a:t>
            </a:r>
            <a:r>
              <a:rPr lang="en-GB" dirty="0"/>
              <a:t>have ever experienced </a:t>
            </a:r>
            <a:r>
              <a:rPr lang="en-GB" b="1" i="1" dirty="0" smtClean="0">
                <a:solidFill>
                  <a:schemeClr val="bg2"/>
                </a:solidFill>
              </a:rPr>
              <a:t>physical, emotional, or sexual  violence committed by their husband </a:t>
            </a:r>
          </a:p>
          <a:p>
            <a:pPr>
              <a:lnSpc>
                <a:spcPct val="100000"/>
              </a:lnSpc>
              <a:spcBef>
                <a:spcPts val="0"/>
              </a:spcBef>
              <a:spcAft>
                <a:spcPts val="600"/>
              </a:spcAft>
              <a:buClr>
                <a:schemeClr val="tx1"/>
              </a:buClr>
            </a:pPr>
            <a:r>
              <a:rPr lang="en-GB" dirty="0" smtClean="0"/>
              <a:t>Most</a:t>
            </a:r>
            <a:r>
              <a:rPr lang="en-GB" b="1" dirty="0" smtClean="0">
                <a:solidFill>
                  <a:schemeClr val="bg2"/>
                </a:solidFill>
              </a:rPr>
              <a:t> </a:t>
            </a:r>
            <a:r>
              <a:rPr lang="en-GB" dirty="0" smtClean="0"/>
              <a:t>women </a:t>
            </a:r>
            <a:r>
              <a:rPr lang="en-GB" b="1" i="1" dirty="0" smtClean="0">
                <a:solidFill>
                  <a:schemeClr val="bg2"/>
                </a:solidFill>
              </a:rPr>
              <a:t>do not seek help</a:t>
            </a:r>
            <a:r>
              <a:rPr lang="en-GB" i="1" dirty="0" smtClean="0">
                <a:solidFill>
                  <a:schemeClr val="bg2"/>
                </a:solidFill>
              </a:rPr>
              <a:t> </a:t>
            </a:r>
            <a:r>
              <a:rPr lang="en-GB" dirty="0" smtClean="0"/>
              <a:t>when they experience domestic violence. </a:t>
            </a:r>
          </a:p>
          <a:p>
            <a:pPr>
              <a:lnSpc>
                <a:spcPct val="100000"/>
              </a:lnSpc>
              <a:spcBef>
                <a:spcPts val="0"/>
              </a:spcBef>
              <a:spcAft>
                <a:spcPts val="600"/>
              </a:spcAft>
              <a:buClr>
                <a:schemeClr val="tx1"/>
              </a:buClr>
            </a:pPr>
            <a:endParaRPr lang="en-GB" dirty="0" smtClean="0"/>
          </a:p>
          <a:p>
            <a:pPr>
              <a:lnSpc>
                <a:spcPct val="100000"/>
              </a:lnSpc>
              <a:spcBef>
                <a:spcPts val="0"/>
              </a:spcBef>
              <a:spcAft>
                <a:spcPts val="600"/>
              </a:spcAft>
              <a:buClr>
                <a:schemeClr val="tx1"/>
              </a:buClr>
            </a:pPr>
            <a:endParaRPr lang="en-GB" b="1" dirty="0"/>
          </a:p>
        </p:txBody>
      </p:sp>
    </p:spTree>
    <p:extLst>
      <p:ext uri="{BB962C8B-B14F-4D97-AF65-F5344CB8AC3E}">
        <p14:creationId xmlns:p14="http://schemas.microsoft.com/office/powerpoint/2010/main" val="2677778812"/>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294968" y="308344"/>
            <a:ext cx="7502013" cy="769441"/>
          </a:xfrm>
          <a:prstGeom prst="rect">
            <a:avLst/>
          </a:prstGeom>
          <a:noFill/>
        </p:spPr>
        <p:txBody>
          <a:bodyPr wrap="square" rtlCol="0">
            <a:spAutoFit/>
          </a:bodyPr>
          <a:lstStyle/>
          <a:p>
            <a:pPr algn="ctr"/>
            <a:r>
              <a:rPr lang="en-US" sz="4400" b="1" dirty="0" smtClean="0">
                <a:solidFill>
                  <a:prstClr val="white"/>
                </a:solidFill>
              </a:rPr>
              <a:t>Early Childhood Learning</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790595581"/>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145239"/>
            <a:ext cx="9324975" cy="338554"/>
          </a:xfrm>
          <a:prstGeom prst="rect">
            <a:avLst/>
          </a:prstGeom>
          <a:noFill/>
        </p:spPr>
        <p:txBody>
          <a:bodyPr wrap="square" rtlCol="0">
            <a:spAutoFit/>
          </a:bodyPr>
          <a:lstStyle/>
          <a:p>
            <a:pPr algn="ctr"/>
            <a:r>
              <a:rPr lang="en-US" sz="1600" i="1" dirty="0" smtClean="0">
                <a:solidFill>
                  <a:prstClr val="black"/>
                </a:solidFill>
              </a:rPr>
              <a:t>Percent of children age 3-5 currently attending any early childhood education program</a:t>
            </a:r>
          </a:p>
        </p:txBody>
      </p:sp>
      <p:sp>
        <p:nvSpPr>
          <p:cNvPr id="12" name="Title 1"/>
          <p:cNvSpPr>
            <a:spLocks noGrp="1"/>
          </p:cNvSpPr>
          <p:nvPr>
            <p:ph type="title"/>
          </p:nvPr>
        </p:nvSpPr>
        <p:spPr>
          <a:xfrm>
            <a:off x="0" y="0"/>
            <a:ext cx="9144000" cy="1325563"/>
          </a:xfrm>
        </p:spPr>
        <p:txBody>
          <a:bodyPr>
            <a:normAutofit/>
          </a:bodyPr>
          <a:lstStyle/>
          <a:p>
            <a:r>
              <a:rPr lang="en-US" sz="4200" dirty="0" smtClean="0"/>
              <a:t>Early Child Education</a:t>
            </a:r>
            <a:endParaRPr lang="en-US" sz="4200" dirty="0"/>
          </a:p>
        </p:txBody>
      </p:sp>
      <p:graphicFrame>
        <p:nvGraphicFramePr>
          <p:cNvPr id="13" name="Content Placeholder 10"/>
          <p:cNvGraphicFramePr>
            <a:graphicFrameLocks noGrp="1"/>
          </p:cNvGraphicFramePr>
          <p:nvPr>
            <p:ph idx="1"/>
            <p:extLst/>
          </p:nvPr>
        </p:nvGraphicFramePr>
        <p:xfrm>
          <a:off x="628650" y="336431"/>
          <a:ext cx="7886700" cy="61977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300242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fontScale="90000"/>
          </a:bodyPr>
          <a:lstStyle/>
          <a:p>
            <a:r>
              <a:rPr lang="en-US" sz="4200" dirty="0" smtClean="0"/>
              <a:t/>
            </a:r>
            <a:br>
              <a:rPr lang="en-US" sz="4200" dirty="0" smtClean="0"/>
            </a:br>
            <a:r>
              <a:rPr lang="en-US" sz="4700" dirty="0" smtClean="0"/>
              <a:t>Electricity</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2600" y="1568360"/>
          <a:ext cx="82042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Tree>
    <p:extLst>
      <p:ext uri="{BB962C8B-B14F-4D97-AF65-F5344CB8AC3E}">
        <p14:creationId xmlns:p14="http://schemas.microsoft.com/office/powerpoint/2010/main" val="93715298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of primary (6-11) and secondary (12-17) age children currently attending school</a:t>
            </a:r>
            <a:endParaRPr lang="en-US" i="1" dirty="0">
              <a:solidFill>
                <a:prstClr val="black"/>
              </a:solidFill>
            </a:endParaRPr>
          </a:p>
        </p:txBody>
      </p:sp>
      <p:sp>
        <p:nvSpPr>
          <p:cNvPr id="6" name="Title 1"/>
          <p:cNvSpPr>
            <a:spLocks noGrp="1"/>
          </p:cNvSpPr>
          <p:nvPr>
            <p:ph type="title"/>
          </p:nvPr>
        </p:nvSpPr>
        <p:spPr/>
        <p:txBody>
          <a:bodyPr>
            <a:normAutofit/>
          </a:bodyPr>
          <a:lstStyle/>
          <a:p>
            <a:r>
              <a:rPr lang="en-US" sz="4200" dirty="0" smtClean="0"/>
              <a:t>School Attendance</a:t>
            </a:r>
            <a:endParaRPr lang="en-US" sz="4200" dirty="0"/>
          </a:p>
        </p:txBody>
      </p:sp>
    </p:spTree>
    <p:extLst>
      <p:ext uri="{BB962C8B-B14F-4D97-AF65-F5344CB8AC3E}">
        <p14:creationId xmlns:p14="http://schemas.microsoft.com/office/powerpoint/2010/main" val="52081980"/>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628650" y="1155700"/>
          <a:ext cx="7886700" cy="57022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646331"/>
          </a:xfrm>
          <a:prstGeom prst="rect">
            <a:avLst/>
          </a:prstGeom>
          <a:noFill/>
        </p:spPr>
        <p:txBody>
          <a:bodyPr wrap="square" rtlCol="0">
            <a:spAutoFit/>
          </a:bodyPr>
          <a:lstStyle/>
          <a:p>
            <a:pPr algn="ctr"/>
            <a:r>
              <a:rPr lang="en-US" i="1" dirty="0" smtClean="0">
                <a:solidFill>
                  <a:prstClr val="black"/>
                </a:solidFill>
              </a:rPr>
              <a:t>Percent of children age 36-59 months with whom an adult household member engaged in activities that promote learning in the 3 days before the survey</a:t>
            </a:r>
            <a:endParaRPr lang="en-US" i="1" dirty="0">
              <a:solidFill>
                <a:prstClr val="black"/>
              </a:solidFill>
            </a:endParaRPr>
          </a:p>
        </p:txBody>
      </p:sp>
      <p:sp>
        <p:nvSpPr>
          <p:cNvPr id="6" name="Title 1"/>
          <p:cNvSpPr>
            <a:spLocks noGrp="1"/>
          </p:cNvSpPr>
          <p:nvPr>
            <p:ph type="title"/>
          </p:nvPr>
        </p:nvSpPr>
        <p:spPr/>
        <p:txBody>
          <a:bodyPr>
            <a:normAutofit/>
          </a:bodyPr>
          <a:lstStyle/>
          <a:p>
            <a:r>
              <a:rPr lang="en-US" sz="4200" dirty="0" smtClean="0"/>
              <a:t>Support for Learning</a:t>
            </a:r>
            <a:endParaRPr lang="en-US" sz="4200" dirty="0"/>
          </a:p>
        </p:txBody>
      </p:sp>
    </p:spTree>
    <p:extLst>
      <p:ext uri="{BB962C8B-B14F-4D97-AF65-F5344CB8AC3E}">
        <p14:creationId xmlns:p14="http://schemas.microsoft.com/office/powerpoint/2010/main" val="2788093111"/>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68095" y="1155700"/>
          <a:ext cx="8881352" cy="57022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of oldest children under 5</a:t>
            </a:r>
            <a:endParaRPr lang="en-US" i="1" dirty="0">
              <a:solidFill>
                <a:prstClr val="black"/>
              </a:solidFill>
            </a:endParaRPr>
          </a:p>
        </p:txBody>
      </p:sp>
      <p:sp>
        <p:nvSpPr>
          <p:cNvPr id="6" name="Title 1"/>
          <p:cNvSpPr>
            <a:spLocks noGrp="1"/>
          </p:cNvSpPr>
          <p:nvPr>
            <p:ph type="title"/>
          </p:nvPr>
        </p:nvSpPr>
        <p:spPr/>
        <p:txBody>
          <a:bodyPr>
            <a:normAutofit/>
          </a:bodyPr>
          <a:lstStyle/>
          <a:p>
            <a:r>
              <a:rPr lang="en-US" sz="4200" dirty="0" smtClean="0"/>
              <a:t>Learning Materials</a:t>
            </a:r>
            <a:endParaRPr lang="en-US" sz="4200" dirty="0"/>
          </a:p>
        </p:txBody>
      </p:sp>
    </p:spTree>
    <p:extLst>
      <p:ext uri="{BB962C8B-B14F-4D97-AF65-F5344CB8AC3E}">
        <p14:creationId xmlns:p14="http://schemas.microsoft.com/office/powerpoint/2010/main" val="951049690"/>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 Care Arrangements</a:t>
            </a:r>
            <a:endParaRPr lang="en-US" sz="4200" dirty="0"/>
          </a:p>
        </p:txBody>
      </p:sp>
      <p:sp>
        <p:nvSpPr>
          <p:cNvPr id="3" name="Content Placeholder 2"/>
          <p:cNvSpPr>
            <a:spLocks noGrp="1"/>
          </p:cNvSpPr>
          <p:nvPr>
            <p:ph idx="1"/>
          </p:nvPr>
        </p:nvSpPr>
        <p:spPr>
          <a:xfrm>
            <a:off x="497304" y="1848255"/>
            <a:ext cx="8208545" cy="4348164"/>
          </a:xfrm>
        </p:spPr>
        <p:txBody>
          <a:bodyPr>
            <a:normAutofit/>
          </a:bodyPr>
          <a:lstStyle/>
          <a:p>
            <a:pPr>
              <a:lnSpc>
                <a:spcPct val="100000"/>
              </a:lnSpc>
              <a:spcBef>
                <a:spcPts val="0"/>
              </a:spcBef>
              <a:spcAft>
                <a:spcPts val="600"/>
              </a:spcAft>
              <a:buClr>
                <a:schemeClr val="tx1"/>
              </a:buClr>
            </a:pPr>
            <a:r>
              <a:rPr lang="en-GB" sz="3600" b="1" dirty="0" smtClean="0">
                <a:solidFill>
                  <a:schemeClr val="bg2"/>
                </a:solidFill>
              </a:rPr>
              <a:t>6% </a:t>
            </a:r>
            <a:r>
              <a:rPr lang="en-GB" sz="3600" dirty="0" smtClean="0"/>
              <a:t>of children under 5 are </a:t>
            </a:r>
            <a:r>
              <a:rPr lang="en-GB" sz="3600" b="1" i="1" dirty="0" smtClean="0">
                <a:solidFill>
                  <a:schemeClr val="bg2"/>
                </a:solidFill>
              </a:rPr>
              <a:t>left alone </a:t>
            </a:r>
            <a:r>
              <a:rPr lang="en-GB" sz="3600" dirty="0" smtClean="0"/>
              <a:t>during the week</a:t>
            </a:r>
          </a:p>
          <a:p>
            <a:pPr>
              <a:lnSpc>
                <a:spcPct val="100000"/>
              </a:lnSpc>
              <a:spcBef>
                <a:spcPts val="0"/>
              </a:spcBef>
              <a:spcAft>
                <a:spcPts val="600"/>
              </a:spcAft>
              <a:buClr>
                <a:schemeClr val="tx1"/>
              </a:buClr>
            </a:pPr>
            <a:r>
              <a:rPr lang="en-GB" sz="3600" b="1" dirty="0" smtClean="0">
                <a:solidFill>
                  <a:schemeClr val="bg2"/>
                </a:solidFill>
              </a:rPr>
              <a:t>10%</a:t>
            </a:r>
            <a:r>
              <a:rPr lang="en-GB" sz="3600" dirty="0" smtClean="0">
                <a:solidFill>
                  <a:schemeClr val="bg2"/>
                </a:solidFill>
              </a:rPr>
              <a:t> </a:t>
            </a:r>
            <a:r>
              <a:rPr lang="en-GB" sz="3600" dirty="0" smtClean="0"/>
              <a:t>of children under 5 are </a:t>
            </a:r>
            <a:r>
              <a:rPr lang="en-GB" sz="3600" b="1" i="1" dirty="0" smtClean="0">
                <a:solidFill>
                  <a:schemeClr val="bg2"/>
                </a:solidFill>
              </a:rPr>
              <a:t>left in the care of another child </a:t>
            </a:r>
            <a:r>
              <a:rPr lang="en-GB" sz="3600" dirty="0" smtClean="0"/>
              <a:t>younger than 10 for more than 1 hour during the week</a:t>
            </a:r>
          </a:p>
          <a:p>
            <a:pPr marL="0" indent="0">
              <a:lnSpc>
                <a:spcPct val="100000"/>
              </a:lnSpc>
              <a:spcBef>
                <a:spcPts val="0"/>
              </a:spcBef>
              <a:spcAft>
                <a:spcPts val="600"/>
              </a:spcAft>
              <a:buClr>
                <a:schemeClr val="tx1"/>
              </a:buClr>
              <a:buNone/>
            </a:pPr>
            <a:endParaRPr lang="en-GB" dirty="0"/>
          </a:p>
        </p:txBody>
      </p:sp>
    </p:spTree>
    <p:extLst>
      <p:ext uri="{BB962C8B-B14F-4D97-AF65-F5344CB8AC3E}">
        <p14:creationId xmlns:p14="http://schemas.microsoft.com/office/powerpoint/2010/main" val="431324406"/>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1" y="1270710"/>
            <a:ext cx="7886700" cy="4351338"/>
          </a:xfrm>
        </p:spPr>
        <p:txBody>
          <a:bodyPr/>
          <a:lstStyle/>
          <a:p>
            <a:pPr marL="0" indent="0">
              <a:buNone/>
            </a:pPr>
            <a:r>
              <a:rPr lang="en-US" dirty="0" smtClean="0"/>
              <a:t>Many children age 2-14 were disciplined during the month before the survey using </a:t>
            </a:r>
            <a:r>
              <a:rPr lang="en-US" b="1" dirty="0" smtClean="0">
                <a:solidFill>
                  <a:schemeClr val="bg2"/>
                </a:solidFill>
              </a:rPr>
              <a:t>nonviolent</a:t>
            </a:r>
            <a:r>
              <a:rPr lang="en-US" dirty="0" smtClean="0"/>
              <a:t> methods such as:</a:t>
            </a:r>
          </a:p>
          <a:p>
            <a:pPr lvl="1"/>
            <a:r>
              <a:rPr lang="en-US" dirty="0" smtClean="0"/>
              <a:t>Explaining to the child their behavior is wrong (</a:t>
            </a:r>
            <a:r>
              <a:rPr lang="en-US" b="1" dirty="0" smtClean="0">
                <a:solidFill>
                  <a:schemeClr val="bg2"/>
                </a:solidFill>
              </a:rPr>
              <a:t>74%</a:t>
            </a:r>
            <a:r>
              <a:rPr lang="en-US" dirty="0" smtClean="0"/>
              <a:t>) </a:t>
            </a:r>
          </a:p>
          <a:p>
            <a:pPr lvl="1"/>
            <a:r>
              <a:rPr lang="en-US" dirty="0" smtClean="0"/>
              <a:t>Giving the child something else to do (</a:t>
            </a:r>
            <a:r>
              <a:rPr lang="en-US" b="1" dirty="0" smtClean="0">
                <a:solidFill>
                  <a:schemeClr val="bg2"/>
                </a:solidFill>
              </a:rPr>
              <a:t>53%</a:t>
            </a:r>
            <a:r>
              <a:rPr lang="en-US" dirty="0" smtClean="0"/>
              <a:t>)</a:t>
            </a:r>
          </a:p>
          <a:p>
            <a:pPr lvl="1"/>
            <a:r>
              <a:rPr lang="en-US" dirty="0"/>
              <a:t>Taking away privileges, forbidding something the child likes, or not allowing the child to leave the house </a:t>
            </a:r>
            <a:r>
              <a:rPr lang="en-US" dirty="0" smtClean="0"/>
              <a:t>(</a:t>
            </a:r>
            <a:r>
              <a:rPr lang="en-US" b="1" dirty="0" smtClean="0">
                <a:solidFill>
                  <a:schemeClr val="bg2"/>
                </a:solidFill>
              </a:rPr>
              <a:t>20%</a:t>
            </a:r>
            <a:r>
              <a:rPr lang="en-US" dirty="0" smtClean="0"/>
              <a:t>)</a:t>
            </a:r>
            <a:endParaRPr lang="en-US" dirty="0"/>
          </a:p>
          <a:p>
            <a:pPr lvl="1"/>
            <a:endParaRPr lang="en-US" dirty="0"/>
          </a:p>
          <a:p>
            <a:pPr marL="0" indent="0">
              <a:buNone/>
            </a:pPr>
            <a:endParaRPr lang="en-US" dirty="0"/>
          </a:p>
        </p:txBody>
      </p:sp>
      <p:sp>
        <p:nvSpPr>
          <p:cNvPr id="4" name="Title 1"/>
          <p:cNvSpPr>
            <a:spLocks noGrp="1"/>
          </p:cNvSpPr>
          <p:nvPr>
            <p:ph type="title"/>
          </p:nvPr>
        </p:nvSpPr>
        <p:spPr>
          <a:xfrm>
            <a:off x="0" y="0"/>
            <a:ext cx="9144000" cy="1325563"/>
          </a:xfrm>
        </p:spPr>
        <p:txBody>
          <a:bodyPr>
            <a:normAutofit/>
          </a:bodyPr>
          <a:lstStyle/>
          <a:p>
            <a:r>
              <a:rPr lang="en-US" sz="4200" dirty="0" smtClean="0"/>
              <a:t>Child Discipline: Nonviolent methods</a:t>
            </a:r>
            <a:endParaRPr lang="en-US" sz="4200" dirty="0"/>
          </a:p>
        </p:txBody>
      </p:sp>
    </p:spTree>
    <p:extLst>
      <p:ext uri="{BB962C8B-B14F-4D97-AF65-F5344CB8AC3E}">
        <p14:creationId xmlns:p14="http://schemas.microsoft.com/office/powerpoint/2010/main" val="3248583112"/>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1" y="1270709"/>
            <a:ext cx="7886700" cy="4742815"/>
          </a:xfrm>
        </p:spPr>
        <p:txBody>
          <a:bodyPr>
            <a:normAutofit fontScale="92500" lnSpcReduction="10000"/>
          </a:bodyPr>
          <a:lstStyle/>
          <a:p>
            <a:pPr marL="0" indent="0">
              <a:buNone/>
            </a:pPr>
            <a:r>
              <a:rPr lang="en-US" dirty="0" smtClean="0"/>
              <a:t>Many children were also disciplined with </a:t>
            </a:r>
            <a:r>
              <a:rPr lang="en-US" b="1" dirty="0">
                <a:solidFill>
                  <a:schemeClr val="bg2"/>
                </a:solidFill>
              </a:rPr>
              <a:t>v</a:t>
            </a:r>
            <a:r>
              <a:rPr lang="en-US" b="1" dirty="0" smtClean="0">
                <a:solidFill>
                  <a:schemeClr val="bg2"/>
                </a:solidFill>
              </a:rPr>
              <a:t>iolent</a:t>
            </a:r>
            <a:r>
              <a:rPr lang="en-US" dirty="0" smtClean="0"/>
              <a:t> methods including:</a:t>
            </a:r>
          </a:p>
          <a:p>
            <a:pPr lvl="1"/>
            <a:r>
              <a:rPr lang="en-US" sz="2600" u="sng" dirty="0" smtClean="0"/>
              <a:t>Psychological aggression </a:t>
            </a:r>
            <a:r>
              <a:rPr lang="en-US" sz="2600" dirty="0" smtClean="0"/>
              <a:t>– shouting, yelling, screaming (</a:t>
            </a:r>
            <a:r>
              <a:rPr lang="en-US" sz="2600" b="1" dirty="0" smtClean="0">
                <a:solidFill>
                  <a:schemeClr val="bg2"/>
                </a:solidFill>
              </a:rPr>
              <a:t>72%</a:t>
            </a:r>
            <a:r>
              <a:rPr lang="en-US" sz="2600" dirty="0" smtClean="0"/>
              <a:t>) and calling child dumb, lazy, or stupid (</a:t>
            </a:r>
            <a:r>
              <a:rPr lang="en-US" sz="2600" b="1" dirty="0" smtClean="0">
                <a:solidFill>
                  <a:schemeClr val="bg2"/>
                </a:solidFill>
              </a:rPr>
              <a:t>22%</a:t>
            </a:r>
            <a:r>
              <a:rPr lang="en-US" sz="2600" dirty="0" smtClean="0"/>
              <a:t>)</a:t>
            </a:r>
          </a:p>
          <a:p>
            <a:pPr marL="457200" lvl="1" indent="0">
              <a:buNone/>
            </a:pPr>
            <a:endParaRPr lang="en-US" sz="2600" dirty="0" smtClean="0"/>
          </a:p>
          <a:p>
            <a:pPr lvl="1"/>
            <a:r>
              <a:rPr lang="en-US" sz="2600" u="sng" dirty="0" smtClean="0"/>
              <a:t>Physical punishmen</a:t>
            </a:r>
            <a:r>
              <a:rPr lang="en-US" sz="2600" dirty="0" smtClean="0"/>
              <a:t>t – shaking (</a:t>
            </a:r>
            <a:r>
              <a:rPr lang="en-US" sz="2600" b="1" dirty="0" smtClean="0">
                <a:solidFill>
                  <a:schemeClr val="bg2"/>
                </a:solidFill>
              </a:rPr>
              <a:t>14%</a:t>
            </a:r>
            <a:r>
              <a:rPr lang="en-US" sz="2600" dirty="0" smtClean="0"/>
              <a:t>), hitting the child on the hand, arm, or leg (</a:t>
            </a:r>
            <a:r>
              <a:rPr lang="en-US" sz="2600" b="1" dirty="0" smtClean="0">
                <a:solidFill>
                  <a:schemeClr val="bg2"/>
                </a:solidFill>
              </a:rPr>
              <a:t>18%</a:t>
            </a:r>
            <a:r>
              <a:rPr lang="en-US" sz="2600" dirty="0" smtClean="0"/>
              <a:t>), spanking on the bottom with bare hand (</a:t>
            </a:r>
            <a:r>
              <a:rPr lang="en-US" sz="2600" b="1" dirty="0" smtClean="0">
                <a:solidFill>
                  <a:schemeClr val="bg2"/>
                </a:solidFill>
              </a:rPr>
              <a:t>28%</a:t>
            </a:r>
            <a:r>
              <a:rPr lang="en-US" sz="2600" dirty="0" smtClean="0"/>
              <a:t>), and hitting child with belt or other hard object (</a:t>
            </a:r>
            <a:r>
              <a:rPr lang="en-US" sz="2600" b="1" dirty="0" smtClean="0">
                <a:solidFill>
                  <a:schemeClr val="bg2"/>
                </a:solidFill>
              </a:rPr>
              <a:t>16%</a:t>
            </a:r>
            <a:r>
              <a:rPr lang="en-US" sz="2600" dirty="0" smtClean="0"/>
              <a:t>)</a:t>
            </a:r>
          </a:p>
          <a:p>
            <a:pPr marL="457200" lvl="1" indent="0">
              <a:buNone/>
            </a:pPr>
            <a:endParaRPr lang="en-US" sz="2600" dirty="0" smtClean="0"/>
          </a:p>
          <a:p>
            <a:pPr lvl="1"/>
            <a:r>
              <a:rPr lang="en-US" sz="2600" u="sng" dirty="0" smtClean="0"/>
              <a:t>Severe physical punishment </a:t>
            </a:r>
            <a:r>
              <a:rPr lang="en-US" sz="2600" dirty="0" smtClean="0"/>
              <a:t>– hitting or slapping child on face, head, or ears (</a:t>
            </a:r>
            <a:r>
              <a:rPr lang="en-US" sz="2600" b="1" dirty="0" smtClean="0">
                <a:solidFill>
                  <a:schemeClr val="bg2"/>
                </a:solidFill>
              </a:rPr>
              <a:t>10%</a:t>
            </a:r>
            <a:r>
              <a:rPr lang="en-US" sz="2600" dirty="0" smtClean="0"/>
              <a:t>) or beating the child over and over as hard as possible (</a:t>
            </a:r>
            <a:r>
              <a:rPr lang="en-US" sz="2600" b="1" dirty="0" smtClean="0">
                <a:solidFill>
                  <a:schemeClr val="bg2"/>
                </a:solidFill>
              </a:rPr>
              <a:t>3%</a:t>
            </a:r>
            <a:r>
              <a:rPr lang="en-US" sz="2600" dirty="0" smtClean="0"/>
              <a:t>)</a:t>
            </a:r>
            <a:endParaRPr lang="en-US" sz="2600" dirty="0"/>
          </a:p>
        </p:txBody>
      </p:sp>
      <p:sp>
        <p:nvSpPr>
          <p:cNvPr id="5" name="Title 1"/>
          <p:cNvSpPr>
            <a:spLocks noGrp="1"/>
          </p:cNvSpPr>
          <p:nvPr>
            <p:ph type="title"/>
          </p:nvPr>
        </p:nvSpPr>
        <p:spPr>
          <a:xfrm>
            <a:off x="0" y="0"/>
            <a:ext cx="9144000" cy="1325563"/>
          </a:xfrm>
        </p:spPr>
        <p:txBody>
          <a:bodyPr>
            <a:normAutofit/>
          </a:bodyPr>
          <a:lstStyle/>
          <a:p>
            <a:r>
              <a:rPr lang="en-US" sz="4200" dirty="0" smtClean="0"/>
              <a:t>Child Discipline: Violent methods</a:t>
            </a:r>
            <a:endParaRPr lang="en-US" sz="4200" dirty="0"/>
          </a:p>
        </p:txBody>
      </p:sp>
    </p:spTree>
    <p:extLst>
      <p:ext uri="{BB962C8B-B14F-4D97-AF65-F5344CB8AC3E}">
        <p14:creationId xmlns:p14="http://schemas.microsoft.com/office/powerpoint/2010/main" val="822552843"/>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628650" y="1000058"/>
          <a:ext cx="7886700" cy="57022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646331"/>
          </a:xfrm>
          <a:prstGeom prst="rect">
            <a:avLst/>
          </a:prstGeom>
          <a:noFill/>
        </p:spPr>
        <p:txBody>
          <a:bodyPr wrap="square" rtlCol="0">
            <a:spAutoFit/>
          </a:bodyPr>
          <a:lstStyle/>
          <a:p>
            <a:pPr algn="ctr"/>
            <a:r>
              <a:rPr lang="en-US" i="1" dirty="0" smtClean="0">
                <a:solidFill>
                  <a:prstClr val="black"/>
                </a:solidFill>
              </a:rPr>
              <a:t>Percent of children age 2-14 who experienced the following types of discipline in the month before the survey:</a:t>
            </a:r>
            <a:endParaRPr lang="en-US" i="1" dirty="0">
              <a:solidFill>
                <a:prstClr val="black"/>
              </a:solidFill>
            </a:endParaRPr>
          </a:p>
        </p:txBody>
      </p:sp>
      <p:sp>
        <p:nvSpPr>
          <p:cNvPr id="6" name="Title 1"/>
          <p:cNvSpPr>
            <a:spLocks noGrp="1"/>
          </p:cNvSpPr>
          <p:nvPr>
            <p:ph type="title"/>
          </p:nvPr>
        </p:nvSpPr>
        <p:spPr/>
        <p:txBody>
          <a:bodyPr>
            <a:normAutofit/>
          </a:bodyPr>
          <a:lstStyle/>
          <a:p>
            <a:r>
              <a:rPr lang="en-US" sz="4200" dirty="0" smtClean="0"/>
              <a:t>Child Discipline</a:t>
            </a:r>
            <a:endParaRPr lang="en-US" sz="4200" dirty="0"/>
          </a:p>
        </p:txBody>
      </p:sp>
    </p:spTree>
    <p:extLst>
      <p:ext uri="{BB962C8B-B14F-4D97-AF65-F5344CB8AC3E}">
        <p14:creationId xmlns:p14="http://schemas.microsoft.com/office/powerpoint/2010/main" val="1483305624"/>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5" name="Content Placeholder 2"/>
          <p:cNvSpPr>
            <a:spLocks noGrp="1"/>
          </p:cNvSpPr>
          <p:nvPr>
            <p:ph idx="1"/>
          </p:nvPr>
        </p:nvSpPr>
        <p:spPr/>
        <p:txBody>
          <a:bodyPr rtlCol="0">
            <a:normAutofit/>
          </a:bodyPr>
          <a:lstStyle/>
          <a:p>
            <a:pPr eaLnBrk="1" fontAlgn="auto" hangingPunct="1">
              <a:lnSpc>
                <a:spcPct val="100000"/>
              </a:lnSpc>
              <a:spcBef>
                <a:spcPts val="0"/>
              </a:spcBef>
              <a:spcAft>
                <a:spcPts val="600"/>
              </a:spcAft>
              <a:buClr>
                <a:schemeClr val="tx1"/>
              </a:buClr>
              <a:defRPr/>
            </a:pPr>
            <a:r>
              <a:rPr lang="en-GB" dirty="0" smtClean="0"/>
              <a:t>More than </a:t>
            </a:r>
            <a:r>
              <a:rPr lang="en-GB" b="1" dirty="0" smtClean="0">
                <a:solidFill>
                  <a:schemeClr val="bg2"/>
                </a:solidFill>
              </a:rPr>
              <a:t>80%</a:t>
            </a:r>
            <a:r>
              <a:rPr lang="en-GB" dirty="0" smtClean="0">
                <a:solidFill>
                  <a:schemeClr val="accent5"/>
                </a:solidFill>
              </a:rPr>
              <a:t> </a:t>
            </a:r>
            <a:r>
              <a:rPr lang="en-GB" dirty="0"/>
              <a:t>of </a:t>
            </a:r>
            <a:r>
              <a:rPr lang="en-GB" dirty="0" smtClean="0"/>
              <a:t>children attend </a:t>
            </a:r>
            <a:r>
              <a:rPr lang="en-GB" b="1" i="1" dirty="0" smtClean="0">
                <a:solidFill>
                  <a:schemeClr val="bg2"/>
                </a:solidFill>
              </a:rPr>
              <a:t>primary school</a:t>
            </a:r>
            <a:r>
              <a:rPr lang="en-GB" dirty="0" smtClean="0"/>
              <a:t>; about </a:t>
            </a:r>
            <a:r>
              <a:rPr lang="en-GB" b="1" dirty="0" smtClean="0">
                <a:solidFill>
                  <a:schemeClr val="bg2"/>
                </a:solidFill>
              </a:rPr>
              <a:t>60%</a:t>
            </a:r>
            <a:r>
              <a:rPr lang="en-GB" dirty="0" smtClean="0"/>
              <a:t> of children attend </a:t>
            </a:r>
            <a:r>
              <a:rPr lang="en-GB" b="1" i="1" dirty="0" smtClean="0">
                <a:solidFill>
                  <a:schemeClr val="bg2"/>
                </a:solidFill>
              </a:rPr>
              <a:t>secondary school.</a:t>
            </a:r>
            <a:endParaRPr lang="en-GB" b="1" i="1" dirty="0">
              <a:solidFill>
                <a:schemeClr val="bg2"/>
              </a:solidFill>
            </a:endParaRPr>
          </a:p>
          <a:p>
            <a:pPr eaLnBrk="1" fontAlgn="auto" hangingPunct="1">
              <a:lnSpc>
                <a:spcPct val="100000"/>
              </a:lnSpc>
              <a:spcBef>
                <a:spcPts val="0"/>
              </a:spcBef>
              <a:spcAft>
                <a:spcPts val="600"/>
              </a:spcAft>
              <a:buClr>
                <a:schemeClr val="tx1"/>
              </a:buClr>
              <a:defRPr/>
            </a:pPr>
            <a:r>
              <a:rPr lang="en-GB" dirty="0" smtClean="0"/>
              <a:t>Very few children have </a:t>
            </a:r>
            <a:r>
              <a:rPr lang="en-GB" b="1" i="1" dirty="0" smtClean="0">
                <a:solidFill>
                  <a:schemeClr val="bg2"/>
                </a:solidFill>
              </a:rPr>
              <a:t>books at home</a:t>
            </a:r>
            <a:r>
              <a:rPr lang="en-GB" b="1" dirty="0" smtClean="0">
                <a:solidFill>
                  <a:schemeClr val="bg2"/>
                </a:solidFill>
              </a:rPr>
              <a:t>.</a:t>
            </a:r>
            <a:endParaRPr lang="en-GB" dirty="0" smtClean="0"/>
          </a:p>
          <a:p>
            <a:pPr eaLnBrk="1" fontAlgn="auto" hangingPunct="1">
              <a:lnSpc>
                <a:spcPct val="100000"/>
              </a:lnSpc>
              <a:spcBef>
                <a:spcPts val="0"/>
              </a:spcBef>
              <a:spcAft>
                <a:spcPts val="600"/>
              </a:spcAft>
              <a:buClr>
                <a:schemeClr val="tx1"/>
              </a:buClr>
              <a:defRPr/>
            </a:pPr>
            <a:r>
              <a:rPr lang="en-GB" b="1" dirty="0" smtClean="0">
                <a:solidFill>
                  <a:schemeClr val="bg2"/>
                </a:solidFill>
              </a:rPr>
              <a:t>77%</a:t>
            </a:r>
            <a:r>
              <a:rPr lang="en-GB" dirty="0" smtClean="0"/>
              <a:t> of children experience any type of </a:t>
            </a:r>
            <a:r>
              <a:rPr lang="en-GB" b="1" i="1" dirty="0" smtClean="0">
                <a:solidFill>
                  <a:schemeClr val="bg2"/>
                </a:solidFill>
              </a:rPr>
              <a:t>violent discipline</a:t>
            </a:r>
          </a:p>
        </p:txBody>
      </p:sp>
    </p:spTree>
    <p:extLst>
      <p:ext uri="{BB962C8B-B14F-4D97-AF65-F5344CB8AC3E}">
        <p14:creationId xmlns:p14="http://schemas.microsoft.com/office/powerpoint/2010/main" val="4543500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smtClean="0"/>
              <a:t>Household Possessions</a:t>
            </a:r>
            <a:endParaRPr lang="en-US" sz="4000" dirty="0"/>
          </a:p>
        </p:txBody>
      </p:sp>
      <p:graphicFrame>
        <p:nvGraphicFramePr>
          <p:cNvPr id="11" name="Content Placeholder 10"/>
          <p:cNvGraphicFramePr>
            <a:graphicFrameLocks noGrp="1"/>
          </p:cNvGraphicFramePr>
          <p:nvPr>
            <p:ph idx="1"/>
            <p:extLst/>
          </p:nvPr>
        </p:nvGraphicFramePr>
        <p:xfrm>
          <a:off x="163773" y="1431880"/>
          <a:ext cx="8761863" cy="542612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smtClean="0">
                <a:solidFill>
                  <a:prstClr val="black"/>
                </a:solidFill>
              </a:rPr>
              <a:t>Percent of households with: </a:t>
            </a:r>
            <a:endParaRPr lang="en-US" i="1" dirty="0">
              <a:solidFill>
                <a:prstClr val="black"/>
              </a:solidFill>
            </a:endParaRPr>
          </a:p>
        </p:txBody>
      </p:sp>
    </p:spTree>
    <p:extLst>
      <p:ext uri="{BB962C8B-B14F-4D97-AF65-F5344CB8AC3E}">
        <p14:creationId xmlns:p14="http://schemas.microsoft.com/office/powerpoint/2010/main" val="20334477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16775" y="1414935"/>
            <a:ext cx="7886700" cy="5443065"/>
          </a:xfrm>
        </p:spPr>
        <p:txBody>
          <a:bodyPr>
            <a:normAutofit fontScale="85000" lnSpcReduction="10000"/>
          </a:bodyPr>
          <a:lstStyle/>
          <a:p>
            <a:pPr>
              <a:lnSpc>
                <a:spcPct val="120000"/>
              </a:lnSpc>
              <a:spcBef>
                <a:spcPts val="0"/>
              </a:spcBef>
              <a:spcAft>
                <a:spcPts val="600"/>
              </a:spcAft>
            </a:pPr>
            <a:r>
              <a:rPr lang="en-GB" dirty="0" smtClean="0"/>
              <a:t>Wealth is determined by scoring households based on a set of characteristics, including access to electricity and ownership of various consumer goods.</a:t>
            </a:r>
          </a:p>
          <a:p>
            <a:pPr>
              <a:lnSpc>
                <a:spcPct val="120000"/>
              </a:lnSpc>
              <a:spcBef>
                <a:spcPts val="0"/>
              </a:spcBef>
              <a:spcAft>
                <a:spcPts val="600"/>
              </a:spcAft>
            </a:pPr>
            <a:r>
              <a:rPr lang="en-GB" dirty="0" smtClean="0"/>
              <a:t>Households are then ranked, from lowest score to highest score.</a:t>
            </a:r>
          </a:p>
          <a:p>
            <a:pPr>
              <a:lnSpc>
                <a:spcPct val="120000"/>
              </a:lnSpc>
              <a:spcBef>
                <a:spcPts val="0"/>
              </a:spcBef>
              <a:spcAft>
                <a:spcPts val="600"/>
              </a:spcAft>
            </a:pPr>
            <a:r>
              <a:rPr lang="en-GB" dirty="0" smtClean="0"/>
              <a:t>This list is then separated into 5 equal pieces (or quintiles) each representing 20% of the population.</a:t>
            </a:r>
          </a:p>
          <a:p>
            <a:pPr>
              <a:lnSpc>
                <a:spcPct val="120000"/>
              </a:lnSpc>
              <a:spcBef>
                <a:spcPts val="0"/>
              </a:spcBef>
              <a:spcAft>
                <a:spcPts val="600"/>
              </a:spcAft>
            </a:pPr>
            <a:r>
              <a:rPr lang="en-GB" dirty="0" smtClean="0"/>
              <a:t>Therefore, those in the highest quintile may not be “rich” but they are of higher socioeconomic status than 80% of Myanmar people.</a:t>
            </a:r>
            <a:endParaRPr lang="en-GB" dirty="0"/>
          </a:p>
        </p:txBody>
      </p:sp>
    </p:spTree>
    <p:extLst>
      <p:ext uri="{BB962C8B-B14F-4D97-AF65-F5344CB8AC3E}">
        <p14:creationId xmlns:p14="http://schemas.microsoft.com/office/powerpoint/2010/main" val="25888660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Fertility</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874219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469791" y="5104177"/>
            <a:ext cx="3511860" cy="281739"/>
          </a:xfrm>
          <a:prstGeom prst="rect">
            <a:avLst/>
          </a:prstGeom>
          <a:noFill/>
        </p:spPr>
        <p:txBody>
          <a:bodyPr wrap="square" rtlCol="0">
            <a:spAutoFit/>
          </a:bodyPr>
          <a:lstStyle/>
          <a:p>
            <a:r>
              <a:rPr lang="en-US" sz="1200" dirty="0">
                <a:solidFill>
                  <a:prstClr val="black"/>
                </a:solidFill>
              </a:rPr>
              <a:t>© 2007 Min </a:t>
            </a:r>
            <a:r>
              <a:rPr lang="en-US" sz="1200" dirty="0" err="1">
                <a:solidFill>
                  <a:prstClr val="black"/>
                </a:solidFill>
              </a:rPr>
              <a:t>Zaw</a:t>
            </a:r>
            <a:r>
              <a:rPr lang="en-US" sz="1200" dirty="0">
                <a:solidFill>
                  <a:prstClr val="black"/>
                </a:solidFill>
              </a:rPr>
              <a:t>, Courtesy of </a:t>
            </a:r>
            <a:r>
              <a:rPr lang="en-US" sz="1200" dirty="0" err="1">
                <a:solidFill>
                  <a:prstClr val="black"/>
                </a:solidFill>
              </a:rPr>
              <a:t>Photoshare</a:t>
            </a:r>
            <a:endParaRPr lang="en-US" sz="1200" dirty="0">
              <a:solidFill>
                <a:prstClr val="black"/>
              </a:solidFill>
            </a:endParaRPr>
          </a:p>
        </p:txBody>
      </p:sp>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Levels and differentials</a:t>
            </a:r>
          </a:p>
          <a:p>
            <a:pPr>
              <a:lnSpc>
                <a:spcPct val="110000"/>
              </a:lnSpc>
              <a:spcBef>
                <a:spcPts val="0"/>
              </a:spcBef>
              <a:spcAft>
                <a:spcPts val="600"/>
              </a:spcAft>
              <a:buClr>
                <a:prstClr val="black"/>
              </a:buClr>
            </a:pPr>
            <a:r>
              <a:rPr lang="en-GB" sz="2800" dirty="0" smtClean="0">
                <a:solidFill>
                  <a:prstClr val="black"/>
                </a:solidFill>
              </a:rPr>
              <a:t>Determinants of fertility</a:t>
            </a:r>
          </a:p>
          <a:p>
            <a:pPr>
              <a:lnSpc>
                <a:spcPct val="110000"/>
              </a:lnSpc>
              <a:spcBef>
                <a:spcPts val="0"/>
              </a:spcBef>
              <a:spcAft>
                <a:spcPts val="600"/>
              </a:spcAft>
              <a:buClr>
                <a:prstClr val="black"/>
              </a:buClr>
            </a:pPr>
            <a:r>
              <a:rPr lang="en-GB" sz="2800" dirty="0" smtClean="0">
                <a:solidFill>
                  <a:prstClr val="black"/>
                </a:solidFill>
              </a:rPr>
              <a:t>Fertility preferences and ideal family size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9791" y="514258"/>
            <a:ext cx="2959720" cy="4451420"/>
          </a:xfrm>
          <a:prstGeom prst="rect">
            <a:avLst/>
          </a:prstGeom>
        </p:spPr>
      </p:pic>
    </p:spTree>
    <p:extLst>
      <p:ext uri="{BB962C8B-B14F-4D97-AF65-F5344CB8AC3E}">
        <p14:creationId xmlns:p14="http://schemas.microsoft.com/office/powerpoint/2010/main" val="4188641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14400" y="0"/>
            <a:ext cx="7315200" cy="6247864"/>
          </a:xfrm>
          <a:prstGeom prst="rect">
            <a:avLst/>
          </a:prstGeom>
          <a:noFill/>
        </p:spPr>
        <p:txBody>
          <a:bodyPr wrap="square">
            <a:spAutoFit/>
          </a:bodyPr>
          <a:lstStyle/>
          <a:p>
            <a:r>
              <a:rPr lang="en-US" sz="40000" dirty="0" smtClean="0">
                <a:solidFill>
                  <a:srgbClr val="E4426D">
                    <a:lumMod val="60000"/>
                    <a:lumOff val="40000"/>
                  </a:srgbClr>
                </a:solidFill>
              </a:rPr>
              <a:t>2.3</a:t>
            </a:r>
            <a:endParaRPr lang="en-US" sz="40000" dirty="0">
              <a:solidFill>
                <a:srgbClr val="E4426D">
                  <a:lumMod val="60000"/>
                  <a:lumOff val="40000"/>
                </a:srgbClr>
              </a:solidFill>
            </a:endParaRPr>
          </a:p>
        </p:txBody>
      </p:sp>
      <p:sp>
        <p:nvSpPr>
          <p:cNvPr id="3" name="Content Placeholder 2"/>
          <p:cNvSpPr>
            <a:spLocks noGrp="1"/>
          </p:cNvSpPr>
          <p:nvPr>
            <p:ph idx="1"/>
          </p:nvPr>
        </p:nvSpPr>
        <p:spPr>
          <a:xfrm>
            <a:off x="496388" y="1593670"/>
            <a:ext cx="8112035" cy="3317964"/>
          </a:xfrm>
        </p:spPr>
        <p:txBody>
          <a:bodyPr>
            <a:normAutofit/>
          </a:bodyPr>
          <a:lstStyle/>
          <a:p>
            <a:pPr marL="0" indent="0" algn="ctr">
              <a:lnSpc>
                <a:spcPct val="100000"/>
              </a:lnSpc>
              <a:spcBef>
                <a:spcPts val="0"/>
              </a:spcBef>
              <a:spcAft>
                <a:spcPts val="600"/>
              </a:spcAft>
              <a:buNone/>
            </a:pPr>
            <a:r>
              <a:rPr lang="en-GB" sz="4800" dirty="0" smtClean="0"/>
              <a:t>At current fertility levels, </a:t>
            </a:r>
            <a:br>
              <a:rPr lang="en-GB" sz="4800" dirty="0" smtClean="0"/>
            </a:br>
            <a:r>
              <a:rPr lang="en-GB" sz="4800" dirty="0" smtClean="0"/>
              <a:t>a woman in Myanmar will have </a:t>
            </a:r>
            <a:br>
              <a:rPr lang="en-GB" sz="4800" dirty="0" smtClean="0"/>
            </a:br>
            <a:r>
              <a:rPr lang="en-GB" sz="4800" dirty="0" smtClean="0"/>
              <a:t>an average of 2.3 children in her lifetime.</a:t>
            </a:r>
            <a:endParaRPr lang="en-GB" sz="4800" dirty="0"/>
          </a:p>
        </p:txBody>
      </p:sp>
    </p:spTree>
    <p:extLst>
      <p:ext uri="{BB962C8B-B14F-4D97-AF65-F5344CB8AC3E}">
        <p14:creationId xmlns:p14="http://schemas.microsoft.com/office/powerpoint/2010/main" val="8668627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Differentials</a:t>
            </a:r>
            <a:endParaRPr lang="en-US" sz="4200" dirty="0"/>
          </a:p>
        </p:txBody>
      </p:sp>
      <p:graphicFrame>
        <p:nvGraphicFramePr>
          <p:cNvPr id="11" name="Content Placeholder 10"/>
          <p:cNvGraphicFramePr>
            <a:graphicFrameLocks noGrp="1"/>
          </p:cNvGraphicFramePr>
          <p:nvPr>
            <p:ph idx="1"/>
            <p:extLst/>
          </p:nvPr>
        </p:nvGraphicFramePr>
        <p:xfrm>
          <a:off x="628650" y="336430"/>
          <a:ext cx="7886700" cy="652156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Births per woman for the 3-year period before the survey</a:t>
            </a:r>
            <a:endParaRPr lang="en-US" i="1" dirty="0">
              <a:solidFill>
                <a:prstClr val="black"/>
              </a:solidFill>
            </a:endParaRPr>
          </a:p>
        </p:txBody>
      </p:sp>
    </p:spTree>
    <p:extLst>
      <p:ext uri="{BB962C8B-B14F-4D97-AF65-F5344CB8AC3E}">
        <p14:creationId xmlns:p14="http://schemas.microsoft.com/office/powerpoint/2010/main" val="36818844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Education</a:t>
            </a:r>
            <a:endParaRPr lang="en-US" sz="4200" dirty="0"/>
          </a:p>
        </p:txBody>
      </p:sp>
      <p:graphicFrame>
        <p:nvGraphicFramePr>
          <p:cNvPr id="11" name="Content Placeholder 10"/>
          <p:cNvGraphicFramePr>
            <a:graphicFrameLocks noGrp="1"/>
          </p:cNvGraphicFramePr>
          <p:nvPr>
            <p:ph idx="1"/>
            <p:extLst/>
          </p:nvPr>
        </p:nvGraphicFramePr>
        <p:xfrm>
          <a:off x="628650" y="1187360"/>
          <a:ext cx="7886700" cy="494177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Births per woman for the 3-year period before the survey</a:t>
            </a:r>
            <a:endParaRPr lang="en-US" i="1" dirty="0">
              <a:solidFill>
                <a:prstClr val="black"/>
              </a:solidFill>
            </a:endParaRPr>
          </a:p>
        </p:txBody>
      </p:sp>
    </p:spTree>
    <p:extLst>
      <p:ext uri="{BB962C8B-B14F-4D97-AF65-F5344CB8AC3E}">
        <p14:creationId xmlns:p14="http://schemas.microsoft.com/office/powerpoint/2010/main" val="35644821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Wealth</a:t>
            </a:r>
            <a:endParaRPr lang="en-US" sz="4200" dirty="0"/>
          </a:p>
        </p:txBody>
      </p:sp>
      <p:graphicFrame>
        <p:nvGraphicFramePr>
          <p:cNvPr id="11" name="Content Placeholder 10"/>
          <p:cNvGraphicFramePr>
            <a:graphicFrameLocks noGrp="1"/>
          </p:cNvGraphicFramePr>
          <p:nvPr>
            <p:ph idx="1"/>
            <p:extLst/>
          </p:nvPr>
        </p:nvGraphicFramePr>
        <p:xfrm>
          <a:off x="628650" y="387626"/>
          <a:ext cx="7886700" cy="581627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Births per woman for the 3-year period before the survey</a:t>
            </a:r>
            <a:endParaRPr lang="en-US" i="1" dirty="0">
              <a:solidFill>
                <a:prstClr val="black"/>
              </a:solidFill>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
        <p:nvSpPr>
          <p:cNvPr id="8" name="Notched Right Arrow 7"/>
          <p:cNvSpPr/>
          <p:nvPr/>
        </p:nvSpPr>
        <p:spPr>
          <a:xfrm>
            <a:off x="2895600" y="6388773"/>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847796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Objective</a:t>
            </a:r>
            <a:endParaRPr lang="en-US" sz="4200" dirty="0"/>
          </a:p>
        </p:txBody>
      </p:sp>
      <p:sp>
        <p:nvSpPr>
          <p:cNvPr id="3" name="Content Placeholder 2"/>
          <p:cNvSpPr>
            <a:spLocks noGrp="1"/>
          </p:cNvSpPr>
          <p:nvPr>
            <p:ph idx="1"/>
          </p:nvPr>
        </p:nvSpPr>
        <p:spPr>
          <a:xfrm>
            <a:off x="628650" y="1325563"/>
            <a:ext cx="7886700" cy="5532437"/>
          </a:xfrm>
        </p:spPr>
        <p:txBody>
          <a:bodyPr>
            <a:normAutofit fontScale="85000" lnSpcReduction="10000"/>
          </a:bodyPr>
          <a:lstStyle/>
          <a:p>
            <a:pPr>
              <a:lnSpc>
                <a:spcPct val="110000"/>
              </a:lnSpc>
              <a:spcBef>
                <a:spcPts val="0"/>
              </a:spcBef>
              <a:spcAft>
                <a:spcPts val="600"/>
              </a:spcAft>
            </a:pPr>
            <a:r>
              <a:rPr lang="en-GB" dirty="0" smtClean="0"/>
              <a:t>The main objective of the 2015-16 MDHS is to provide </a:t>
            </a:r>
            <a:r>
              <a:rPr lang="en-US" dirty="0" smtClean="0"/>
              <a:t>information </a:t>
            </a:r>
            <a:r>
              <a:rPr lang="en-US" dirty="0"/>
              <a:t>on fertility levels, marriage, fertility preferences, awareness and use of family planning methods, breastfeeding practices, nutrition, childhood and maternal mortality, maternal and child health, awareness and behavior regarding HIV/AIDS and other sexually transmitted infections (STIs), and other health-related issues such as smoking and knowledge of tuberculosis</a:t>
            </a:r>
            <a:r>
              <a:rPr lang="en-US" dirty="0" smtClean="0"/>
              <a:t>.</a:t>
            </a:r>
            <a:r>
              <a:rPr lang="en-GB" dirty="0" smtClean="0"/>
              <a:t> </a:t>
            </a:r>
          </a:p>
          <a:p>
            <a:pPr>
              <a:lnSpc>
                <a:spcPct val="110000"/>
              </a:lnSpc>
              <a:spcBef>
                <a:spcPts val="0"/>
              </a:spcBef>
              <a:spcAft>
                <a:spcPts val="600"/>
              </a:spcAft>
            </a:pPr>
            <a:r>
              <a:rPr lang="en-GB" dirty="0" smtClean="0"/>
              <a:t>This information is essential for programme managers and policymakers to evaluate and design programmes and strategies for improving the health of Myanmar’s population. </a:t>
            </a:r>
            <a:endParaRPr lang="en-GB" dirty="0"/>
          </a:p>
        </p:txBody>
      </p:sp>
    </p:spTree>
    <p:extLst>
      <p:ext uri="{BB962C8B-B14F-4D97-AF65-F5344CB8AC3E}">
        <p14:creationId xmlns:p14="http://schemas.microsoft.com/office/powerpoint/2010/main" val="29236862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45" y="539533"/>
            <a:ext cx="4360985" cy="1325563"/>
          </a:xfrm>
        </p:spPr>
        <p:txBody>
          <a:bodyPr>
            <a:normAutofit/>
          </a:bodyPr>
          <a:lstStyle/>
          <a:p>
            <a:r>
              <a:rPr lang="en-US" sz="4200" dirty="0" smtClean="0"/>
              <a:t>Fertility by Region/State</a:t>
            </a:r>
            <a:endParaRPr lang="en-US" sz="4200" dirty="0"/>
          </a:p>
        </p:txBody>
      </p:sp>
      <p:sp>
        <p:nvSpPr>
          <p:cNvPr id="51" name="TextBox 50"/>
          <p:cNvSpPr txBox="1"/>
          <p:nvPr/>
        </p:nvSpPr>
        <p:spPr>
          <a:xfrm>
            <a:off x="1138077" y="3985298"/>
            <a:ext cx="1883862" cy="954107"/>
          </a:xfrm>
          <a:prstGeom prst="rect">
            <a:avLst/>
          </a:prstGeom>
          <a:noFill/>
        </p:spPr>
        <p:txBody>
          <a:bodyPr wrap="square" rtlCol="0">
            <a:spAutoFit/>
          </a:bodyPr>
          <a:lstStyle/>
          <a:p>
            <a:pPr algn="ctr"/>
            <a:r>
              <a:rPr lang="en-US" sz="2800" b="1" dirty="0" smtClean="0">
                <a:solidFill>
                  <a:prstClr val="black"/>
                </a:solidFill>
                <a:latin typeface="Calibri (Headings)"/>
              </a:rPr>
              <a:t>Myanmar</a:t>
            </a:r>
          </a:p>
          <a:p>
            <a:pPr algn="ctr"/>
            <a:r>
              <a:rPr lang="en-US" sz="2800" b="1" dirty="0" smtClean="0">
                <a:solidFill>
                  <a:prstClr val="black"/>
                </a:solidFill>
                <a:latin typeface="Calibri (Headings)"/>
              </a:rPr>
              <a:t>2.3</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970200" y="1865096"/>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smtClean="0">
                <a:solidFill>
                  <a:prstClr val="black"/>
                </a:solidFill>
              </a:rPr>
              <a:t>Births per woman based on the 3-year period </a:t>
            </a:r>
            <a:r>
              <a:rPr lang="en-US" i="1" dirty="0">
                <a:solidFill>
                  <a:prstClr val="black"/>
                </a:solidFill>
              </a:rPr>
              <a:t>before the survey</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5128" b="1977"/>
          <a:stretch/>
        </p:blipFill>
        <p:spPr>
          <a:xfrm>
            <a:off x="3607359" y="18358"/>
            <a:ext cx="5061969" cy="6839642"/>
          </a:xfrm>
          <a:prstGeom prst="rect">
            <a:avLst/>
          </a:prstGeom>
        </p:spPr>
      </p:pic>
    </p:spTree>
    <p:extLst>
      <p:ext uri="{BB962C8B-B14F-4D97-AF65-F5344CB8AC3E}">
        <p14:creationId xmlns:p14="http://schemas.microsoft.com/office/powerpoint/2010/main" val="23513943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in the Region</a:t>
            </a:r>
            <a:endParaRPr lang="en-US" sz="4200" dirty="0"/>
          </a:p>
        </p:txBody>
      </p:sp>
      <p:graphicFrame>
        <p:nvGraphicFramePr>
          <p:cNvPr id="11" name="Content Placeholder 10"/>
          <p:cNvGraphicFramePr>
            <a:graphicFrameLocks noGrp="1"/>
          </p:cNvGraphicFramePr>
          <p:nvPr>
            <p:ph idx="1"/>
            <p:extLst/>
          </p:nvPr>
        </p:nvGraphicFramePr>
        <p:xfrm>
          <a:off x="105508" y="1187360"/>
          <a:ext cx="8932984" cy="5670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solidFill>
                  <a:prstClr val="black"/>
                </a:solidFill>
              </a:rPr>
              <a:t>Births per woman for the </a:t>
            </a:r>
            <a:r>
              <a:rPr lang="en-US" i="1" dirty="0">
                <a:solidFill>
                  <a:prstClr val="black"/>
                </a:solidFill>
              </a:rPr>
              <a:t>3</a:t>
            </a:r>
            <a:r>
              <a:rPr lang="en-US" i="1" dirty="0" smtClean="0">
                <a:solidFill>
                  <a:prstClr val="black"/>
                </a:solidFill>
              </a:rPr>
              <a:t>-year period before the survey</a:t>
            </a:r>
            <a:endParaRPr lang="en-US" i="1" dirty="0">
              <a:solidFill>
                <a:prstClr val="black"/>
              </a:solidFill>
            </a:endParaRPr>
          </a:p>
        </p:txBody>
      </p:sp>
    </p:spTree>
    <p:extLst>
      <p:ext uri="{BB962C8B-B14F-4D97-AF65-F5344CB8AC3E}">
        <p14:creationId xmlns:p14="http://schemas.microsoft.com/office/powerpoint/2010/main" val="25700954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05435" y="1934350"/>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Levels and differentials</a:t>
            </a:r>
          </a:p>
          <a:p>
            <a:pPr>
              <a:lnSpc>
                <a:spcPct val="110000"/>
              </a:lnSpc>
              <a:spcBef>
                <a:spcPts val="0"/>
              </a:spcBef>
              <a:spcAft>
                <a:spcPts val="600"/>
              </a:spcAft>
              <a:buClr>
                <a:prstClr val="black"/>
              </a:buClr>
            </a:pPr>
            <a:r>
              <a:rPr lang="en-GB" sz="2800" b="1" dirty="0" smtClean="0">
                <a:solidFill>
                  <a:srgbClr val="E4426D"/>
                </a:solidFill>
              </a:rPr>
              <a:t>Determinants of fertility</a:t>
            </a:r>
          </a:p>
          <a:p>
            <a:pPr>
              <a:lnSpc>
                <a:spcPct val="110000"/>
              </a:lnSpc>
              <a:spcBef>
                <a:spcPts val="0"/>
              </a:spcBef>
              <a:spcAft>
                <a:spcPts val="600"/>
              </a:spcAft>
              <a:buClr>
                <a:prstClr val="black"/>
              </a:buClr>
            </a:pPr>
            <a:r>
              <a:rPr lang="en-GB" sz="2800" dirty="0" smtClean="0">
                <a:solidFill>
                  <a:prstClr val="black"/>
                </a:solidFill>
              </a:rPr>
              <a:t>Fertility preferences and ideal family size</a:t>
            </a:r>
          </a:p>
        </p:txBody>
      </p:sp>
      <p:sp>
        <p:nvSpPr>
          <p:cNvPr id="6" name="TextBox 5"/>
          <p:cNvSpPr txBox="1"/>
          <p:nvPr/>
        </p:nvSpPr>
        <p:spPr>
          <a:xfrm>
            <a:off x="4705176" y="4779526"/>
            <a:ext cx="4064000" cy="256480"/>
          </a:xfrm>
          <a:prstGeom prst="rect">
            <a:avLst/>
          </a:prstGeom>
          <a:noFill/>
        </p:spPr>
        <p:txBody>
          <a:bodyPr wrap="square" rtlCol="0">
            <a:spAutoFit/>
          </a:bodyPr>
          <a:lstStyle/>
          <a:p>
            <a:pPr algn="ctr"/>
            <a:r>
              <a:rPr lang="en-US" sz="1600" baseline="30000" dirty="0">
                <a:solidFill>
                  <a:prstClr val="black"/>
                </a:solidFill>
              </a:rPr>
              <a:t> 2013 </a:t>
            </a:r>
            <a:r>
              <a:rPr lang="en-US" sz="1600" baseline="30000" dirty="0" err="1">
                <a:solidFill>
                  <a:prstClr val="black"/>
                </a:solidFill>
              </a:rPr>
              <a:t>Kyaw</a:t>
            </a:r>
            <a:r>
              <a:rPr lang="en-US" sz="1600" baseline="30000" dirty="0">
                <a:solidFill>
                  <a:prstClr val="black"/>
                </a:solidFill>
              </a:rPr>
              <a:t> </a:t>
            </a:r>
            <a:r>
              <a:rPr lang="en-US" sz="1600" baseline="30000" dirty="0" err="1">
                <a:solidFill>
                  <a:prstClr val="black"/>
                </a:solidFill>
              </a:rPr>
              <a:t>Kyaw</a:t>
            </a:r>
            <a:r>
              <a:rPr lang="en-US" sz="1600" baseline="30000" dirty="0">
                <a:solidFill>
                  <a:prstClr val="black"/>
                </a:solidFill>
              </a:rPr>
              <a:t> Winn,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696" y="1502001"/>
            <a:ext cx="4764530" cy="3170482"/>
          </a:xfrm>
          <a:prstGeom prst="rect">
            <a:avLst/>
          </a:prstGeom>
          <a:ln>
            <a:solidFill>
              <a:schemeClr val="tx1"/>
            </a:solidFill>
          </a:ln>
        </p:spPr>
      </p:pic>
    </p:spTree>
    <p:extLst>
      <p:ext uri="{BB962C8B-B14F-4D97-AF65-F5344CB8AC3E}">
        <p14:creationId xmlns:p14="http://schemas.microsoft.com/office/powerpoint/2010/main" val="22310278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Intervals</a:t>
            </a:r>
            <a:endParaRPr lang="en-US" sz="4200" dirty="0"/>
          </a:p>
        </p:txBody>
      </p:sp>
      <p:sp>
        <p:nvSpPr>
          <p:cNvPr id="3" name="Content Placeholder 2"/>
          <p:cNvSpPr>
            <a:spLocks noGrp="1"/>
          </p:cNvSpPr>
          <p:nvPr>
            <p:ph idx="1"/>
          </p:nvPr>
        </p:nvSpPr>
        <p:spPr>
          <a:xfrm>
            <a:off x="1828800" y="1841499"/>
            <a:ext cx="5498432" cy="5016501"/>
          </a:xfrm>
        </p:spPr>
        <p:txBody>
          <a:bodyPr>
            <a:normAutofit/>
          </a:bodyPr>
          <a:lstStyle/>
          <a:p>
            <a:pPr marL="0" indent="0" algn="ctr">
              <a:lnSpc>
                <a:spcPct val="120000"/>
              </a:lnSpc>
              <a:spcBef>
                <a:spcPts val="0"/>
              </a:spcBef>
              <a:spcAft>
                <a:spcPts val="600"/>
              </a:spcAft>
              <a:buNone/>
            </a:pPr>
            <a:r>
              <a:rPr lang="en-GB" dirty="0" smtClean="0"/>
              <a:t>In addition to their impact on </a:t>
            </a:r>
            <a:r>
              <a:rPr lang="en-GB" b="1" dirty="0" smtClean="0">
                <a:solidFill>
                  <a:schemeClr val="bg2"/>
                </a:solidFill>
              </a:rPr>
              <a:t>fertility</a:t>
            </a:r>
            <a:r>
              <a:rPr lang="en-GB" dirty="0" smtClean="0"/>
              <a:t>, birth intervals also affect the </a:t>
            </a:r>
            <a:r>
              <a:rPr lang="en-GB" b="1" dirty="0" smtClean="0">
                <a:solidFill>
                  <a:schemeClr val="bg2"/>
                </a:solidFill>
              </a:rPr>
              <a:t>health</a:t>
            </a:r>
            <a:r>
              <a:rPr lang="en-GB" dirty="0" smtClean="0">
                <a:solidFill>
                  <a:schemeClr val="bg2"/>
                </a:solidFill>
              </a:rPr>
              <a:t> </a:t>
            </a:r>
            <a:r>
              <a:rPr lang="en-GB" dirty="0" smtClean="0"/>
              <a:t>of mothers and their children.</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dirty="0" smtClean="0"/>
              <a:t>The median birth interval in Myanmar is </a:t>
            </a:r>
            <a:r>
              <a:rPr lang="en-GB" b="1" dirty="0" smtClean="0">
                <a:solidFill>
                  <a:schemeClr val="bg2"/>
                </a:solidFill>
              </a:rPr>
              <a:t>49 months</a:t>
            </a:r>
            <a:r>
              <a:rPr lang="en-GB" dirty="0" smtClean="0"/>
              <a:t>.</a:t>
            </a:r>
            <a:endParaRPr lang="en-GB" dirty="0"/>
          </a:p>
        </p:txBody>
      </p:sp>
    </p:spTree>
    <p:extLst>
      <p:ext uri="{BB962C8B-B14F-4D97-AF65-F5344CB8AC3E}">
        <p14:creationId xmlns:p14="http://schemas.microsoft.com/office/powerpoint/2010/main" val="40469134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Length of Birth Intervals</a:t>
            </a:r>
            <a:endParaRPr lang="en-US" sz="4200" dirty="0"/>
          </a:p>
        </p:txBody>
      </p:sp>
      <p:graphicFrame>
        <p:nvGraphicFramePr>
          <p:cNvPr id="7" name="Content Placeholder 6"/>
          <p:cNvGraphicFramePr>
            <a:graphicFrameLocks noGrp="1"/>
          </p:cNvGraphicFramePr>
          <p:nvPr>
            <p:ph idx="1"/>
            <p:extLst/>
          </p:nvPr>
        </p:nvGraphicFramePr>
        <p:xfrm>
          <a:off x="0" y="1239253"/>
          <a:ext cx="5678906" cy="5618747"/>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5629840" y="2695768"/>
            <a:ext cx="2819400" cy="2590800"/>
          </a:xfrm>
          <a:prstGeom prst="ellipse">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p:nvPr/>
        </p:nvSpPr>
        <p:spPr>
          <a:xfrm>
            <a:off x="5896212" y="3099343"/>
            <a:ext cx="2385153" cy="2031325"/>
          </a:xfrm>
          <a:prstGeom prst="rect">
            <a:avLst/>
          </a:prstGeom>
          <a:noFill/>
        </p:spPr>
        <p:txBody>
          <a:bodyPr wrap="square" rtlCol="0">
            <a:spAutoFit/>
          </a:bodyPr>
          <a:lstStyle/>
          <a:p>
            <a:pPr algn="ctr"/>
            <a:r>
              <a:rPr lang="en-US" dirty="0" smtClean="0">
                <a:solidFill>
                  <a:prstClr val="white"/>
                </a:solidFill>
              </a:rPr>
              <a:t>13% of births occur less than 24 months after the preceding birth. </a:t>
            </a:r>
            <a:br>
              <a:rPr lang="en-US" dirty="0" smtClean="0">
                <a:solidFill>
                  <a:prstClr val="white"/>
                </a:solidFill>
              </a:rPr>
            </a:br>
            <a:endParaRPr lang="en-US" dirty="0" smtClean="0">
              <a:solidFill>
                <a:prstClr val="white"/>
              </a:solidFill>
            </a:endParaRPr>
          </a:p>
          <a:p>
            <a:pPr algn="ctr"/>
            <a:r>
              <a:rPr lang="en-US" dirty="0" smtClean="0">
                <a:solidFill>
                  <a:prstClr val="white"/>
                </a:solidFill>
              </a:rPr>
              <a:t> Doctors recommend a birth interval of at least 36 months</a:t>
            </a:r>
            <a:endParaRPr lang="en-US" dirty="0">
              <a:solidFill>
                <a:prstClr val="white"/>
              </a:solidFill>
            </a:endParaRPr>
          </a:p>
        </p:txBody>
      </p:sp>
      <p:cxnSp>
        <p:nvCxnSpPr>
          <p:cNvPr id="9" name="Straight Connector 8"/>
          <p:cNvCxnSpPr/>
          <p:nvPr/>
        </p:nvCxnSpPr>
        <p:spPr>
          <a:xfrm flipH="1">
            <a:off x="4903600" y="2824139"/>
            <a:ext cx="1767918" cy="238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5089591" y="4944088"/>
            <a:ext cx="1080497" cy="1654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67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Teenage Childbearing</a:t>
            </a:r>
            <a:endParaRPr lang="en-US" sz="4200" dirty="0"/>
          </a:p>
        </p:txBody>
      </p:sp>
      <p:sp>
        <p:nvSpPr>
          <p:cNvPr id="3" name="Content Placeholder 2"/>
          <p:cNvSpPr>
            <a:spLocks noGrp="1"/>
          </p:cNvSpPr>
          <p:nvPr>
            <p:ph idx="1"/>
          </p:nvPr>
        </p:nvSpPr>
        <p:spPr>
          <a:xfrm>
            <a:off x="1828800" y="1803400"/>
            <a:ext cx="5498432" cy="4373563"/>
          </a:xfrm>
        </p:spPr>
        <p:txBody>
          <a:bodyPr>
            <a:normAutofit/>
          </a:bodyPr>
          <a:lstStyle/>
          <a:p>
            <a:pPr marL="0" indent="0" algn="ctr">
              <a:lnSpc>
                <a:spcPct val="120000"/>
              </a:lnSpc>
              <a:spcBef>
                <a:spcPts val="0"/>
              </a:spcBef>
              <a:spcAft>
                <a:spcPts val="600"/>
              </a:spcAft>
              <a:buNone/>
            </a:pPr>
            <a:r>
              <a:rPr lang="en-GB" b="1" dirty="0" smtClean="0">
                <a:solidFill>
                  <a:schemeClr val="bg2"/>
                </a:solidFill>
              </a:rPr>
              <a:t>5%</a:t>
            </a:r>
            <a:r>
              <a:rPr lang="en-GB" b="1" dirty="0" smtClean="0">
                <a:solidFill>
                  <a:schemeClr val="accent1"/>
                </a:solidFill>
              </a:rPr>
              <a:t> </a:t>
            </a:r>
            <a:r>
              <a:rPr lang="en-GB" dirty="0" smtClean="0"/>
              <a:t>of young women between the ages of 15-19 are </a:t>
            </a:r>
            <a:r>
              <a:rPr lang="en-GB" i="1" dirty="0" smtClean="0"/>
              <a:t>already mothers</a:t>
            </a:r>
            <a:r>
              <a:rPr lang="en-GB" dirty="0" smtClean="0"/>
              <a:t> and</a:t>
            </a:r>
            <a:r>
              <a:rPr lang="en-GB" dirty="0" smtClean="0">
                <a:solidFill>
                  <a:schemeClr val="accent1"/>
                </a:solidFill>
              </a:rPr>
              <a:t> </a:t>
            </a:r>
            <a:r>
              <a:rPr lang="en-GB" b="1" dirty="0" smtClean="0">
                <a:solidFill>
                  <a:schemeClr val="bg2"/>
                </a:solidFill>
              </a:rPr>
              <a:t>1%</a:t>
            </a:r>
            <a:r>
              <a:rPr lang="en-GB" b="1" dirty="0" smtClean="0">
                <a:solidFill>
                  <a:schemeClr val="accent1"/>
                </a:solidFill>
              </a:rPr>
              <a:t> </a:t>
            </a:r>
            <a:r>
              <a:rPr lang="en-GB" dirty="0" smtClean="0"/>
              <a:t>are </a:t>
            </a:r>
            <a:r>
              <a:rPr lang="en-GB" i="1" dirty="0" smtClean="0"/>
              <a:t>pregnant</a:t>
            </a:r>
            <a:r>
              <a:rPr lang="en-GB" dirty="0" smtClean="0"/>
              <a:t> with their first child.</a:t>
            </a:r>
            <a:endParaRPr lang="en-GB" dirty="0"/>
          </a:p>
        </p:txBody>
      </p:sp>
    </p:spTree>
    <p:extLst>
      <p:ext uri="{BB962C8B-B14F-4D97-AF65-F5344CB8AC3E}">
        <p14:creationId xmlns:p14="http://schemas.microsoft.com/office/powerpoint/2010/main" val="37279117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Teenage Childbearing </a:t>
            </a:r>
            <a:br>
              <a:rPr lang="en-US" sz="4200" dirty="0" smtClean="0"/>
            </a:br>
            <a:r>
              <a:rPr lang="en-US" sz="4200" dirty="0" smtClean="0"/>
              <a:t>by Education</a:t>
            </a:r>
            <a:br>
              <a:rPr lang="en-US" sz="4200" dirty="0" smtClean="0"/>
            </a:br>
            <a:endParaRPr lang="en-US" sz="4200" dirty="0"/>
          </a:p>
        </p:txBody>
      </p:sp>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young women age 15-19 who are mothers or pregnant with their first child</a:t>
            </a:r>
            <a:endParaRPr lang="en-US" i="1" dirty="0">
              <a:solidFill>
                <a:prstClr val="black"/>
              </a:solidFill>
            </a:endParaRPr>
          </a:p>
        </p:txBody>
      </p:sp>
      <p:graphicFrame>
        <p:nvGraphicFramePr>
          <p:cNvPr id="6" name="Content Placeholder 10"/>
          <p:cNvGraphicFramePr>
            <a:graphicFrameLocks noGrp="1"/>
          </p:cNvGraphicFramePr>
          <p:nvPr>
            <p:ph idx="1"/>
            <p:extLst/>
          </p:nvPr>
        </p:nvGraphicFramePr>
        <p:xfrm>
          <a:off x="518118" y="1770164"/>
          <a:ext cx="7886700" cy="49417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59823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Marital Status:  Women</a:t>
            </a:r>
            <a:endParaRPr lang="en-US" sz="4200" dirty="0"/>
          </a:p>
        </p:txBody>
      </p:sp>
      <p:graphicFrame>
        <p:nvGraphicFramePr>
          <p:cNvPr id="7" name="Content Placeholder 6"/>
          <p:cNvGraphicFramePr>
            <a:graphicFrameLocks noGrp="1"/>
          </p:cNvGraphicFramePr>
          <p:nvPr>
            <p:ph idx="1"/>
            <p:extLst/>
          </p:nvPr>
        </p:nvGraphicFramePr>
        <p:xfrm>
          <a:off x="0" y="1551709"/>
          <a:ext cx="9144000" cy="530629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030941"/>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 by current marital status</a:t>
            </a:r>
            <a:endParaRPr lang="en-US" i="1" dirty="0">
              <a:solidFill>
                <a:prstClr val="black"/>
              </a:solidFill>
            </a:endParaRPr>
          </a:p>
        </p:txBody>
      </p:sp>
    </p:spTree>
    <p:extLst>
      <p:ext uri="{BB962C8B-B14F-4D97-AF65-F5344CB8AC3E}">
        <p14:creationId xmlns:p14="http://schemas.microsoft.com/office/powerpoint/2010/main" val="39499772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Polygyny</a:t>
            </a:r>
            <a:endParaRPr lang="en-US" sz="4200" dirty="0"/>
          </a:p>
        </p:txBody>
      </p:sp>
      <p:graphicFrame>
        <p:nvGraphicFramePr>
          <p:cNvPr id="11" name="Content Placeholder 10"/>
          <p:cNvGraphicFramePr>
            <a:graphicFrameLocks noGrp="1"/>
          </p:cNvGraphicFramePr>
          <p:nvPr>
            <p:ph idx="1"/>
            <p:extLst/>
          </p:nvPr>
        </p:nvGraphicFramePr>
        <p:xfrm>
          <a:off x="628650" y="1526271"/>
          <a:ext cx="7886700" cy="510067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41604"/>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and men age 15-49 who are in </a:t>
            </a:r>
            <a:r>
              <a:rPr lang="en-US" i="1" dirty="0" err="1" smtClean="0">
                <a:solidFill>
                  <a:prstClr val="black"/>
                </a:solidFill>
              </a:rPr>
              <a:t>polygynous</a:t>
            </a:r>
            <a:r>
              <a:rPr lang="en-US" i="1" dirty="0" smtClean="0">
                <a:solidFill>
                  <a:prstClr val="black"/>
                </a:solidFill>
              </a:rPr>
              <a:t> unions</a:t>
            </a:r>
            <a:endParaRPr lang="en-US" i="1" dirty="0">
              <a:solidFill>
                <a:prstClr val="black"/>
              </a:solidFill>
            </a:endParaRPr>
          </a:p>
        </p:txBody>
      </p:sp>
    </p:spTree>
    <p:extLst>
      <p:ext uri="{BB962C8B-B14F-4D97-AF65-F5344CB8AC3E}">
        <p14:creationId xmlns:p14="http://schemas.microsoft.com/office/powerpoint/2010/main" val="31902353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Median Age at First Sex, Marriage,</a:t>
            </a:r>
            <a:br>
              <a:rPr lang="en-US" sz="4200" dirty="0" smtClean="0"/>
            </a:br>
            <a:r>
              <a:rPr lang="en-US" sz="4200" dirty="0" smtClean="0"/>
              <a:t> and Birth</a:t>
            </a:r>
            <a:endParaRPr lang="en-US" sz="4200" dirty="0"/>
          </a:p>
        </p:txBody>
      </p:sp>
      <p:graphicFrame>
        <p:nvGraphicFramePr>
          <p:cNvPr id="11" name="Content Placeholder 10"/>
          <p:cNvGraphicFramePr>
            <a:graphicFrameLocks noGrp="1"/>
          </p:cNvGraphicFramePr>
          <p:nvPr>
            <p:ph idx="1"/>
            <p:extLst/>
          </p:nvPr>
        </p:nvGraphicFramePr>
        <p:xfrm>
          <a:off x="471055" y="1664733"/>
          <a:ext cx="8229600" cy="46598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82510"/>
            <a:ext cx="9144000" cy="369332"/>
          </a:xfrm>
          <a:prstGeom prst="rect">
            <a:avLst/>
          </a:prstGeom>
          <a:noFill/>
        </p:spPr>
        <p:txBody>
          <a:bodyPr wrap="square" rtlCol="0">
            <a:spAutoFit/>
          </a:bodyPr>
          <a:lstStyle/>
          <a:p>
            <a:pPr algn="ctr"/>
            <a:r>
              <a:rPr lang="en-US" i="1" dirty="0" smtClean="0">
                <a:solidFill>
                  <a:prstClr val="black"/>
                </a:solidFill>
              </a:rPr>
              <a:t>Among women and men age 25-49</a:t>
            </a:r>
            <a:endParaRPr lang="en-US" b="1" i="1" dirty="0">
              <a:solidFill>
                <a:srgbClr val="FF0000"/>
              </a:solidFill>
            </a:endParaRPr>
          </a:p>
        </p:txBody>
      </p:sp>
      <p:sp>
        <p:nvSpPr>
          <p:cNvPr id="5" name="TextBox 4"/>
          <p:cNvSpPr txBox="1"/>
          <p:nvPr/>
        </p:nvSpPr>
        <p:spPr>
          <a:xfrm>
            <a:off x="7406691" y="5489864"/>
            <a:ext cx="489246" cy="369332"/>
          </a:xfrm>
          <a:prstGeom prst="rect">
            <a:avLst/>
          </a:prstGeom>
          <a:noFill/>
        </p:spPr>
        <p:txBody>
          <a:bodyPr wrap="square" rtlCol="0">
            <a:spAutoFit/>
          </a:bodyPr>
          <a:lstStyle/>
          <a:p>
            <a:r>
              <a:rPr lang="en-US" b="1" dirty="0" smtClean="0">
                <a:solidFill>
                  <a:prstClr val="black"/>
                </a:solidFill>
              </a:rPr>
              <a:t>NA</a:t>
            </a:r>
            <a:endParaRPr lang="en-US" b="1" dirty="0">
              <a:solidFill>
                <a:prstClr val="black"/>
              </a:solidFill>
            </a:endParaRPr>
          </a:p>
        </p:txBody>
      </p:sp>
    </p:spTree>
    <p:extLst>
      <p:ext uri="{BB962C8B-B14F-4D97-AF65-F5344CB8AC3E}">
        <p14:creationId xmlns:p14="http://schemas.microsoft.com/office/powerpoint/2010/main" val="3366739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The Survey</a:t>
            </a:r>
            <a:endParaRPr lang="en-US" sz="4200" dirty="0"/>
          </a:p>
        </p:txBody>
      </p:sp>
      <p:sp>
        <p:nvSpPr>
          <p:cNvPr id="3" name="Content Placeholder 2"/>
          <p:cNvSpPr>
            <a:spLocks noGrp="1"/>
          </p:cNvSpPr>
          <p:nvPr>
            <p:ph idx="1"/>
          </p:nvPr>
        </p:nvSpPr>
        <p:spPr>
          <a:xfrm>
            <a:off x="628650" y="1578429"/>
            <a:ext cx="7886700" cy="5279571"/>
          </a:xfrm>
        </p:spPr>
        <p:txBody>
          <a:bodyPr/>
          <a:lstStyle/>
          <a:p>
            <a:pPr>
              <a:lnSpc>
                <a:spcPct val="100000"/>
              </a:lnSpc>
              <a:spcBef>
                <a:spcPts val="0"/>
              </a:spcBef>
              <a:spcAft>
                <a:spcPts val="600"/>
              </a:spcAft>
            </a:pPr>
            <a:r>
              <a:rPr lang="en-GB" dirty="0" smtClean="0"/>
              <a:t>The 2015-16 MDHS is the 1st Demographic and Health Survey conducted in Myanmar as part of The DHS Program.</a:t>
            </a:r>
          </a:p>
          <a:p>
            <a:pPr>
              <a:lnSpc>
                <a:spcPct val="100000"/>
              </a:lnSpc>
              <a:spcBef>
                <a:spcPts val="0"/>
              </a:spcBef>
              <a:spcAft>
                <a:spcPts val="600"/>
              </a:spcAft>
            </a:pPr>
            <a:r>
              <a:rPr lang="en-GB" dirty="0" smtClean="0"/>
              <a:t>It is designed to provide estimates at the national and regional levels, for urban and rural areas, and for each of Myanmar’s 15 states/regions.</a:t>
            </a:r>
            <a:endParaRPr lang="en-GB" dirty="0"/>
          </a:p>
        </p:txBody>
      </p:sp>
    </p:spTree>
    <p:extLst>
      <p:ext uri="{BB962C8B-B14F-4D97-AF65-F5344CB8AC3E}">
        <p14:creationId xmlns:p14="http://schemas.microsoft.com/office/powerpoint/2010/main" val="35579887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graphicFrame>
        <p:nvGraphicFramePr>
          <p:cNvPr id="11" name="Content Placeholder 10"/>
          <p:cNvGraphicFramePr>
            <a:graphicFrameLocks noGrp="1"/>
          </p:cNvGraphicFramePr>
          <p:nvPr>
            <p:ph idx="1"/>
            <p:extLst/>
          </p:nvPr>
        </p:nvGraphicFramePr>
        <p:xfrm>
          <a:off x="457200" y="311499"/>
          <a:ext cx="8271164" cy="654650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of women and men age 25-49 who had sexual intercourse by: </a:t>
            </a:r>
            <a:endParaRPr lang="en-US" i="1" dirty="0">
              <a:solidFill>
                <a:prstClr val="black"/>
              </a:solidFill>
            </a:endParaRPr>
          </a:p>
        </p:txBody>
      </p:sp>
    </p:spTree>
    <p:extLst>
      <p:ext uri="{BB962C8B-B14F-4D97-AF65-F5344CB8AC3E}">
        <p14:creationId xmlns:p14="http://schemas.microsoft.com/office/powerpoint/2010/main" val="11538872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smtClean="0">
                <a:solidFill>
                  <a:prstClr val="black"/>
                </a:solidFill>
              </a:rPr>
              <a:t>Levels </a:t>
            </a:r>
            <a:r>
              <a:rPr lang="en-GB" sz="2800" dirty="0" smtClean="0">
                <a:solidFill>
                  <a:prstClr val="black"/>
                </a:solidFill>
              </a:rPr>
              <a:t>and differentials</a:t>
            </a:r>
          </a:p>
          <a:p>
            <a:pPr>
              <a:lnSpc>
                <a:spcPct val="110000"/>
              </a:lnSpc>
              <a:spcBef>
                <a:spcPts val="0"/>
              </a:spcBef>
              <a:spcAft>
                <a:spcPts val="600"/>
              </a:spcAft>
              <a:buClr>
                <a:prstClr val="black"/>
              </a:buClr>
            </a:pPr>
            <a:r>
              <a:rPr lang="en-GB" sz="2800" dirty="0" smtClean="0">
                <a:solidFill>
                  <a:prstClr val="black"/>
                </a:solidFill>
              </a:rPr>
              <a:t>Determinants of fertility</a:t>
            </a:r>
          </a:p>
          <a:p>
            <a:pPr>
              <a:lnSpc>
                <a:spcPct val="110000"/>
              </a:lnSpc>
              <a:spcBef>
                <a:spcPts val="0"/>
              </a:spcBef>
              <a:spcAft>
                <a:spcPts val="600"/>
              </a:spcAft>
              <a:buClr>
                <a:prstClr val="black"/>
              </a:buClr>
            </a:pPr>
            <a:r>
              <a:rPr lang="en-GB" sz="2800" b="1" dirty="0" smtClean="0">
                <a:solidFill>
                  <a:srgbClr val="E4426D"/>
                </a:solidFill>
              </a:rPr>
              <a:t>Fertility preferences and ideal family size</a:t>
            </a:r>
          </a:p>
        </p:txBody>
      </p:sp>
      <p:sp>
        <p:nvSpPr>
          <p:cNvPr id="6" name="TextBox 5"/>
          <p:cNvSpPr txBox="1"/>
          <p:nvPr/>
        </p:nvSpPr>
        <p:spPr>
          <a:xfrm>
            <a:off x="4686300" y="4965678"/>
            <a:ext cx="4064000" cy="256480"/>
          </a:xfrm>
          <a:prstGeom prst="rect">
            <a:avLst/>
          </a:prstGeom>
          <a:noFill/>
        </p:spPr>
        <p:txBody>
          <a:bodyPr wrap="square" rtlCol="0">
            <a:spAutoFit/>
          </a:bodyPr>
          <a:lstStyle/>
          <a:p>
            <a:pPr algn="ctr"/>
            <a:r>
              <a:rPr lang="en-US" sz="1600" baseline="30000" dirty="0">
                <a:solidFill>
                  <a:prstClr val="black"/>
                </a:solidFill>
              </a:rPr>
              <a:t>© 2009 </a:t>
            </a:r>
            <a:r>
              <a:rPr lang="en-US" sz="1600" baseline="30000" dirty="0" err="1">
                <a:solidFill>
                  <a:prstClr val="black"/>
                </a:solidFill>
              </a:rPr>
              <a:t>Kyaw</a:t>
            </a:r>
            <a:r>
              <a:rPr lang="en-US" sz="1600" baseline="30000" dirty="0">
                <a:solidFill>
                  <a:prstClr val="black"/>
                </a:solidFill>
              </a:rPr>
              <a:t> </a:t>
            </a:r>
            <a:r>
              <a:rPr lang="en-US" sz="1600" baseline="30000" dirty="0" err="1">
                <a:solidFill>
                  <a:prstClr val="black"/>
                </a:solidFill>
              </a:rPr>
              <a:t>Kyaw</a:t>
            </a:r>
            <a:r>
              <a:rPr lang="en-US" sz="1600" baseline="30000" dirty="0">
                <a:solidFill>
                  <a:prstClr val="black"/>
                </a:solidFill>
              </a:rPr>
              <a:t> Winn,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5176" y="1426866"/>
            <a:ext cx="4076631" cy="3396343"/>
          </a:xfrm>
          <a:prstGeom prst="rect">
            <a:avLst/>
          </a:prstGeom>
          <a:ln>
            <a:solidFill>
              <a:schemeClr val="tx1"/>
            </a:solidFill>
          </a:ln>
        </p:spPr>
      </p:pic>
    </p:spTree>
    <p:extLst>
      <p:ext uri="{BB962C8B-B14F-4D97-AF65-F5344CB8AC3E}">
        <p14:creationId xmlns:p14="http://schemas.microsoft.com/office/powerpoint/2010/main" val="8112338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Women</a:t>
            </a:r>
            <a:endParaRPr lang="en-US" sz="4200" dirty="0"/>
          </a:p>
        </p:txBody>
      </p:sp>
      <p:graphicFrame>
        <p:nvGraphicFramePr>
          <p:cNvPr id="7" name="Content Placeholder 6"/>
          <p:cNvGraphicFramePr>
            <a:graphicFrameLocks noGrp="1"/>
          </p:cNvGraphicFramePr>
          <p:nvPr>
            <p:ph idx="1"/>
            <p:extLst/>
          </p:nvPr>
        </p:nvGraphicFramePr>
        <p:xfrm>
          <a:off x="0" y="1620982"/>
          <a:ext cx="9144000"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8176"/>
            <a:ext cx="9144000" cy="369332"/>
          </a:xfrm>
          <a:prstGeom prst="rect">
            <a:avLst/>
          </a:prstGeom>
          <a:noFill/>
        </p:spPr>
        <p:txBody>
          <a:bodyPr wrap="square" rtlCol="0">
            <a:spAutoFit/>
          </a:bodyPr>
          <a:lstStyle/>
          <a:p>
            <a:pPr algn="ctr"/>
            <a:r>
              <a:rPr lang="en-US" i="1" dirty="0" smtClean="0">
                <a:solidFill>
                  <a:prstClr val="black"/>
                </a:solidFill>
              </a:rPr>
              <a:t>Percent distribution of currently married women age 15-49 by desire for children in the future</a:t>
            </a:r>
            <a:endParaRPr lang="en-US" i="1" dirty="0">
              <a:solidFill>
                <a:prstClr val="black"/>
              </a:solidFill>
            </a:endParaRPr>
          </a:p>
        </p:txBody>
      </p:sp>
    </p:spTree>
    <p:extLst>
      <p:ext uri="{BB962C8B-B14F-4D97-AF65-F5344CB8AC3E}">
        <p14:creationId xmlns:p14="http://schemas.microsoft.com/office/powerpoint/2010/main" val="33222857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Men</a:t>
            </a:r>
            <a:endParaRPr lang="en-US" sz="4200" dirty="0"/>
          </a:p>
        </p:txBody>
      </p:sp>
      <p:graphicFrame>
        <p:nvGraphicFramePr>
          <p:cNvPr id="7" name="Content Placeholder 6"/>
          <p:cNvGraphicFramePr>
            <a:graphicFrameLocks noGrp="1"/>
          </p:cNvGraphicFramePr>
          <p:nvPr>
            <p:ph idx="1"/>
            <p:extLst/>
          </p:nvPr>
        </p:nvGraphicFramePr>
        <p:xfrm>
          <a:off x="0" y="1593273"/>
          <a:ext cx="9144000"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25070"/>
            <a:ext cx="9144000" cy="369332"/>
          </a:xfrm>
          <a:prstGeom prst="rect">
            <a:avLst/>
          </a:prstGeom>
          <a:noFill/>
        </p:spPr>
        <p:txBody>
          <a:bodyPr wrap="square" rtlCol="0">
            <a:spAutoFit/>
          </a:bodyPr>
          <a:lstStyle/>
          <a:p>
            <a:pPr algn="ctr"/>
            <a:r>
              <a:rPr lang="en-US" i="1" dirty="0" smtClean="0">
                <a:solidFill>
                  <a:prstClr val="black"/>
                </a:solidFill>
              </a:rPr>
              <a:t>Percent distribution of currently married men age 15-49 by desire for children in the future</a:t>
            </a:r>
            <a:endParaRPr lang="en-US" i="1" dirty="0">
              <a:solidFill>
                <a:prstClr val="black"/>
              </a:solidFill>
            </a:endParaRPr>
          </a:p>
        </p:txBody>
      </p:sp>
    </p:spTree>
    <p:extLst>
      <p:ext uri="{BB962C8B-B14F-4D97-AF65-F5344CB8AC3E}">
        <p14:creationId xmlns:p14="http://schemas.microsoft.com/office/powerpoint/2010/main" val="17318282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Ideal Family Size</a:t>
            </a:r>
            <a:endParaRPr lang="en-US" sz="4200" dirty="0"/>
          </a:p>
        </p:txBody>
      </p:sp>
      <p:graphicFrame>
        <p:nvGraphicFramePr>
          <p:cNvPr id="11" name="Content Placeholder 10"/>
          <p:cNvGraphicFramePr>
            <a:graphicFrameLocks noGrp="1"/>
          </p:cNvGraphicFramePr>
          <p:nvPr>
            <p:ph idx="1"/>
            <p:extLst/>
          </p:nvPr>
        </p:nvGraphicFramePr>
        <p:xfrm>
          <a:off x="471055" y="149087"/>
          <a:ext cx="8243454" cy="670891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solidFill>
                  <a:prstClr val="black"/>
                </a:solidFill>
              </a:rPr>
              <a:t>Mean ideal number of children among women and men age 15-49</a:t>
            </a:r>
            <a:endParaRPr lang="en-US" i="1" dirty="0">
              <a:solidFill>
                <a:prstClr val="black"/>
              </a:solidFill>
            </a:endParaRPr>
          </a:p>
        </p:txBody>
      </p:sp>
    </p:spTree>
    <p:extLst>
      <p:ext uri="{BB962C8B-B14F-4D97-AF65-F5344CB8AC3E}">
        <p14:creationId xmlns:p14="http://schemas.microsoft.com/office/powerpoint/2010/main" val="21791877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Planning</a:t>
            </a:r>
            <a:endParaRPr lang="en-US" sz="4200" dirty="0"/>
          </a:p>
        </p:txBody>
      </p:sp>
      <p:graphicFrame>
        <p:nvGraphicFramePr>
          <p:cNvPr id="7" name="Content Placeholder 6"/>
          <p:cNvGraphicFramePr>
            <a:graphicFrameLocks noGrp="1"/>
          </p:cNvGraphicFramePr>
          <p:nvPr>
            <p:ph idx="1"/>
            <p:extLst/>
          </p:nvPr>
        </p:nvGraphicFramePr>
        <p:xfrm>
          <a:off x="653143" y="1593273"/>
          <a:ext cx="7536264"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23466"/>
            <a:ext cx="9144000" cy="369332"/>
          </a:xfrm>
          <a:prstGeom prst="rect">
            <a:avLst/>
          </a:prstGeom>
          <a:noFill/>
        </p:spPr>
        <p:txBody>
          <a:bodyPr wrap="square" rtlCol="0">
            <a:spAutoFit/>
          </a:bodyPr>
          <a:lstStyle/>
          <a:p>
            <a:pPr algn="ctr"/>
            <a:r>
              <a:rPr lang="en-US" i="1" dirty="0" smtClean="0">
                <a:solidFill>
                  <a:prstClr val="black"/>
                </a:solidFill>
              </a:rPr>
              <a:t>Percent distribution of births to women in the 5 years before the survey by birth planning status</a:t>
            </a:r>
            <a:endParaRPr lang="en-US" i="1" dirty="0">
              <a:solidFill>
                <a:prstClr val="black"/>
              </a:solidFill>
            </a:endParaRPr>
          </a:p>
        </p:txBody>
      </p:sp>
    </p:spTree>
    <p:extLst>
      <p:ext uri="{BB962C8B-B14F-4D97-AF65-F5344CB8AC3E}">
        <p14:creationId xmlns:p14="http://schemas.microsoft.com/office/powerpoint/2010/main" val="22490788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Difference between Wanted and </a:t>
            </a:r>
            <a:br>
              <a:rPr lang="en-US" sz="4200" dirty="0" smtClean="0"/>
            </a:br>
            <a:r>
              <a:rPr lang="en-US" sz="4200" dirty="0" smtClean="0"/>
              <a:t>Actual Fertility Rates</a:t>
            </a:r>
            <a:endParaRPr lang="en-US" sz="4200" dirty="0"/>
          </a:p>
        </p:txBody>
      </p:sp>
      <p:graphicFrame>
        <p:nvGraphicFramePr>
          <p:cNvPr id="7" name="Content Placeholder 6"/>
          <p:cNvGraphicFramePr>
            <a:graphicFrameLocks noGrp="1"/>
          </p:cNvGraphicFramePr>
          <p:nvPr>
            <p:ph idx="1"/>
            <p:extLst/>
          </p:nvPr>
        </p:nvGraphicFramePr>
        <p:xfrm>
          <a:off x="628650" y="1565564"/>
          <a:ext cx="7886700" cy="529243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367889" y="2621680"/>
            <a:ext cx="736600" cy="369332"/>
          </a:xfrm>
          <a:prstGeom prst="rect">
            <a:avLst/>
          </a:prstGeom>
          <a:noFill/>
        </p:spPr>
        <p:txBody>
          <a:bodyPr wrap="square" rtlCol="0">
            <a:spAutoFit/>
          </a:bodyPr>
          <a:lstStyle/>
          <a:p>
            <a:pPr algn="ctr"/>
            <a:r>
              <a:rPr lang="en-US" b="1" dirty="0" smtClean="0">
                <a:solidFill>
                  <a:prstClr val="black"/>
                </a:solidFill>
              </a:rPr>
              <a:t>2.3</a:t>
            </a:r>
            <a:endParaRPr lang="en-US" b="1" dirty="0">
              <a:solidFill>
                <a:prstClr val="black"/>
              </a:solidFill>
            </a:endParaRPr>
          </a:p>
        </p:txBody>
      </p:sp>
      <p:sp>
        <p:nvSpPr>
          <p:cNvPr id="9" name="TextBox 8"/>
          <p:cNvSpPr txBox="1"/>
          <p:nvPr/>
        </p:nvSpPr>
        <p:spPr>
          <a:xfrm>
            <a:off x="4742750" y="4196637"/>
            <a:ext cx="736600" cy="369332"/>
          </a:xfrm>
          <a:prstGeom prst="rect">
            <a:avLst/>
          </a:prstGeom>
          <a:noFill/>
        </p:spPr>
        <p:txBody>
          <a:bodyPr wrap="square" rtlCol="0">
            <a:spAutoFit/>
          </a:bodyPr>
          <a:lstStyle/>
          <a:p>
            <a:pPr algn="ctr"/>
            <a:r>
              <a:rPr lang="en-US" b="1" dirty="0" smtClean="0">
                <a:solidFill>
                  <a:prstClr val="black"/>
                </a:solidFill>
              </a:rPr>
              <a:t>1.9</a:t>
            </a:r>
            <a:endParaRPr lang="en-US" b="1" dirty="0">
              <a:solidFill>
                <a:prstClr val="black"/>
              </a:solidFill>
            </a:endParaRPr>
          </a:p>
        </p:txBody>
      </p:sp>
      <p:sp>
        <p:nvSpPr>
          <p:cNvPr id="10" name="TextBox 9"/>
          <p:cNvSpPr txBox="1"/>
          <p:nvPr/>
        </p:nvSpPr>
        <p:spPr>
          <a:xfrm>
            <a:off x="5622169" y="5751498"/>
            <a:ext cx="736600" cy="369332"/>
          </a:xfrm>
          <a:prstGeom prst="rect">
            <a:avLst/>
          </a:prstGeom>
          <a:noFill/>
        </p:spPr>
        <p:txBody>
          <a:bodyPr wrap="square" rtlCol="0">
            <a:spAutoFit/>
          </a:bodyPr>
          <a:lstStyle/>
          <a:p>
            <a:pPr algn="ctr"/>
            <a:r>
              <a:rPr lang="en-US" b="1" dirty="0" smtClean="0">
                <a:solidFill>
                  <a:prstClr val="black"/>
                </a:solidFill>
              </a:rPr>
              <a:t>2.4</a:t>
            </a:r>
            <a:endParaRPr lang="en-US" b="1" dirty="0">
              <a:solidFill>
                <a:prstClr val="black"/>
              </a:solidFill>
            </a:endParaRPr>
          </a:p>
        </p:txBody>
      </p:sp>
    </p:spTree>
    <p:extLst>
      <p:ext uri="{BB962C8B-B14F-4D97-AF65-F5344CB8AC3E}">
        <p14:creationId xmlns:p14="http://schemas.microsoft.com/office/powerpoint/2010/main" val="4790221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498765" y="1325562"/>
            <a:ext cx="8201890" cy="5532438"/>
          </a:xfrm>
        </p:spPr>
        <p:txBody>
          <a:bodyPr>
            <a:normAutofit/>
          </a:bodyPr>
          <a:lstStyle/>
          <a:p>
            <a:pPr>
              <a:lnSpc>
                <a:spcPct val="100000"/>
              </a:lnSpc>
              <a:spcBef>
                <a:spcPts val="0"/>
              </a:spcBef>
              <a:spcAft>
                <a:spcPts val="600"/>
              </a:spcAft>
              <a:buClr>
                <a:schemeClr val="tx1"/>
              </a:buClr>
            </a:pPr>
            <a:r>
              <a:rPr lang="en-GB" dirty="0"/>
              <a:t>Women have an average of </a:t>
            </a:r>
            <a:r>
              <a:rPr lang="en-GB" b="1" dirty="0" smtClean="0">
                <a:solidFill>
                  <a:schemeClr val="bg2"/>
                </a:solidFill>
              </a:rPr>
              <a:t>2.3</a:t>
            </a:r>
            <a:r>
              <a:rPr lang="en-GB" dirty="0" smtClean="0"/>
              <a:t> </a:t>
            </a:r>
            <a:r>
              <a:rPr lang="en-GB" dirty="0"/>
              <a:t>children.</a:t>
            </a:r>
          </a:p>
          <a:p>
            <a:pPr>
              <a:lnSpc>
                <a:spcPct val="100000"/>
              </a:lnSpc>
              <a:spcBef>
                <a:spcPts val="0"/>
              </a:spcBef>
              <a:spcAft>
                <a:spcPts val="600"/>
              </a:spcAft>
              <a:buClr>
                <a:schemeClr val="tx1"/>
              </a:buClr>
            </a:pPr>
            <a:r>
              <a:rPr lang="en-GB" dirty="0"/>
              <a:t>Women have </a:t>
            </a:r>
            <a:r>
              <a:rPr lang="en-GB" dirty="0" smtClean="0"/>
              <a:t>first </a:t>
            </a:r>
            <a:r>
              <a:rPr lang="en-GB" dirty="0"/>
              <a:t>marriage at </a:t>
            </a:r>
            <a:r>
              <a:rPr lang="en-GB" b="1" dirty="0" smtClean="0">
                <a:solidFill>
                  <a:schemeClr val="bg2"/>
                </a:solidFill>
              </a:rPr>
              <a:t>22.1</a:t>
            </a:r>
            <a:r>
              <a:rPr lang="en-GB" dirty="0" smtClean="0"/>
              <a:t> </a:t>
            </a:r>
            <a:r>
              <a:rPr lang="en-GB" dirty="0"/>
              <a:t>years, first sex at a median age of </a:t>
            </a:r>
            <a:r>
              <a:rPr lang="en-GB" b="1" dirty="0" smtClean="0">
                <a:solidFill>
                  <a:schemeClr val="bg2"/>
                </a:solidFill>
              </a:rPr>
              <a:t>22.5</a:t>
            </a:r>
            <a:r>
              <a:rPr lang="en-GB" dirty="0" smtClean="0"/>
              <a:t> </a:t>
            </a:r>
            <a:r>
              <a:rPr lang="en-GB" dirty="0"/>
              <a:t>years, and their first birth at </a:t>
            </a:r>
            <a:r>
              <a:rPr lang="en-GB" b="1" dirty="0" smtClean="0">
                <a:solidFill>
                  <a:schemeClr val="bg2"/>
                </a:solidFill>
              </a:rPr>
              <a:t>24.7</a:t>
            </a:r>
            <a:r>
              <a:rPr lang="en-GB" dirty="0" smtClean="0"/>
              <a:t> </a:t>
            </a:r>
            <a:r>
              <a:rPr lang="en-GB" dirty="0"/>
              <a:t>years.</a:t>
            </a:r>
          </a:p>
          <a:p>
            <a:pPr>
              <a:lnSpc>
                <a:spcPct val="100000"/>
              </a:lnSpc>
              <a:spcBef>
                <a:spcPts val="0"/>
              </a:spcBef>
              <a:spcAft>
                <a:spcPts val="600"/>
              </a:spcAft>
              <a:buClr>
                <a:schemeClr val="tx1"/>
              </a:buClr>
            </a:pPr>
            <a:r>
              <a:rPr lang="en-GB" b="1" dirty="0" smtClean="0">
                <a:solidFill>
                  <a:schemeClr val="bg2"/>
                </a:solidFill>
              </a:rPr>
              <a:t>61%</a:t>
            </a:r>
            <a:r>
              <a:rPr lang="en-GB" dirty="0" smtClean="0"/>
              <a:t> </a:t>
            </a:r>
            <a:r>
              <a:rPr lang="en-GB" dirty="0"/>
              <a:t>of married women and </a:t>
            </a:r>
            <a:r>
              <a:rPr lang="en-GB" b="1" dirty="0" smtClean="0">
                <a:solidFill>
                  <a:schemeClr val="bg2"/>
                </a:solidFill>
              </a:rPr>
              <a:t>46%</a:t>
            </a:r>
            <a:r>
              <a:rPr lang="en-GB" dirty="0" smtClean="0"/>
              <a:t> </a:t>
            </a:r>
            <a:r>
              <a:rPr lang="en-GB" dirty="0"/>
              <a:t>of married men </a:t>
            </a:r>
            <a:r>
              <a:rPr lang="en-GB" i="1" dirty="0"/>
              <a:t>want no more children</a:t>
            </a:r>
            <a:r>
              <a:rPr lang="en-GB" dirty="0"/>
              <a:t>.</a:t>
            </a:r>
          </a:p>
          <a:p>
            <a:pPr>
              <a:lnSpc>
                <a:spcPct val="100000"/>
              </a:lnSpc>
              <a:spcBef>
                <a:spcPts val="0"/>
              </a:spcBef>
              <a:spcAft>
                <a:spcPts val="600"/>
              </a:spcAft>
              <a:buClr>
                <a:schemeClr val="tx1"/>
              </a:buClr>
            </a:pPr>
            <a:r>
              <a:rPr lang="en-GB" dirty="0"/>
              <a:t>Women report their </a:t>
            </a:r>
            <a:r>
              <a:rPr lang="en-GB" i="1" dirty="0"/>
              <a:t>ideal family size </a:t>
            </a:r>
            <a:r>
              <a:rPr lang="en-GB" dirty="0" smtClean="0"/>
              <a:t>as </a:t>
            </a:r>
            <a:r>
              <a:rPr lang="en-GB" b="1" dirty="0" smtClean="0">
                <a:solidFill>
                  <a:schemeClr val="bg2"/>
                </a:solidFill>
              </a:rPr>
              <a:t>2.5 </a:t>
            </a:r>
            <a:r>
              <a:rPr lang="en-GB" dirty="0"/>
              <a:t>children while men report</a:t>
            </a:r>
            <a:r>
              <a:rPr lang="en-GB" b="1" dirty="0">
                <a:solidFill>
                  <a:schemeClr val="accent5"/>
                </a:solidFill>
              </a:rPr>
              <a:t> </a:t>
            </a:r>
            <a:r>
              <a:rPr lang="en-GB" b="1" dirty="0" smtClean="0">
                <a:solidFill>
                  <a:schemeClr val="bg2"/>
                </a:solidFill>
              </a:rPr>
              <a:t>2.8</a:t>
            </a:r>
            <a:r>
              <a:rPr lang="en-GB" dirty="0" smtClean="0"/>
              <a:t>. </a:t>
            </a: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p:txBody>
      </p:sp>
    </p:spTree>
    <p:extLst>
      <p:ext uri="{BB962C8B-B14F-4D97-AF65-F5344CB8AC3E}">
        <p14:creationId xmlns:p14="http://schemas.microsoft.com/office/powerpoint/2010/main" val="33108623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28650" y="4070749"/>
            <a:ext cx="7886700" cy="2355590"/>
          </a:xfrm>
        </p:spPr>
        <p:txBody>
          <a:bodyPr>
            <a:normAutofit fontScale="70000" lnSpcReduction="20000"/>
          </a:bodyPr>
          <a:lstStyle/>
          <a:p>
            <a:pPr marL="0" indent="0" algn="ctr">
              <a:lnSpc>
                <a:spcPct val="120000"/>
              </a:lnSpc>
              <a:spcBef>
                <a:spcPts val="0"/>
              </a:spcBef>
              <a:spcAft>
                <a:spcPts val="600"/>
              </a:spcAft>
              <a:buNone/>
            </a:pPr>
            <a:r>
              <a:rPr lang="en-GB" dirty="0" smtClean="0"/>
              <a:t>Very few urban households are in the </a:t>
            </a:r>
            <a:r>
              <a:rPr lang="en-GB" b="1" dirty="0" smtClean="0">
                <a:solidFill>
                  <a:srgbClr val="FF0000"/>
                </a:solidFill>
              </a:rPr>
              <a:t>poorest</a:t>
            </a:r>
            <a:r>
              <a:rPr lang="en-GB" dirty="0" smtClean="0"/>
              <a:t> </a:t>
            </a:r>
            <a:r>
              <a:rPr lang="en-GB" b="1" dirty="0" smtClean="0">
                <a:solidFill>
                  <a:schemeClr val="bg2"/>
                </a:solidFill>
              </a:rPr>
              <a:t>3 quintiles</a:t>
            </a:r>
            <a:r>
              <a:rPr lang="en-GB" dirty="0" smtClean="0"/>
              <a:t>, while very few rural households are in the </a:t>
            </a:r>
            <a:r>
              <a:rPr lang="en-GB" b="1" dirty="0" smtClean="0">
                <a:solidFill>
                  <a:srgbClr val="FF0000"/>
                </a:solidFill>
              </a:rPr>
              <a:t>wealthiest quintile</a:t>
            </a:r>
            <a:r>
              <a:rPr lang="en-GB" dirty="0" smtClean="0"/>
              <a:t>.</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b="1" dirty="0" smtClean="0">
                <a:solidFill>
                  <a:schemeClr val="bg2"/>
                </a:solidFill>
              </a:rPr>
              <a:t>Rakhine and </a:t>
            </a:r>
            <a:r>
              <a:rPr lang="en-GB" b="1" dirty="0" err="1" smtClean="0">
                <a:solidFill>
                  <a:schemeClr val="bg2"/>
                </a:solidFill>
              </a:rPr>
              <a:t>Ayeyarwady</a:t>
            </a:r>
            <a:r>
              <a:rPr lang="en-GB" b="1" dirty="0" smtClean="0">
                <a:solidFill>
                  <a:schemeClr val="bg2"/>
                </a:solidFill>
              </a:rPr>
              <a:t> </a:t>
            </a:r>
            <a:r>
              <a:rPr lang="en-GB" dirty="0" smtClean="0"/>
              <a:t>have the largest proportion of households in the </a:t>
            </a:r>
            <a:r>
              <a:rPr lang="en-GB" b="1" dirty="0" smtClean="0">
                <a:solidFill>
                  <a:schemeClr val="bg2"/>
                </a:solidFill>
              </a:rPr>
              <a:t>poorest</a:t>
            </a:r>
            <a:r>
              <a:rPr lang="en-GB" dirty="0" smtClean="0">
                <a:solidFill>
                  <a:schemeClr val="bg2"/>
                </a:solidFill>
              </a:rPr>
              <a:t> </a:t>
            </a:r>
            <a:r>
              <a:rPr lang="en-GB" dirty="0" smtClean="0"/>
              <a:t>quintile</a:t>
            </a:r>
            <a:r>
              <a:rPr lang="en-GB" b="1" dirty="0">
                <a:solidFill>
                  <a:schemeClr val="bg2"/>
                </a:solidFill>
              </a:rPr>
              <a:t> </a:t>
            </a:r>
            <a:r>
              <a:rPr lang="en-GB" b="1" dirty="0" smtClean="0">
                <a:solidFill>
                  <a:schemeClr val="bg2"/>
                </a:solidFill>
              </a:rPr>
              <a:t>(&gt;40</a:t>
            </a:r>
            <a:r>
              <a:rPr lang="en-GB" b="1" dirty="0">
                <a:solidFill>
                  <a:schemeClr val="bg2"/>
                </a:solidFill>
              </a:rPr>
              <a:t>%)</a:t>
            </a:r>
            <a:r>
              <a:rPr lang="en-GB" dirty="0" smtClean="0"/>
              <a:t>, while </a:t>
            </a:r>
            <a:r>
              <a:rPr lang="en-GB" b="1" dirty="0" smtClean="0">
                <a:solidFill>
                  <a:schemeClr val="bg2"/>
                </a:solidFill>
              </a:rPr>
              <a:t>Yangon </a:t>
            </a:r>
            <a:r>
              <a:rPr lang="en-GB" dirty="0" smtClean="0"/>
              <a:t>has the largest proportion of households in the </a:t>
            </a:r>
            <a:r>
              <a:rPr lang="en-GB" b="1" dirty="0" smtClean="0">
                <a:solidFill>
                  <a:schemeClr val="bg2"/>
                </a:solidFill>
              </a:rPr>
              <a:t>wealthiest</a:t>
            </a:r>
            <a:r>
              <a:rPr lang="en-GB" b="1" dirty="0" smtClean="0">
                <a:solidFill>
                  <a:schemeClr val="accent1"/>
                </a:solidFill>
              </a:rPr>
              <a:t> </a:t>
            </a:r>
            <a:r>
              <a:rPr lang="en-GB" dirty="0" smtClean="0"/>
              <a:t>quintile</a:t>
            </a:r>
            <a:r>
              <a:rPr lang="en-GB" b="1" dirty="0">
                <a:solidFill>
                  <a:schemeClr val="bg2"/>
                </a:solidFill>
              </a:rPr>
              <a:t> </a:t>
            </a:r>
            <a:r>
              <a:rPr lang="en-GB" b="1" dirty="0" smtClean="0">
                <a:solidFill>
                  <a:schemeClr val="bg2"/>
                </a:solidFill>
              </a:rPr>
              <a:t>(47%)</a:t>
            </a:r>
            <a:r>
              <a:rPr lang="en-GB" dirty="0" smtClean="0"/>
              <a:t>.</a:t>
            </a:r>
            <a:endParaRPr lang="en-GB" dirty="0"/>
          </a:p>
        </p:txBody>
      </p:sp>
      <p:sp>
        <p:nvSpPr>
          <p:cNvPr id="4" name="Rectangle 4"/>
          <p:cNvSpPr txBox="1">
            <a:spLocks noChangeArrowheads="1"/>
          </p:cNvSpPr>
          <p:nvPr/>
        </p:nvSpPr>
        <p:spPr>
          <a:xfrm>
            <a:off x="191068" y="1805814"/>
            <a:ext cx="8952931" cy="1784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FontTx/>
              <a:buNone/>
              <a:defRPr/>
            </a:pPr>
            <a:r>
              <a:rPr lang="en-US" sz="2800" dirty="0" smtClean="0">
                <a:solidFill>
                  <a:prstClr val="black"/>
                </a:solidFill>
              </a:rPr>
              <a:t>		</a:t>
            </a:r>
            <a:r>
              <a:rPr lang="en-US" sz="2400" dirty="0" smtClean="0">
                <a:solidFill>
                  <a:srgbClr val="0070C0"/>
                </a:solidFill>
              </a:rPr>
              <a:t>         </a:t>
            </a:r>
            <a:r>
              <a:rPr lang="en-US" sz="2300" b="1" dirty="0" smtClean="0">
                <a:solidFill>
                  <a:prstClr val="black"/>
                </a:solidFill>
              </a:rPr>
              <a:t>Lowest	     2</a:t>
            </a:r>
            <a:r>
              <a:rPr lang="en-US" sz="2300" b="1" baseline="30000" dirty="0" smtClean="0">
                <a:solidFill>
                  <a:prstClr val="black"/>
                </a:solidFill>
              </a:rPr>
              <a:t>nd</a:t>
            </a:r>
            <a:r>
              <a:rPr lang="en-US" sz="2300" b="1" dirty="0" smtClean="0">
                <a:solidFill>
                  <a:prstClr val="black"/>
                </a:solidFill>
              </a:rPr>
              <a:t>	       Middle	  4</a:t>
            </a:r>
            <a:r>
              <a:rPr lang="en-US" sz="2300" b="1" baseline="30000" dirty="0" smtClean="0">
                <a:solidFill>
                  <a:prstClr val="black"/>
                </a:solidFill>
              </a:rPr>
              <a:t>th</a:t>
            </a:r>
            <a:r>
              <a:rPr lang="en-US" sz="2300" b="1" dirty="0" smtClean="0">
                <a:solidFill>
                  <a:prstClr val="black"/>
                </a:solidFill>
              </a:rPr>
              <a:t>	  Highest</a:t>
            </a:r>
          </a:p>
          <a:p>
            <a:pPr>
              <a:lnSpc>
                <a:spcPct val="20000"/>
              </a:lnSpc>
              <a:buFontTx/>
              <a:buNone/>
              <a:defRPr/>
            </a:pPr>
            <a:r>
              <a:rPr lang="en-US" sz="2300" b="1" dirty="0" smtClean="0">
                <a:solidFill>
                  <a:srgbClr val="A50021"/>
                </a:solidFill>
              </a:rPr>
              <a:t> </a:t>
            </a:r>
          </a:p>
          <a:p>
            <a:pPr>
              <a:lnSpc>
                <a:spcPct val="110000"/>
              </a:lnSpc>
              <a:buFontTx/>
              <a:buNone/>
              <a:defRPr/>
            </a:pPr>
            <a:r>
              <a:rPr lang="en-US" sz="2400" b="1" dirty="0" smtClean="0">
                <a:solidFill>
                  <a:srgbClr val="E4426D"/>
                </a:solidFill>
              </a:rPr>
              <a:t>Urban		 4%	    5%	        10%   	26%	     56%</a:t>
            </a:r>
          </a:p>
          <a:p>
            <a:pPr>
              <a:lnSpc>
                <a:spcPct val="110000"/>
              </a:lnSpc>
              <a:buFontTx/>
              <a:buNone/>
              <a:defRPr/>
            </a:pPr>
            <a:r>
              <a:rPr lang="en-US" sz="2400" b="1" dirty="0" smtClean="0">
                <a:solidFill>
                  <a:srgbClr val="3B6832"/>
                </a:solidFill>
              </a:rPr>
              <a:t>Rural		 26%	   25%	        24%	 18%	       7%</a:t>
            </a:r>
          </a:p>
          <a:p>
            <a:pPr>
              <a:lnSpc>
                <a:spcPct val="110000"/>
              </a:lnSpc>
              <a:buFontTx/>
              <a:buNone/>
              <a:defRPr/>
            </a:pPr>
            <a:endParaRPr lang="en-US" sz="2400" b="1" dirty="0" smtClean="0">
              <a:solidFill>
                <a:srgbClr val="90C486"/>
              </a:solidFill>
            </a:endParaRPr>
          </a:p>
        </p:txBody>
      </p:sp>
      <p:cxnSp>
        <p:nvCxnSpPr>
          <p:cNvPr id="5" name="Straight Connector 4"/>
          <p:cNvCxnSpPr/>
          <p:nvPr/>
        </p:nvCxnSpPr>
        <p:spPr>
          <a:xfrm>
            <a:off x="1709382" y="2300785"/>
            <a:ext cx="6400800" cy="158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663086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8779"/>
            <a:ext cx="4572000" cy="5358063"/>
          </a:xfrm>
        </p:spPr>
        <p:txBody>
          <a:bodyPr>
            <a:normAutofit/>
          </a:bodyPr>
          <a:lstStyle/>
          <a:p>
            <a:pPr>
              <a:lnSpc>
                <a:spcPct val="110000"/>
              </a:lnSpc>
              <a:spcBef>
                <a:spcPts val="0"/>
              </a:spcBef>
              <a:spcAft>
                <a:spcPts val="600"/>
              </a:spcAft>
              <a:buClr>
                <a:schemeClr val="tx1"/>
              </a:buClr>
            </a:pPr>
            <a:r>
              <a:rPr lang="en-GB" sz="2800" dirty="0" smtClean="0"/>
              <a:t>Household Characteristics</a:t>
            </a:r>
          </a:p>
          <a:p>
            <a:pPr lvl="1">
              <a:lnSpc>
                <a:spcPct val="110000"/>
              </a:lnSpc>
              <a:spcBef>
                <a:spcPts val="0"/>
              </a:spcBef>
              <a:spcAft>
                <a:spcPts val="600"/>
              </a:spcAft>
              <a:buClr>
                <a:schemeClr val="tx1"/>
              </a:buClr>
            </a:pPr>
            <a:r>
              <a:rPr lang="en-GB" sz="2400" dirty="0"/>
              <a:t>Drinking water and sanitation</a:t>
            </a:r>
          </a:p>
          <a:p>
            <a:pPr lvl="1">
              <a:lnSpc>
                <a:spcPct val="110000"/>
              </a:lnSpc>
              <a:spcBef>
                <a:spcPts val="0"/>
              </a:spcBef>
              <a:spcAft>
                <a:spcPts val="600"/>
              </a:spcAft>
              <a:buClr>
                <a:schemeClr val="tx1"/>
              </a:buClr>
            </a:pPr>
            <a:r>
              <a:rPr lang="en-GB" sz="2400" dirty="0"/>
              <a:t>Electricity</a:t>
            </a:r>
          </a:p>
          <a:p>
            <a:pPr lvl="1">
              <a:lnSpc>
                <a:spcPct val="110000"/>
              </a:lnSpc>
              <a:spcBef>
                <a:spcPts val="0"/>
              </a:spcBef>
              <a:spcAft>
                <a:spcPts val="600"/>
              </a:spcAft>
              <a:buClr>
                <a:schemeClr val="tx1"/>
              </a:buClr>
            </a:pPr>
            <a:r>
              <a:rPr lang="en-GB" sz="2400" dirty="0"/>
              <a:t>Ownership of goods</a:t>
            </a:r>
          </a:p>
          <a:p>
            <a:pPr lvl="1">
              <a:lnSpc>
                <a:spcPct val="110000"/>
              </a:lnSpc>
              <a:spcBef>
                <a:spcPts val="0"/>
              </a:spcBef>
              <a:spcAft>
                <a:spcPts val="600"/>
              </a:spcAft>
              <a:buClr>
                <a:schemeClr val="tx1"/>
              </a:buClr>
            </a:pPr>
            <a:r>
              <a:rPr lang="en-GB" sz="2400" dirty="0" smtClean="0"/>
              <a:t>Wealth</a:t>
            </a:r>
          </a:p>
          <a:p>
            <a:pPr>
              <a:lnSpc>
                <a:spcPct val="110000"/>
              </a:lnSpc>
              <a:spcBef>
                <a:spcPts val="0"/>
              </a:spcBef>
              <a:spcAft>
                <a:spcPts val="600"/>
              </a:spcAft>
              <a:buClr>
                <a:schemeClr val="tx1"/>
              </a:buClr>
            </a:pPr>
            <a:r>
              <a:rPr lang="en-GB" sz="2800" b="1" dirty="0" smtClean="0">
                <a:solidFill>
                  <a:schemeClr val="bg2"/>
                </a:solidFill>
              </a:rPr>
              <a:t>Respondent Characteristics</a:t>
            </a:r>
          </a:p>
          <a:p>
            <a:pPr lvl="1">
              <a:lnSpc>
                <a:spcPct val="110000"/>
              </a:lnSpc>
              <a:spcBef>
                <a:spcPts val="0"/>
              </a:spcBef>
              <a:spcAft>
                <a:spcPts val="600"/>
              </a:spcAft>
              <a:buClr>
                <a:schemeClr val="tx1"/>
              </a:buClr>
            </a:pPr>
            <a:r>
              <a:rPr lang="en-GB" sz="2400" b="1" dirty="0" smtClean="0">
                <a:solidFill>
                  <a:schemeClr val="bg2"/>
                </a:solidFill>
              </a:rPr>
              <a:t>Education</a:t>
            </a:r>
          </a:p>
          <a:p>
            <a:pPr lvl="1">
              <a:lnSpc>
                <a:spcPct val="110000"/>
              </a:lnSpc>
              <a:spcBef>
                <a:spcPts val="0"/>
              </a:spcBef>
              <a:spcAft>
                <a:spcPts val="600"/>
              </a:spcAft>
              <a:buClr>
                <a:schemeClr val="tx1"/>
              </a:buClr>
            </a:pPr>
            <a:r>
              <a:rPr lang="en-GB" sz="2400" b="1" dirty="0" smtClean="0">
                <a:solidFill>
                  <a:schemeClr val="bg2"/>
                </a:solidFill>
              </a:rPr>
              <a:t>Mass media</a:t>
            </a:r>
          </a:p>
          <a:p>
            <a:pPr lvl="1">
              <a:lnSpc>
                <a:spcPct val="110000"/>
              </a:lnSpc>
              <a:spcBef>
                <a:spcPts val="0"/>
              </a:spcBef>
              <a:spcAft>
                <a:spcPts val="600"/>
              </a:spcAft>
              <a:buClr>
                <a:schemeClr val="tx1"/>
              </a:buClr>
            </a:pPr>
            <a:r>
              <a:rPr lang="en-GB" sz="2400" b="1" dirty="0" smtClean="0">
                <a:solidFill>
                  <a:schemeClr val="bg2"/>
                </a:solidFill>
              </a:rPr>
              <a:t>Employment and occupation</a:t>
            </a:r>
          </a:p>
        </p:txBody>
      </p:sp>
      <p:sp>
        <p:nvSpPr>
          <p:cNvPr id="5" name="TextBox 4"/>
          <p:cNvSpPr txBox="1"/>
          <p:nvPr/>
        </p:nvSpPr>
        <p:spPr>
          <a:xfrm>
            <a:off x="4649932" y="4800600"/>
            <a:ext cx="4098036" cy="276999"/>
          </a:xfrm>
          <a:prstGeom prst="rect">
            <a:avLst/>
          </a:prstGeom>
          <a:noFill/>
        </p:spPr>
        <p:txBody>
          <a:bodyPr wrap="square" rtlCol="0">
            <a:spAutoFit/>
          </a:bodyPr>
          <a:lstStyle/>
          <a:p>
            <a:pPr algn="ctr"/>
            <a:r>
              <a:rPr lang="en-US" sz="1200" dirty="0">
                <a:solidFill>
                  <a:prstClr val="black"/>
                </a:solidFill>
              </a:rPr>
              <a:t>© 2009 </a:t>
            </a:r>
            <a:r>
              <a:rPr lang="en-US" sz="1200" dirty="0" err="1">
                <a:solidFill>
                  <a:prstClr val="black"/>
                </a:solidFill>
              </a:rPr>
              <a:t>Kyaw</a:t>
            </a:r>
            <a:r>
              <a:rPr lang="en-US" sz="1200" dirty="0">
                <a:solidFill>
                  <a:prstClr val="black"/>
                </a:solidFill>
              </a:rPr>
              <a:t> Thar, Courtesy of </a:t>
            </a:r>
            <a:r>
              <a:rPr lang="en-US" sz="1200" dirty="0" err="1">
                <a:solidFill>
                  <a:prstClr val="black"/>
                </a:solidFill>
              </a:rPr>
              <a:t>Photoshare</a:t>
            </a:r>
            <a:endParaRPr lang="en-US" sz="12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932" y="1991591"/>
            <a:ext cx="4213514" cy="2809009"/>
          </a:xfrm>
          <a:prstGeom prst="rect">
            <a:avLst/>
          </a:prstGeom>
          <a:ln>
            <a:solidFill>
              <a:schemeClr val="tx1"/>
            </a:solidFill>
          </a:ln>
        </p:spPr>
      </p:pic>
    </p:spTree>
    <p:extLst>
      <p:ext uri="{BB962C8B-B14F-4D97-AF65-F5344CB8AC3E}">
        <p14:creationId xmlns:p14="http://schemas.microsoft.com/office/powerpoint/2010/main" val="8319670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Sample Design</a:t>
            </a:r>
            <a:endParaRPr lang="en-US" sz="4200" dirty="0"/>
          </a:p>
        </p:txBody>
      </p:sp>
      <p:sp>
        <p:nvSpPr>
          <p:cNvPr id="3" name="Content Placeholder 2"/>
          <p:cNvSpPr>
            <a:spLocks noGrp="1"/>
          </p:cNvSpPr>
          <p:nvPr>
            <p:ph idx="1"/>
          </p:nvPr>
        </p:nvSpPr>
        <p:spPr>
          <a:xfrm>
            <a:off x="628650" y="1418253"/>
            <a:ext cx="7886700" cy="5439747"/>
          </a:xfrm>
        </p:spPr>
        <p:txBody>
          <a:bodyPr>
            <a:normAutofit lnSpcReduction="10000"/>
          </a:bodyPr>
          <a:lstStyle/>
          <a:p>
            <a:pPr marL="0" indent="0">
              <a:lnSpc>
                <a:spcPct val="110000"/>
              </a:lnSpc>
              <a:spcBef>
                <a:spcPts val="0"/>
              </a:spcBef>
              <a:spcAft>
                <a:spcPts val="600"/>
              </a:spcAft>
              <a:buNone/>
            </a:pPr>
            <a:r>
              <a:rPr lang="en-GB" sz="2800" b="1" dirty="0" smtClean="0">
                <a:solidFill>
                  <a:schemeClr val="bg2"/>
                </a:solidFill>
              </a:rPr>
              <a:t>Sampling Frame: </a:t>
            </a:r>
            <a:r>
              <a:rPr lang="en-GB" sz="2800" dirty="0" smtClean="0"/>
              <a:t>Based on the 2014 Census sampling frame </a:t>
            </a:r>
          </a:p>
          <a:p>
            <a:pPr marL="0" indent="0">
              <a:lnSpc>
                <a:spcPct val="110000"/>
              </a:lnSpc>
              <a:spcBef>
                <a:spcPts val="0"/>
              </a:spcBef>
              <a:spcAft>
                <a:spcPts val="600"/>
              </a:spcAft>
              <a:buNone/>
            </a:pPr>
            <a:r>
              <a:rPr lang="en-GB" sz="2800" b="1" dirty="0" smtClean="0">
                <a:solidFill>
                  <a:schemeClr val="bg2"/>
                </a:solidFill>
              </a:rPr>
              <a:t>First Stage:</a:t>
            </a:r>
            <a:r>
              <a:rPr lang="en-GB" sz="2800" dirty="0" smtClean="0">
                <a:solidFill>
                  <a:schemeClr val="bg2"/>
                </a:solidFill>
              </a:rPr>
              <a:t>  </a:t>
            </a:r>
            <a:r>
              <a:rPr lang="en-GB" sz="2800" dirty="0" smtClean="0"/>
              <a:t>442 clusters selected—123 urban and 319 rural </a:t>
            </a:r>
          </a:p>
          <a:p>
            <a:pPr marL="0" indent="0">
              <a:lnSpc>
                <a:spcPct val="110000"/>
              </a:lnSpc>
              <a:spcBef>
                <a:spcPts val="0"/>
              </a:spcBef>
              <a:spcAft>
                <a:spcPts val="600"/>
              </a:spcAft>
              <a:buNone/>
            </a:pPr>
            <a:r>
              <a:rPr lang="en-GB" sz="2800" b="1" dirty="0" smtClean="0">
                <a:solidFill>
                  <a:schemeClr val="bg2"/>
                </a:solidFill>
              </a:rPr>
              <a:t>Second Stage: </a:t>
            </a:r>
            <a:r>
              <a:rPr lang="en-GB" sz="2800" dirty="0" smtClean="0"/>
              <a:t>30 households were selected from each cluster, for a total sample size of 13,260 households</a:t>
            </a:r>
            <a:endParaRPr lang="en-GB" sz="2800" dirty="0" smtClean="0">
              <a:solidFill>
                <a:schemeClr val="accent5"/>
              </a:solidFill>
            </a:endParaRPr>
          </a:p>
          <a:p>
            <a:pPr marL="0" indent="0">
              <a:lnSpc>
                <a:spcPct val="110000"/>
              </a:lnSpc>
              <a:spcBef>
                <a:spcPts val="0"/>
              </a:spcBef>
              <a:spcAft>
                <a:spcPts val="600"/>
              </a:spcAft>
              <a:buNone/>
            </a:pPr>
            <a:endParaRPr lang="en-GB" sz="2800" b="1" dirty="0" smtClean="0">
              <a:solidFill>
                <a:schemeClr val="accent5"/>
              </a:solidFill>
            </a:endParaRPr>
          </a:p>
          <a:p>
            <a:pPr marL="0" indent="0">
              <a:lnSpc>
                <a:spcPct val="110000"/>
              </a:lnSpc>
              <a:spcBef>
                <a:spcPts val="0"/>
              </a:spcBef>
              <a:spcAft>
                <a:spcPts val="600"/>
              </a:spcAft>
              <a:buNone/>
            </a:pPr>
            <a:r>
              <a:rPr lang="en-GB" sz="2800" dirty="0" smtClean="0"/>
              <a:t>Selected households were visited and interviewed; </a:t>
            </a:r>
            <a:r>
              <a:rPr lang="en-GB" sz="2800" b="1" dirty="0" smtClean="0">
                <a:solidFill>
                  <a:schemeClr val="bg2"/>
                </a:solidFill>
              </a:rPr>
              <a:t>all women age 15-49</a:t>
            </a:r>
            <a:r>
              <a:rPr lang="en-GB" sz="2800" b="1" dirty="0" smtClean="0">
                <a:solidFill>
                  <a:schemeClr val="accent1"/>
                </a:solidFill>
              </a:rPr>
              <a:t> </a:t>
            </a:r>
            <a:r>
              <a:rPr lang="en-GB" sz="2800" dirty="0" smtClean="0"/>
              <a:t>and </a:t>
            </a:r>
            <a:r>
              <a:rPr lang="en-GB" sz="2800" b="1" i="1" dirty="0" smtClean="0">
                <a:solidFill>
                  <a:schemeClr val="bg2"/>
                </a:solidFill>
              </a:rPr>
              <a:t>half of </a:t>
            </a:r>
            <a:r>
              <a:rPr lang="en-GB" sz="2800" b="1" dirty="0" smtClean="0">
                <a:solidFill>
                  <a:schemeClr val="bg2"/>
                </a:solidFill>
              </a:rPr>
              <a:t>all men age 15-49 </a:t>
            </a:r>
            <a:r>
              <a:rPr lang="en-GB" sz="2800" dirty="0" smtClean="0"/>
              <a:t>in all of the selected households were interviewed. </a:t>
            </a:r>
          </a:p>
          <a:p>
            <a:pPr marL="0" indent="0">
              <a:lnSpc>
                <a:spcPct val="110000"/>
              </a:lnSpc>
              <a:spcBef>
                <a:spcPts val="0"/>
              </a:spcBef>
              <a:spcAft>
                <a:spcPts val="600"/>
              </a:spcAft>
              <a:buNone/>
            </a:pPr>
            <a:endParaRPr lang="en-GB" sz="2800" b="1" dirty="0"/>
          </a:p>
          <a:p>
            <a:pPr marL="0" indent="0">
              <a:lnSpc>
                <a:spcPct val="110000"/>
              </a:lnSpc>
              <a:spcBef>
                <a:spcPts val="0"/>
              </a:spcBef>
              <a:spcAft>
                <a:spcPts val="600"/>
              </a:spcAft>
              <a:buNone/>
            </a:pPr>
            <a:endParaRPr lang="en-GB" sz="2800" b="1" dirty="0" smtClean="0"/>
          </a:p>
        </p:txBody>
      </p:sp>
    </p:spTree>
    <p:extLst>
      <p:ext uri="{BB962C8B-B14F-4D97-AF65-F5344CB8AC3E}">
        <p14:creationId xmlns:p14="http://schemas.microsoft.com/office/powerpoint/2010/main" val="41429324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Educational Attainment of </a:t>
            </a:r>
            <a:br>
              <a:rPr lang="en-US" sz="4200" dirty="0" smtClean="0"/>
            </a:br>
            <a:r>
              <a:rPr lang="en-US" sz="4200" dirty="0" smtClean="0"/>
              <a:t>Respondents age 15-49</a:t>
            </a:r>
            <a:endParaRPr lang="en-US" sz="4200" dirty="0"/>
          </a:p>
        </p:txBody>
      </p:sp>
      <p:graphicFrame>
        <p:nvGraphicFramePr>
          <p:cNvPr id="11" name="Content Placeholder 10"/>
          <p:cNvGraphicFramePr>
            <a:graphicFrameLocks noGrp="1"/>
          </p:cNvGraphicFramePr>
          <p:nvPr>
            <p:ph idx="1"/>
            <p:extLst/>
          </p:nvPr>
        </p:nvGraphicFramePr>
        <p:xfrm>
          <a:off x="469900" y="1843043"/>
          <a:ext cx="8229600" cy="497536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93803"/>
            <a:ext cx="9144000" cy="381000"/>
          </a:xfrm>
          <a:prstGeom prst="rect">
            <a:avLst/>
          </a:prstGeom>
          <a:noFill/>
        </p:spPr>
        <p:txBody>
          <a:bodyPr wrap="square" rtlCol="0">
            <a:spAutoFit/>
          </a:bodyPr>
          <a:lstStyle/>
          <a:p>
            <a:pPr algn="ctr"/>
            <a:r>
              <a:rPr lang="en-US" i="1" dirty="0" smtClean="0">
                <a:solidFill>
                  <a:prstClr val="black"/>
                </a:solidFill>
              </a:rPr>
              <a:t>Percent of women and men age 15-49 by highest level of education attended</a:t>
            </a:r>
            <a:endParaRPr lang="en-US" i="1" dirty="0">
              <a:solidFill>
                <a:prstClr val="black"/>
              </a:solidFill>
            </a:endParaRPr>
          </a:p>
        </p:txBody>
      </p:sp>
    </p:spTree>
    <p:extLst>
      <p:ext uri="{BB962C8B-B14F-4D97-AF65-F5344CB8AC3E}">
        <p14:creationId xmlns:p14="http://schemas.microsoft.com/office/powerpoint/2010/main" val="669961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Literacy</a:t>
            </a:r>
            <a:endParaRPr lang="en-US" sz="4200" dirty="0"/>
          </a:p>
        </p:txBody>
      </p:sp>
      <p:graphicFrame>
        <p:nvGraphicFramePr>
          <p:cNvPr id="11" name="Content Placeholder 10"/>
          <p:cNvGraphicFramePr>
            <a:graphicFrameLocks noGrp="1"/>
          </p:cNvGraphicFramePr>
          <p:nvPr>
            <p:ph idx="1"/>
            <p:extLst/>
          </p:nvPr>
        </p:nvGraphicFramePr>
        <p:xfrm>
          <a:off x="469900" y="1631372"/>
          <a:ext cx="8242300" cy="522662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are literate</a:t>
            </a:r>
            <a:endParaRPr lang="en-US" i="1" dirty="0">
              <a:solidFill>
                <a:prstClr val="black"/>
              </a:solidFill>
            </a:endParaRPr>
          </a:p>
        </p:txBody>
      </p:sp>
    </p:spTree>
    <p:extLst>
      <p:ext uri="{BB962C8B-B14F-4D97-AF65-F5344CB8AC3E}">
        <p14:creationId xmlns:p14="http://schemas.microsoft.com/office/powerpoint/2010/main" val="571499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Exposure to Mass Media</a:t>
            </a:r>
            <a:endParaRPr lang="en-US" sz="4200" dirty="0"/>
          </a:p>
        </p:txBody>
      </p:sp>
      <p:graphicFrame>
        <p:nvGraphicFramePr>
          <p:cNvPr id="11" name="Content Placeholder 10"/>
          <p:cNvGraphicFramePr>
            <a:graphicFrameLocks noGrp="1"/>
          </p:cNvGraphicFramePr>
          <p:nvPr>
            <p:ph idx="1"/>
            <p:extLst/>
          </p:nvPr>
        </p:nvGraphicFramePr>
        <p:xfrm>
          <a:off x="457200" y="1856096"/>
          <a:ext cx="8243047" cy="500190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with access to media at least once a week</a:t>
            </a:r>
            <a:endParaRPr lang="en-US" i="1" dirty="0">
              <a:solidFill>
                <a:prstClr val="black"/>
              </a:solidFill>
            </a:endParaRPr>
          </a:p>
        </p:txBody>
      </p:sp>
    </p:spTree>
    <p:extLst>
      <p:ext uri="{BB962C8B-B14F-4D97-AF65-F5344CB8AC3E}">
        <p14:creationId xmlns:p14="http://schemas.microsoft.com/office/powerpoint/2010/main" val="15648955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Employment</a:t>
            </a:r>
            <a:endParaRPr lang="en-US" sz="4200" dirty="0"/>
          </a:p>
        </p:txBody>
      </p:sp>
      <p:graphicFrame>
        <p:nvGraphicFramePr>
          <p:cNvPr id="11" name="Content Placeholder 10"/>
          <p:cNvGraphicFramePr>
            <a:graphicFrameLocks noGrp="1"/>
          </p:cNvGraphicFramePr>
          <p:nvPr>
            <p:ph idx="1"/>
            <p:extLst/>
          </p:nvPr>
        </p:nvGraphicFramePr>
        <p:xfrm>
          <a:off x="482600" y="1541064"/>
          <a:ext cx="8242300" cy="531693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a:t>
            </a:r>
            <a:endParaRPr lang="en-US" i="1" dirty="0">
              <a:solidFill>
                <a:prstClr val="black"/>
              </a:solidFill>
            </a:endParaRPr>
          </a:p>
        </p:txBody>
      </p:sp>
    </p:spTree>
    <p:extLst>
      <p:ext uri="{BB962C8B-B14F-4D97-AF65-F5344CB8AC3E}">
        <p14:creationId xmlns:p14="http://schemas.microsoft.com/office/powerpoint/2010/main" val="29204935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Occupation</a:t>
            </a:r>
            <a:endParaRPr lang="en-US" sz="4200" dirty="0"/>
          </a:p>
        </p:txBody>
      </p:sp>
      <p:graphicFrame>
        <p:nvGraphicFramePr>
          <p:cNvPr id="11" name="Content Placeholder 10"/>
          <p:cNvGraphicFramePr>
            <a:graphicFrameLocks noGrp="1"/>
          </p:cNvGraphicFramePr>
          <p:nvPr>
            <p:ph idx="1"/>
            <p:extLst/>
          </p:nvPr>
        </p:nvGraphicFramePr>
        <p:xfrm>
          <a:off x="163773" y="1586753"/>
          <a:ext cx="8980227"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a:solidFill>
                  <a:prstClr val="black"/>
                </a:solidFill>
              </a:rPr>
              <a:t>Percent of women and men age 15-49 </a:t>
            </a:r>
          </a:p>
        </p:txBody>
      </p:sp>
    </p:spTree>
    <p:extLst>
      <p:ext uri="{BB962C8B-B14F-4D97-AF65-F5344CB8AC3E}">
        <p14:creationId xmlns:p14="http://schemas.microsoft.com/office/powerpoint/2010/main" val="38233246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3"/>
            <a:ext cx="7886700" cy="5284694"/>
          </a:xfrm>
        </p:spPr>
        <p:txBody>
          <a:bodyPr>
            <a:normAutofit fontScale="92500" lnSpcReduction="20000"/>
          </a:bodyPr>
          <a:lstStyle/>
          <a:p>
            <a:pPr>
              <a:lnSpc>
                <a:spcPct val="120000"/>
              </a:lnSpc>
              <a:spcBef>
                <a:spcPts val="0"/>
              </a:spcBef>
              <a:spcAft>
                <a:spcPts val="600"/>
              </a:spcAft>
              <a:buClr>
                <a:schemeClr val="tx1"/>
              </a:buClr>
            </a:pPr>
            <a:r>
              <a:rPr lang="en-GB" b="1" dirty="0" smtClean="0">
                <a:solidFill>
                  <a:schemeClr val="bg2"/>
                </a:solidFill>
              </a:rPr>
              <a:t>80%</a:t>
            </a:r>
            <a:r>
              <a:rPr lang="en-GB" b="1" dirty="0" smtClean="0">
                <a:solidFill>
                  <a:schemeClr val="accent1"/>
                </a:solidFill>
              </a:rPr>
              <a:t> </a:t>
            </a:r>
            <a:r>
              <a:rPr lang="en-GB" dirty="0"/>
              <a:t>of households have access to</a:t>
            </a:r>
            <a:r>
              <a:rPr lang="en-GB" dirty="0">
                <a:solidFill>
                  <a:schemeClr val="bg2"/>
                </a:solidFill>
              </a:rPr>
              <a:t> </a:t>
            </a:r>
            <a:r>
              <a:rPr lang="en-GB" b="1" dirty="0">
                <a:solidFill>
                  <a:schemeClr val="bg2"/>
                </a:solidFill>
              </a:rPr>
              <a:t>an improved source of drinking </a:t>
            </a:r>
            <a:r>
              <a:rPr lang="en-GB" b="1" dirty="0" smtClean="0">
                <a:solidFill>
                  <a:schemeClr val="bg2"/>
                </a:solidFill>
              </a:rPr>
              <a:t>water</a:t>
            </a:r>
            <a:r>
              <a:rPr lang="en-GB" dirty="0" smtClean="0"/>
              <a:t>. </a:t>
            </a:r>
          </a:p>
          <a:p>
            <a:pPr>
              <a:lnSpc>
                <a:spcPct val="120000"/>
              </a:lnSpc>
              <a:spcBef>
                <a:spcPts val="0"/>
              </a:spcBef>
              <a:spcAft>
                <a:spcPts val="600"/>
              </a:spcAft>
              <a:buClr>
                <a:schemeClr val="tx1"/>
              </a:buClr>
            </a:pPr>
            <a:r>
              <a:rPr lang="en-GB" b="1" dirty="0" smtClean="0">
                <a:solidFill>
                  <a:schemeClr val="bg2"/>
                </a:solidFill>
              </a:rPr>
              <a:t>48%</a:t>
            </a:r>
            <a:r>
              <a:rPr lang="en-GB" b="1" dirty="0" smtClean="0">
                <a:solidFill>
                  <a:schemeClr val="accent5"/>
                </a:solidFill>
              </a:rPr>
              <a:t> </a:t>
            </a:r>
            <a:r>
              <a:rPr lang="en-GB" dirty="0" smtClean="0"/>
              <a:t>of households have </a:t>
            </a:r>
            <a:r>
              <a:rPr lang="en-GB" b="1" dirty="0" smtClean="0">
                <a:solidFill>
                  <a:schemeClr val="bg2"/>
                </a:solidFill>
              </a:rPr>
              <a:t>an improved sanitation </a:t>
            </a:r>
            <a:r>
              <a:rPr lang="en-GB" dirty="0" smtClean="0"/>
              <a:t>facility; </a:t>
            </a:r>
            <a:r>
              <a:rPr lang="en-GB" b="1" dirty="0" smtClean="0">
                <a:solidFill>
                  <a:schemeClr val="bg2"/>
                </a:solidFill>
              </a:rPr>
              <a:t>11%</a:t>
            </a:r>
            <a:r>
              <a:rPr lang="en-GB" b="1" dirty="0" smtClean="0">
                <a:solidFill>
                  <a:schemeClr val="accent5"/>
                </a:solidFill>
              </a:rPr>
              <a:t> </a:t>
            </a:r>
            <a:r>
              <a:rPr lang="en-GB" dirty="0" smtClean="0"/>
              <a:t>of households have </a:t>
            </a:r>
            <a:r>
              <a:rPr lang="en-GB" b="1" dirty="0" smtClean="0">
                <a:solidFill>
                  <a:schemeClr val="bg2"/>
                </a:solidFill>
              </a:rPr>
              <a:t>no sanitation facility</a:t>
            </a:r>
            <a:r>
              <a:rPr lang="en-GB" dirty="0" smtClean="0"/>
              <a:t>.</a:t>
            </a:r>
          </a:p>
          <a:p>
            <a:pPr>
              <a:lnSpc>
                <a:spcPct val="120000"/>
              </a:lnSpc>
              <a:spcBef>
                <a:spcPts val="0"/>
              </a:spcBef>
              <a:spcAft>
                <a:spcPts val="600"/>
              </a:spcAft>
              <a:buClr>
                <a:schemeClr val="tx1"/>
              </a:buClr>
            </a:pPr>
            <a:r>
              <a:rPr lang="en-GB" b="1" dirty="0" smtClean="0">
                <a:solidFill>
                  <a:schemeClr val="bg2"/>
                </a:solidFill>
              </a:rPr>
              <a:t>56%</a:t>
            </a:r>
            <a:r>
              <a:rPr lang="en-GB" b="1" dirty="0" smtClean="0">
                <a:solidFill>
                  <a:schemeClr val="accent1"/>
                </a:solidFill>
              </a:rPr>
              <a:t> </a:t>
            </a:r>
            <a:r>
              <a:rPr lang="en-GB" dirty="0"/>
              <a:t>of households have </a:t>
            </a:r>
            <a:r>
              <a:rPr lang="en-GB" b="1" dirty="0" smtClean="0">
                <a:solidFill>
                  <a:schemeClr val="bg2"/>
                </a:solidFill>
              </a:rPr>
              <a:t>electricity</a:t>
            </a:r>
            <a:r>
              <a:rPr lang="en-GB" dirty="0"/>
              <a:t>.</a:t>
            </a:r>
          </a:p>
          <a:p>
            <a:pPr>
              <a:lnSpc>
                <a:spcPct val="120000"/>
              </a:lnSpc>
              <a:spcBef>
                <a:spcPts val="0"/>
              </a:spcBef>
              <a:spcAft>
                <a:spcPts val="600"/>
              </a:spcAft>
              <a:buClr>
                <a:schemeClr val="tx1"/>
              </a:buClr>
            </a:pPr>
            <a:r>
              <a:rPr lang="en-GB" b="1" dirty="0" smtClean="0">
                <a:solidFill>
                  <a:schemeClr val="bg2"/>
                </a:solidFill>
              </a:rPr>
              <a:t>13%</a:t>
            </a:r>
            <a:r>
              <a:rPr lang="en-GB" b="1" dirty="0" smtClean="0">
                <a:solidFill>
                  <a:schemeClr val="tx2"/>
                </a:solidFill>
              </a:rPr>
              <a:t> </a:t>
            </a:r>
            <a:r>
              <a:rPr lang="en-GB" dirty="0"/>
              <a:t>of women and </a:t>
            </a:r>
            <a:r>
              <a:rPr lang="en-GB" b="1" dirty="0" smtClean="0">
                <a:solidFill>
                  <a:schemeClr val="bg2"/>
                </a:solidFill>
              </a:rPr>
              <a:t>12%</a:t>
            </a:r>
            <a:r>
              <a:rPr lang="en-GB" dirty="0" smtClean="0"/>
              <a:t> </a:t>
            </a:r>
            <a:r>
              <a:rPr lang="en-GB" dirty="0"/>
              <a:t>of men have </a:t>
            </a:r>
            <a:r>
              <a:rPr lang="en-GB" b="1" dirty="0">
                <a:solidFill>
                  <a:schemeClr val="bg2"/>
                </a:solidFill>
              </a:rPr>
              <a:t>never attended </a:t>
            </a:r>
            <a:r>
              <a:rPr lang="en-GB" b="1" dirty="0" smtClean="0">
                <a:solidFill>
                  <a:schemeClr val="bg2"/>
                </a:solidFill>
              </a:rPr>
              <a:t>school</a:t>
            </a:r>
            <a:r>
              <a:rPr lang="en-GB" dirty="0" smtClean="0"/>
              <a:t>.</a:t>
            </a:r>
          </a:p>
          <a:p>
            <a:pPr>
              <a:lnSpc>
                <a:spcPct val="120000"/>
              </a:lnSpc>
              <a:spcBef>
                <a:spcPts val="0"/>
              </a:spcBef>
              <a:spcAft>
                <a:spcPts val="600"/>
              </a:spcAft>
              <a:buClr>
                <a:schemeClr val="tx1"/>
              </a:buClr>
            </a:pPr>
            <a:r>
              <a:rPr lang="en-GB" b="1" dirty="0" smtClean="0">
                <a:solidFill>
                  <a:schemeClr val="bg2"/>
                </a:solidFill>
              </a:rPr>
              <a:t>67%</a:t>
            </a:r>
            <a:r>
              <a:rPr lang="en-GB" b="1" dirty="0" smtClean="0">
                <a:solidFill>
                  <a:schemeClr val="accent5"/>
                </a:solidFill>
              </a:rPr>
              <a:t> </a:t>
            </a:r>
            <a:r>
              <a:rPr lang="en-GB" dirty="0" smtClean="0"/>
              <a:t>of women </a:t>
            </a:r>
            <a:r>
              <a:rPr lang="en-GB" smtClean="0"/>
              <a:t>and </a:t>
            </a:r>
            <a:r>
              <a:rPr lang="en-GB" b="1" smtClean="0">
                <a:solidFill>
                  <a:schemeClr val="bg2"/>
                </a:solidFill>
              </a:rPr>
              <a:t>91%</a:t>
            </a:r>
            <a:r>
              <a:rPr lang="en-GB" smtClean="0"/>
              <a:t> </a:t>
            </a:r>
            <a:r>
              <a:rPr lang="en-GB" dirty="0" smtClean="0"/>
              <a:t>of men </a:t>
            </a:r>
            <a:r>
              <a:rPr lang="en-GB" b="1" dirty="0" smtClean="0">
                <a:solidFill>
                  <a:schemeClr val="bg2"/>
                </a:solidFill>
              </a:rPr>
              <a:t>worked in the past 7 days</a:t>
            </a:r>
            <a:r>
              <a:rPr lang="en-GB" dirty="0" smtClean="0"/>
              <a:t>.</a:t>
            </a:r>
          </a:p>
          <a:p>
            <a:pPr marL="0" indent="0">
              <a:lnSpc>
                <a:spcPct val="120000"/>
              </a:lnSpc>
              <a:spcBef>
                <a:spcPts val="0"/>
              </a:spcBef>
              <a:spcAft>
                <a:spcPts val="600"/>
              </a:spcAft>
              <a:buClr>
                <a:schemeClr val="tx1"/>
              </a:buClr>
              <a:buNone/>
            </a:pPr>
            <a:endParaRPr lang="en-GB" b="1" dirty="0">
              <a:solidFill>
                <a:schemeClr val="accent1"/>
              </a:solidFill>
            </a:endParaRPr>
          </a:p>
        </p:txBody>
      </p:sp>
    </p:spTree>
    <p:extLst>
      <p:ext uri="{BB962C8B-B14F-4D97-AF65-F5344CB8AC3E}">
        <p14:creationId xmlns:p14="http://schemas.microsoft.com/office/powerpoint/2010/main" val="26355782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Family Planning</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37504638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99487" y="5146330"/>
            <a:ext cx="4572000" cy="276999"/>
          </a:xfrm>
          <a:prstGeom prst="rect">
            <a:avLst/>
          </a:prstGeom>
          <a:noFill/>
        </p:spPr>
        <p:txBody>
          <a:bodyPr wrap="square" rtlCol="0">
            <a:spAutoFit/>
          </a:bodyPr>
          <a:lstStyle/>
          <a:p>
            <a:pPr algn="ctr"/>
            <a:r>
              <a:rPr lang="en-US" baseline="30000" dirty="0">
                <a:solidFill>
                  <a:prstClr val="black"/>
                </a:solidFill>
              </a:rPr>
              <a:t>© 2012 Min </a:t>
            </a:r>
            <a:r>
              <a:rPr lang="en-US" baseline="30000" dirty="0" err="1">
                <a:solidFill>
                  <a:prstClr val="black"/>
                </a:solidFill>
              </a:rPr>
              <a:t>Zaw</a:t>
            </a:r>
            <a:r>
              <a:rPr lang="en-US" baseline="30000" dirty="0">
                <a:solidFill>
                  <a:prstClr val="black"/>
                </a:solidFill>
              </a:rPr>
              <a:t>, Courtesy of </a:t>
            </a:r>
            <a:r>
              <a:rPr lang="en-US" baseline="30000" dirty="0" err="1">
                <a:solidFill>
                  <a:prstClr val="black"/>
                </a:solidFill>
              </a:rPr>
              <a:t>Photoshare</a:t>
            </a:r>
            <a:endParaRPr lang="en-US" baseline="30000" dirty="0">
              <a:solidFill>
                <a:prstClr val="black"/>
              </a:solidFill>
            </a:endParaRPr>
          </a:p>
        </p:txBody>
      </p:sp>
      <p:sp>
        <p:nvSpPr>
          <p:cNvPr id="8" name="Content Placeholder 2"/>
          <p:cNvSpPr txBox="1">
            <a:spLocks/>
          </p:cNvSpPr>
          <p:nvPr/>
        </p:nvSpPr>
        <p:spPr>
          <a:xfrm>
            <a:off x="348170" y="1907677"/>
            <a:ext cx="3471356"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Current use</a:t>
            </a:r>
          </a:p>
          <a:p>
            <a:pPr>
              <a:lnSpc>
                <a:spcPct val="110000"/>
              </a:lnSpc>
              <a:spcBef>
                <a:spcPts val="0"/>
              </a:spcBef>
              <a:spcAft>
                <a:spcPts val="600"/>
              </a:spcAft>
              <a:buClr>
                <a:prstClr val="black"/>
              </a:buClr>
            </a:pPr>
            <a:r>
              <a:rPr lang="en-GB" sz="2800" dirty="0" smtClean="0">
                <a:solidFill>
                  <a:prstClr val="black"/>
                </a:solidFill>
              </a:rPr>
              <a:t>Source of methods</a:t>
            </a:r>
          </a:p>
          <a:p>
            <a:pPr>
              <a:lnSpc>
                <a:spcPct val="110000"/>
              </a:lnSpc>
              <a:spcBef>
                <a:spcPts val="0"/>
              </a:spcBef>
              <a:spcAft>
                <a:spcPts val="600"/>
              </a:spcAft>
              <a:buClr>
                <a:prstClr val="black"/>
              </a:buClr>
            </a:pPr>
            <a:r>
              <a:rPr lang="en-GB" sz="2800" dirty="0" smtClean="0">
                <a:solidFill>
                  <a:prstClr val="black"/>
                </a:solidFill>
              </a:rPr>
              <a:t>Need for family planning</a:t>
            </a:r>
          </a:p>
          <a:p>
            <a:pPr>
              <a:lnSpc>
                <a:spcPct val="110000"/>
              </a:lnSpc>
              <a:spcBef>
                <a:spcPts val="0"/>
              </a:spcBef>
              <a:spcAft>
                <a:spcPts val="600"/>
              </a:spcAft>
              <a:buClr>
                <a:prstClr val="black"/>
              </a:buClr>
            </a:pPr>
            <a:r>
              <a:rPr lang="en-GB" sz="2800" dirty="0" smtClean="0">
                <a:solidFill>
                  <a:prstClr val="black"/>
                </a:solidFill>
              </a:rPr>
              <a:t>Future use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9526" y="1711055"/>
            <a:ext cx="4931923" cy="3287949"/>
          </a:xfrm>
          <a:prstGeom prst="rect">
            <a:avLst/>
          </a:prstGeom>
          <a:ln>
            <a:solidFill>
              <a:schemeClr val="tx1"/>
            </a:solidFill>
          </a:ln>
        </p:spPr>
      </p:pic>
    </p:spTree>
    <p:extLst>
      <p:ext uri="{BB962C8B-B14F-4D97-AF65-F5344CB8AC3E}">
        <p14:creationId xmlns:p14="http://schemas.microsoft.com/office/powerpoint/2010/main" val="33836023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Use of Contraception</a:t>
            </a:r>
            <a:endParaRPr lang="en-US" sz="4200" dirty="0"/>
          </a:p>
        </p:txBody>
      </p:sp>
      <p:graphicFrame>
        <p:nvGraphicFramePr>
          <p:cNvPr id="11" name="Content Placeholder 10"/>
          <p:cNvGraphicFramePr>
            <a:graphicFrameLocks noGrp="1"/>
          </p:cNvGraphicFramePr>
          <p:nvPr>
            <p:ph idx="1"/>
            <p:extLst/>
          </p:nvPr>
        </p:nvGraphicFramePr>
        <p:xfrm>
          <a:off x="155643" y="982494"/>
          <a:ext cx="8852170" cy="587550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of married women age 15-49</a:t>
            </a:r>
            <a:endParaRPr lang="en-US" i="1" dirty="0">
              <a:solidFill>
                <a:prstClr val="black"/>
              </a:solidFill>
            </a:endParaRPr>
          </a:p>
        </p:txBody>
      </p:sp>
    </p:spTree>
    <p:extLst>
      <p:ext uri="{BB962C8B-B14F-4D97-AF65-F5344CB8AC3E}">
        <p14:creationId xmlns:p14="http://schemas.microsoft.com/office/powerpoint/2010/main" val="331925488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Residence</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4093" y="310244"/>
          <a:ext cx="8216153" cy="654775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 using any modern method of contraception</a:t>
            </a:r>
            <a:endParaRPr lang="en-US" i="1" dirty="0">
              <a:solidFill>
                <a:prstClr val="black"/>
              </a:solidFill>
            </a:endParaRPr>
          </a:p>
        </p:txBody>
      </p:sp>
    </p:spTree>
    <p:extLst>
      <p:ext uri="{BB962C8B-B14F-4D97-AF65-F5344CB8AC3E}">
        <p14:creationId xmlns:p14="http://schemas.microsoft.com/office/powerpoint/2010/main" val="1877397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245" y="1466179"/>
            <a:ext cx="4182544" cy="5007935"/>
          </a:xfrm>
        </p:spPr>
        <p:txBody>
          <a:bodyPr/>
          <a:lstStyle/>
          <a:p>
            <a:r>
              <a:rPr lang="en-US" dirty="0" smtClean="0"/>
              <a:t>Data were collected in non-state controlled areas and an IDP camp</a:t>
            </a:r>
          </a:p>
          <a:p>
            <a:pPr lvl="1"/>
            <a:r>
              <a:rPr lang="en-US" dirty="0" smtClean="0"/>
              <a:t>Interviewers from these regions were deliberately recruited</a:t>
            </a:r>
          </a:p>
          <a:p>
            <a:pPr lvl="1"/>
            <a:r>
              <a:rPr lang="en-US" dirty="0" smtClean="0"/>
              <a:t>Advocacy efforts in place before survey</a:t>
            </a:r>
          </a:p>
          <a:p>
            <a:pPr lvl="1"/>
            <a:r>
              <a:rPr lang="en-US" dirty="0" smtClean="0"/>
              <a:t>Additional security and training for some regions</a:t>
            </a:r>
            <a:endParaRPr lang="en-US" dirty="0"/>
          </a:p>
        </p:txBody>
      </p:sp>
      <p:sp>
        <p:nvSpPr>
          <p:cNvPr id="5" name="TextBox 4"/>
          <p:cNvSpPr txBox="1"/>
          <p:nvPr/>
        </p:nvSpPr>
        <p:spPr>
          <a:xfrm>
            <a:off x="5477691" y="1692602"/>
            <a:ext cx="1750423" cy="646331"/>
          </a:xfrm>
          <a:prstGeom prst="rect">
            <a:avLst/>
          </a:prstGeom>
          <a:noFill/>
        </p:spPr>
        <p:txBody>
          <a:bodyPr wrap="square" rtlCol="0">
            <a:spAutoFit/>
          </a:bodyPr>
          <a:lstStyle/>
          <a:p>
            <a:r>
              <a:rPr lang="en-US" dirty="0" smtClean="0"/>
              <a:t>ADD CLUSTER MAP</a:t>
            </a:r>
            <a:endParaRPr lang="en-US" dirty="0"/>
          </a:p>
        </p:txBody>
      </p:sp>
      <p:sp>
        <p:nvSpPr>
          <p:cNvPr id="2" name="Title 1"/>
          <p:cNvSpPr>
            <a:spLocks noGrp="1"/>
          </p:cNvSpPr>
          <p:nvPr>
            <p:ph type="title"/>
          </p:nvPr>
        </p:nvSpPr>
        <p:spPr>
          <a:xfrm>
            <a:off x="0" y="0"/>
            <a:ext cx="5211192" cy="1325563"/>
          </a:xfrm>
        </p:spPr>
        <p:txBody>
          <a:bodyPr/>
          <a:lstStyle/>
          <a:p>
            <a:r>
              <a:rPr lang="en-US" dirty="0" smtClean="0"/>
              <a:t>Representing all of Myanmar</a:t>
            </a:r>
            <a:endParaRPr lang="en-US" dirty="0"/>
          </a:p>
        </p:txBody>
      </p:sp>
      <p:pic>
        <p:nvPicPr>
          <p:cNvPr id="6" name="Picture 5"/>
          <p:cNvPicPr>
            <a:picLocks noChangeAspect="1"/>
          </p:cNvPicPr>
          <p:nvPr/>
        </p:nvPicPr>
        <p:blipFill>
          <a:blip r:embed="rId2" cstate="print">
            <a:clrChange>
              <a:clrFrom>
                <a:srgbClr val="F0F0F0"/>
              </a:clrFrom>
              <a:clrTo>
                <a:srgbClr val="F0F0F0">
                  <a:alpha val="0"/>
                </a:srgbClr>
              </a:clrTo>
            </a:clrChange>
            <a:extLst>
              <a:ext uri="{28A0092B-C50C-407E-A947-70E740481C1C}">
                <a14:useLocalDpi xmlns:a14="http://schemas.microsoft.com/office/drawing/2010/main" val="0"/>
              </a:ext>
            </a:extLst>
          </a:blip>
          <a:stretch>
            <a:fillRect/>
          </a:stretch>
        </p:blipFill>
        <p:spPr>
          <a:xfrm>
            <a:off x="4529810" y="225286"/>
            <a:ext cx="4535348" cy="6557254"/>
          </a:xfrm>
          <a:prstGeom prst="rect">
            <a:avLst/>
          </a:prstGeom>
        </p:spPr>
      </p:pic>
    </p:spTree>
    <p:extLst>
      <p:ext uri="{BB962C8B-B14F-4D97-AF65-F5344CB8AC3E}">
        <p14:creationId xmlns:p14="http://schemas.microsoft.com/office/powerpoint/2010/main" val="23462421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Education</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4094" y="1295400"/>
          <a:ext cx="82296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 using any modern method of contraception</a:t>
            </a:r>
            <a:endParaRPr lang="en-US" i="1" dirty="0">
              <a:solidFill>
                <a:prstClr val="black"/>
              </a:solidFill>
            </a:endParaRPr>
          </a:p>
        </p:txBody>
      </p:sp>
    </p:spTree>
    <p:extLst>
      <p:ext uri="{BB962C8B-B14F-4D97-AF65-F5344CB8AC3E}">
        <p14:creationId xmlns:p14="http://schemas.microsoft.com/office/powerpoint/2010/main" val="13324849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Current Use of Modern Contraception </a:t>
            </a:r>
            <a:br>
              <a:rPr lang="en-US" sz="4200" dirty="0" smtClean="0"/>
            </a:br>
            <a:r>
              <a:rPr lang="en-US" sz="4200" dirty="0" smtClean="0"/>
              <a:t>by Wealth</a:t>
            </a:r>
            <a:endParaRPr lang="en-US" sz="4200" dirty="0"/>
          </a:p>
        </p:txBody>
      </p:sp>
      <p:graphicFrame>
        <p:nvGraphicFramePr>
          <p:cNvPr id="11" name="Content Placeholder 10"/>
          <p:cNvGraphicFramePr>
            <a:graphicFrameLocks noGrp="1"/>
          </p:cNvGraphicFramePr>
          <p:nvPr>
            <p:ph idx="1"/>
            <p:extLst/>
          </p:nvPr>
        </p:nvGraphicFramePr>
        <p:xfrm>
          <a:off x="484093" y="1295400"/>
          <a:ext cx="8216153" cy="490424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 using any modern method of contraception</a:t>
            </a:r>
            <a:endParaRPr lang="en-US" i="1" dirty="0">
              <a:solidFill>
                <a:prstClr val="black"/>
              </a:solidFill>
            </a:endParaRPr>
          </a:p>
        </p:txBody>
      </p:sp>
      <p:sp>
        <p:nvSpPr>
          <p:cNvPr id="5" name="TextBox 4"/>
          <p:cNvSpPr txBox="1"/>
          <p:nvPr/>
        </p:nvSpPr>
        <p:spPr>
          <a:xfrm>
            <a:off x="628650" y="6199641"/>
            <a:ext cx="1981200"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6" name="TextBox 5"/>
          <p:cNvSpPr txBox="1"/>
          <p:nvPr/>
        </p:nvSpPr>
        <p:spPr>
          <a:xfrm>
            <a:off x="6534150" y="6199641"/>
            <a:ext cx="1981200"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
        <p:nvSpPr>
          <p:cNvPr id="7" name="Notched Right Arrow 6"/>
          <p:cNvSpPr/>
          <p:nvPr/>
        </p:nvSpPr>
        <p:spPr>
          <a:xfrm>
            <a:off x="2895600" y="6388773"/>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25153431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886" y="681585"/>
            <a:ext cx="4192621" cy="1325563"/>
          </a:xfrm>
        </p:spPr>
        <p:txBody>
          <a:bodyPr>
            <a:normAutofit fontScale="90000"/>
          </a:bodyPr>
          <a:lstStyle/>
          <a:p>
            <a:r>
              <a:rPr lang="en-US" sz="4000" dirty="0"/>
              <a:t>Current Use of Modern Contraception </a:t>
            </a:r>
            <a:r>
              <a:rPr lang="en-US" sz="4000" dirty="0" smtClean="0"/>
              <a:t/>
            </a:r>
            <a:br>
              <a:rPr lang="en-US" sz="4000" dirty="0" smtClean="0"/>
            </a:br>
            <a:r>
              <a:rPr lang="en-US" sz="4000" dirty="0" smtClean="0"/>
              <a:t>by Region/State</a:t>
            </a:r>
            <a:endParaRPr lang="en-US" sz="4200" dirty="0"/>
          </a:p>
        </p:txBody>
      </p:sp>
      <p:sp>
        <p:nvSpPr>
          <p:cNvPr id="51" name="TextBox 50"/>
          <p:cNvSpPr txBox="1"/>
          <p:nvPr/>
        </p:nvSpPr>
        <p:spPr>
          <a:xfrm>
            <a:off x="1357881" y="4232908"/>
            <a:ext cx="2144076" cy="954107"/>
          </a:xfrm>
          <a:prstGeom prst="rect">
            <a:avLst/>
          </a:prstGeom>
          <a:noFill/>
        </p:spPr>
        <p:txBody>
          <a:bodyPr wrap="square" rtlCol="0">
            <a:spAutoFit/>
          </a:bodyPr>
          <a:lstStyle/>
          <a:p>
            <a:pPr algn="ctr"/>
            <a:r>
              <a:rPr lang="en-US" sz="2800" b="1" dirty="0" smtClean="0">
                <a:solidFill>
                  <a:prstClr val="black"/>
                </a:solidFill>
                <a:latin typeface="Calibri (Headings)"/>
              </a:rPr>
              <a:t>Myanmar</a:t>
            </a:r>
          </a:p>
          <a:p>
            <a:pPr algn="ctr"/>
            <a:r>
              <a:rPr lang="en-US" sz="2800" b="1" dirty="0" smtClean="0">
                <a:solidFill>
                  <a:prstClr val="black"/>
                </a:solidFill>
                <a:latin typeface="Calibri (Headings)"/>
              </a:rPr>
              <a:t>51%</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124322" y="2464447"/>
            <a:ext cx="417530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solidFill>
                  <a:prstClr val="black"/>
                </a:solidFill>
              </a:rPr>
              <a:t>Percent of currently married women age </a:t>
            </a:r>
            <a:r>
              <a:rPr lang="en-US" i="1" dirty="0" smtClean="0">
                <a:solidFill>
                  <a:prstClr val="black"/>
                </a:solidFill>
              </a:rPr>
              <a:t/>
            </a:r>
            <a:br>
              <a:rPr lang="en-US" i="1" dirty="0" smtClean="0">
                <a:solidFill>
                  <a:prstClr val="black"/>
                </a:solidFill>
              </a:rPr>
            </a:br>
            <a:r>
              <a:rPr lang="en-US" i="1" dirty="0" smtClean="0">
                <a:solidFill>
                  <a:prstClr val="black"/>
                </a:solidFill>
              </a:rPr>
              <a:t>15-49 </a:t>
            </a:r>
            <a:r>
              <a:rPr lang="en-US" i="1" dirty="0">
                <a:solidFill>
                  <a:prstClr val="black"/>
                </a:solidFill>
              </a:rPr>
              <a:t>using any modern method of contraception</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3776" t="6984" b="2236"/>
          <a:stretch/>
        </p:blipFill>
        <p:spPr>
          <a:xfrm>
            <a:off x="4513633" y="46326"/>
            <a:ext cx="4363901" cy="6682902"/>
          </a:xfrm>
          <a:prstGeom prst="rect">
            <a:avLst/>
          </a:prstGeom>
        </p:spPr>
      </p:pic>
    </p:spTree>
    <p:extLst>
      <p:ext uri="{BB962C8B-B14F-4D97-AF65-F5344CB8AC3E}">
        <p14:creationId xmlns:p14="http://schemas.microsoft.com/office/powerpoint/2010/main" val="33136216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Use of Modern Methods in the Region</a:t>
            </a:r>
            <a:endParaRPr lang="en-US" sz="4200" dirty="0"/>
          </a:p>
        </p:txBody>
      </p:sp>
      <p:graphicFrame>
        <p:nvGraphicFramePr>
          <p:cNvPr id="11" name="Content Placeholder 10"/>
          <p:cNvGraphicFramePr>
            <a:graphicFrameLocks noGrp="1"/>
          </p:cNvGraphicFramePr>
          <p:nvPr>
            <p:ph idx="1"/>
            <p:extLst/>
          </p:nvPr>
        </p:nvGraphicFramePr>
        <p:xfrm>
          <a:off x="311499" y="1799617"/>
          <a:ext cx="8561196" cy="505838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4"/>
          <p:cNvSpPr txBox="1">
            <a:spLocks noChangeArrowheads="1"/>
          </p:cNvSpPr>
          <p:nvPr/>
        </p:nvSpPr>
        <p:spPr bwMode="auto">
          <a:xfrm>
            <a:off x="1761466" y="986043"/>
            <a:ext cx="566126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i="1" dirty="0">
                <a:solidFill>
                  <a:prstClr val="black"/>
                </a:solidFill>
              </a:rPr>
              <a:t>Percent of currently married women age </a:t>
            </a:r>
            <a:r>
              <a:rPr lang="en-US" sz="1800" i="1" dirty="0" smtClean="0">
                <a:solidFill>
                  <a:prstClr val="black"/>
                </a:solidFill>
              </a:rPr>
              <a:t/>
            </a:r>
            <a:br>
              <a:rPr lang="en-US" sz="1800" i="1" dirty="0" smtClean="0">
                <a:solidFill>
                  <a:prstClr val="black"/>
                </a:solidFill>
              </a:rPr>
            </a:br>
            <a:r>
              <a:rPr lang="en-US" sz="1800" i="1" dirty="0" smtClean="0">
                <a:solidFill>
                  <a:prstClr val="black"/>
                </a:solidFill>
              </a:rPr>
              <a:t>15-49 </a:t>
            </a:r>
            <a:r>
              <a:rPr lang="en-US" sz="1800" i="1" dirty="0">
                <a:solidFill>
                  <a:prstClr val="black"/>
                </a:solidFill>
              </a:rPr>
              <a:t>using any modern method of contraception</a:t>
            </a:r>
          </a:p>
        </p:txBody>
      </p:sp>
    </p:spTree>
    <p:extLst>
      <p:ext uri="{BB962C8B-B14F-4D97-AF65-F5344CB8AC3E}">
        <p14:creationId xmlns:p14="http://schemas.microsoft.com/office/powerpoint/2010/main" val="158789837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Mortality</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192718264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9099" y="4838863"/>
            <a:ext cx="4535759" cy="256480"/>
          </a:xfrm>
          <a:prstGeom prst="rect">
            <a:avLst/>
          </a:prstGeom>
          <a:noFill/>
        </p:spPr>
        <p:txBody>
          <a:bodyPr wrap="square" rtlCol="0">
            <a:spAutoFit/>
          </a:bodyPr>
          <a:lstStyle/>
          <a:p>
            <a:pPr algn="ctr"/>
            <a:r>
              <a:rPr lang="en-US" sz="1600" baseline="30000" dirty="0">
                <a:solidFill>
                  <a:prstClr val="black"/>
                </a:solidFill>
              </a:rPr>
              <a:t>© 2008 </a:t>
            </a:r>
            <a:r>
              <a:rPr lang="en-US" sz="1600" baseline="30000" dirty="0" err="1">
                <a:solidFill>
                  <a:prstClr val="black"/>
                </a:solidFill>
              </a:rPr>
              <a:t>Suriya</a:t>
            </a:r>
            <a:r>
              <a:rPr lang="en-US" sz="1600" baseline="30000" dirty="0">
                <a:solidFill>
                  <a:prstClr val="black"/>
                </a:solidFill>
              </a:rPr>
              <a:t> </a:t>
            </a:r>
            <a:r>
              <a:rPr lang="en-US" sz="1600" baseline="30000" dirty="0" err="1">
                <a:solidFill>
                  <a:prstClr val="black"/>
                </a:solidFill>
              </a:rPr>
              <a:t>Nuntasukhon</a:t>
            </a:r>
            <a:r>
              <a:rPr lang="en-US" sz="1600" baseline="30000" dirty="0">
                <a:solidFill>
                  <a:prstClr val="black"/>
                </a:solidFill>
              </a:rPr>
              <a:t>, Courtesy of </a:t>
            </a:r>
            <a:r>
              <a:rPr lang="en-US" sz="1600" baseline="30000" dirty="0" err="1">
                <a:solidFill>
                  <a:prstClr val="black"/>
                </a:solidFill>
              </a:rPr>
              <a:t>Photoshare</a:t>
            </a:r>
            <a:endParaRPr lang="en-US" sz="1600" baseline="30000" dirty="0">
              <a:solidFill>
                <a:prstClr val="black"/>
              </a:solidFill>
            </a:endParaRPr>
          </a:p>
        </p:txBody>
      </p:sp>
      <p:sp>
        <p:nvSpPr>
          <p:cNvPr id="8" name="Content Placeholder 2"/>
          <p:cNvSpPr txBox="1">
            <a:spLocks/>
          </p:cNvSpPr>
          <p:nvPr/>
        </p:nvSpPr>
        <p:spPr>
          <a:xfrm>
            <a:off x="252919" y="1689100"/>
            <a:ext cx="3976181" cy="420609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Childhood mortality</a:t>
            </a:r>
          </a:p>
          <a:p>
            <a:pPr lvl="1">
              <a:lnSpc>
                <a:spcPct val="110000"/>
              </a:lnSpc>
              <a:spcBef>
                <a:spcPts val="0"/>
              </a:spcBef>
              <a:spcAft>
                <a:spcPts val="600"/>
              </a:spcAft>
              <a:buClr>
                <a:prstClr val="black"/>
              </a:buClr>
            </a:pPr>
            <a:r>
              <a:rPr lang="en-GB" sz="2400" b="1" dirty="0" smtClean="0">
                <a:solidFill>
                  <a:srgbClr val="E4426D"/>
                </a:solidFill>
              </a:rPr>
              <a:t>Levels and trends</a:t>
            </a:r>
          </a:p>
          <a:p>
            <a:pPr lvl="1">
              <a:lnSpc>
                <a:spcPct val="110000"/>
              </a:lnSpc>
              <a:spcBef>
                <a:spcPts val="0"/>
              </a:spcBef>
              <a:spcAft>
                <a:spcPts val="600"/>
              </a:spcAft>
              <a:buClr>
                <a:prstClr val="black"/>
              </a:buClr>
            </a:pPr>
            <a:r>
              <a:rPr lang="en-GB" sz="2400" b="1" dirty="0" smtClean="0">
                <a:solidFill>
                  <a:srgbClr val="E4426D"/>
                </a:solidFill>
              </a:rPr>
              <a:t>Socioeconomic differentials</a:t>
            </a:r>
          </a:p>
          <a:p>
            <a:pPr lvl="1">
              <a:lnSpc>
                <a:spcPct val="110000"/>
              </a:lnSpc>
              <a:spcBef>
                <a:spcPts val="0"/>
              </a:spcBef>
              <a:spcAft>
                <a:spcPts val="600"/>
              </a:spcAft>
              <a:buClr>
                <a:prstClr val="black"/>
              </a:buClr>
            </a:pPr>
            <a:r>
              <a:rPr lang="en-GB" sz="2400" b="1" dirty="0" smtClean="0">
                <a:solidFill>
                  <a:srgbClr val="E4426D"/>
                </a:solidFill>
              </a:rPr>
              <a:t>Differentials by mother’s characteristics</a:t>
            </a:r>
          </a:p>
          <a:p>
            <a:pPr>
              <a:lnSpc>
                <a:spcPct val="110000"/>
              </a:lnSpc>
              <a:spcBef>
                <a:spcPts val="0"/>
              </a:spcBef>
              <a:spcAft>
                <a:spcPts val="600"/>
              </a:spcAft>
              <a:buClr>
                <a:prstClr val="black"/>
              </a:buClr>
            </a:pPr>
            <a:r>
              <a:rPr lang="en-GB" dirty="0" smtClean="0">
                <a:solidFill>
                  <a:prstClr val="black"/>
                </a:solidFill>
              </a:rPr>
              <a:t>Adult mortality</a:t>
            </a:r>
          </a:p>
          <a:p>
            <a:pPr>
              <a:lnSpc>
                <a:spcPct val="110000"/>
              </a:lnSpc>
              <a:spcBef>
                <a:spcPts val="0"/>
              </a:spcBef>
              <a:spcAft>
                <a:spcPts val="600"/>
              </a:spcAft>
              <a:buClr>
                <a:prstClr val="black"/>
              </a:buClr>
            </a:pPr>
            <a:r>
              <a:rPr lang="en-GB" dirty="0" smtClean="0">
                <a:solidFill>
                  <a:prstClr val="black"/>
                </a:solidFill>
              </a:rPr>
              <a:t>Pregnancy-related mortality</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1085" y="1331881"/>
            <a:ext cx="5053405" cy="3380167"/>
          </a:xfrm>
          <a:prstGeom prst="rect">
            <a:avLst/>
          </a:prstGeom>
          <a:ln>
            <a:solidFill>
              <a:schemeClr val="tx1"/>
            </a:solidFill>
          </a:ln>
        </p:spPr>
      </p:pic>
    </p:spTree>
    <p:extLst>
      <p:ext uri="{BB962C8B-B14F-4D97-AF65-F5344CB8AC3E}">
        <p14:creationId xmlns:p14="http://schemas.microsoft.com/office/powerpoint/2010/main" val="310785293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Estimates</a:t>
            </a:r>
            <a:endParaRPr lang="en-US" sz="4200" dirty="0"/>
          </a:p>
        </p:txBody>
      </p:sp>
      <p:sp>
        <p:nvSpPr>
          <p:cNvPr id="3" name="Content Placeholder 2"/>
          <p:cNvSpPr>
            <a:spLocks noGrp="1"/>
          </p:cNvSpPr>
          <p:nvPr>
            <p:ph idx="1"/>
          </p:nvPr>
        </p:nvSpPr>
        <p:spPr>
          <a:xfrm>
            <a:off x="495300" y="1600200"/>
            <a:ext cx="8229600" cy="5257800"/>
          </a:xfrm>
        </p:spPr>
        <p:txBody>
          <a:bodyPr>
            <a:normAutofit/>
          </a:bodyPr>
          <a:lstStyle/>
          <a:p>
            <a:pPr marL="0" indent="0" eaLnBrk="0" hangingPunct="0">
              <a:spcBef>
                <a:spcPct val="50000"/>
              </a:spcBef>
              <a:buClr>
                <a:schemeClr val="accent4"/>
              </a:buClr>
              <a:buNone/>
              <a:defRPr/>
            </a:pPr>
            <a:r>
              <a:rPr lang="en-US" sz="2800" b="1" dirty="0">
                <a:ln w="12700">
                  <a:noFill/>
                  <a:prstDash val="solid"/>
                </a:ln>
                <a:latin typeface="Calibri" pitchFamily="34" charset="0"/>
              </a:rPr>
              <a:t>Neonatal 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in the first month of life</a:t>
            </a:r>
          </a:p>
          <a:p>
            <a:pPr marL="0" indent="0" eaLnBrk="0" hangingPunct="0">
              <a:lnSpc>
                <a:spcPct val="70000"/>
              </a:lnSpc>
              <a:spcBef>
                <a:spcPct val="50000"/>
              </a:spcBef>
              <a:buClr>
                <a:schemeClr val="accent4"/>
              </a:buClr>
              <a:buNone/>
              <a:defRPr/>
            </a:pP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between one month and first birthday</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Infant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before the first birthday</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Child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between age one and five</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before the fifth birthday</a:t>
            </a:r>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5732299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Childhood Mortality Rates</a:t>
            </a:r>
            <a:endParaRPr lang="en-US" sz="4200" dirty="0"/>
          </a:p>
        </p:txBody>
      </p:sp>
      <p:graphicFrame>
        <p:nvGraphicFramePr>
          <p:cNvPr id="11" name="Content Placeholder 10"/>
          <p:cNvGraphicFramePr>
            <a:graphicFrameLocks noGrp="1"/>
          </p:cNvGraphicFramePr>
          <p:nvPr>
            <p:ph idx="1"/>
            <p:extLst/>
          </p:nvPr>
        </p:nvGraphicFramePr>
        <p:xfrm>
          <a:off x="470647" y="1664732"/>
          <a:ext cx="8229600"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5-year period before the survey</a:t>
            </a:r>
            <a:endParaRPr lang="en-US" i="1" dirty="0">
              <a:solidFill>
                <a:prstClr val="black"/>
              </a:solidFill>
            </a:endParaRPr>
          </a:p>
        </p:txBody>
      </p:sp>
    </p:spTree>
    <p:extLst>
      <p:ext uri="{BB962C8B-B14F-4D97-AF65-F5344CB8AC3E}">
        <p14:creationId xmlns:p14="http://schemas.microsoft.com/office/powerpoint/2010/main" val="4836039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a:t>
            </a:r>
            <a:br>
              <a:rPr lang="en-US" sz="4200" dirty="0" smtClean="0"/>
            </a:br>
            <a:r>
              <a:rPr lang="en-US" sz="4200" dirty="0" smtClean="0"/>
              <a:t>by Mother’s Education</a:t>
            </a:r>
            <a:endParaRPr lang="en-US" sz="4200" dirty="0"/>
          </a:p>
        </p:txBody>
      </p:sp>
      <p:graphicFrame>
        <p:nvGraphicFramePr>
          <p:cNvPr id="11" name="Content Placeholder 10"/>
          <p:cNvGraphicFramePr>
            <a:graphicFrameLocks noGrp="1"/>
          </p:cNvGraphicFramePr>
          <p:nvPr>
            <p:ph idx="1"/>
            <p:extLst/>
          </p:nvPr>
        </p:nvGraphicFramePr>
        <p:xfrm>
          <a:off x="258417" y="1559860"/>
          <a:ext cx="8726557" cy="52981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28912"/>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10-year period before the survey </a:t>
            </a:r>
            <a:endParaRPr lang="en-US" i="1" dirty="0">
              <a:solidFill>
                <a:prstClr val="black"/>
              </a:solidFill>
            </a:endParaRPr>
          </a:p>
        </p:txBody>
      </p:sp>
    </p:spTree>
    <p:extLst>
      <p:ext uri="{BB962C8B-B14F-4D97-AF65-F5344CB8AC3E}">
        <p14:creationId xmlns:p14="http://schemas.microsoft.com/office/powerpoint/2010/main" val="13672292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by Wealth</a:t>
            </a:r>
            <a:endParaRPr lang="en-US" sz="4200" dirty="0"/>
          </a:p>
        </p:txBody>
      </p:sp>
      <p:graphicFrame>
        <p:nvGraphicFramePr>
          <p:cNvPr id="11" name="Content Placeholder 10"/>
          <p:cNvGraphicFramePr>
            <a:graphicFrameLocks noGrp="1"/>
          </p:cNvGraphicFramePr>
          <p:nvPr>
            <p:ph idx="1"/>
            <p:extLst/>
          </p:nvPr>
        </p:nvGraphicFramePr>
        <p:xfrm>
          <a:off x="484094" y="1525032"/>
          <a:ext cx="8202706" cy="53329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10-year period before the survey </a:t>
            </a:r>
            <a:endParaRPr lang="en-US" i="1" dirty="0">
              <a:solidFill>
                <a:prstClr val="black"/>
              </a:solidFill>
            </a:endParaRPr>
          </a:p>
        </p:txBody>
      </p:sp>
    </p:spTree>
    <p:extLst>
      <p:ext uri="{BB962C8B-B14F-4D97-AF65-F5344CB8AC3E}">
        <p14:creationId xmlns:p14="http://schemas.microsoft.com/office/powerpoint/2010/main" val="30822476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4350" y="2647950"/>
            <a:ext cx="3250826" cy="1325563"/>
          </a:xfrm>
        </p:spPr>
        <p:txBody>
          <a:bodyPr>
            <a:normAutofit fontScale="90000"/>
          </a:bodyPr>
          <a:lstStyle/>
          <a:p>
            <a:r>
              <a:rPr lang="en-US" sz="4200" dirty="0"/>
              <a:t> </a:t>
            </a:r>
            <a:r>
              <a:rPr lang="en-US" sz="4200" dirty="0" smtClean="0"/>
              <a:t>15 Regions/States Covered by the MDHS</a:t>
            </a:r>
            <a:endParaRPr lang="en-US" sz="420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9848" y="0"/>
            <a:ext cx="5111453" cy="6858000"/>
          </a:xfrm>
          <a:prstGeom prst="rect">
            <a:avLst/>
          </a:prstGeom>
        </p:spPr>
      </p:pic>
    </p:spTree>
    <p:extLst>
      <p:ext uri="{BB962C8B-B14F-4D97-AF65-F5344CB8AC3E}">
        <p14:creationId xmlns:p14="http://schemas.microsoft.com/office/powerpoint/2010/main" val="10687491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78" y="516863"/>
            <a:ext cx="3775934" cy="1325563"/>
          </a:xfrm>
        </p:spPr>
        <p:txBody>
          <a:bodyPr>
            <a:normAutofit fontScale="90000"/>
          </a:bodyPr>
          <a:lstStyle/>
          <a:p>
            <a:r>
              <a:rPr lang="en-US" sz="4000" dirty="0"/>
              <a:t>Under-5 </a:t>
            </a:r>
            <a:r>
              <a:rPr lang="en-US" sz="4000" dirty="0" smtClean="0"/>
              <a:t>Mortality </a:t>
            </a:r>
            <a:r>
              <a:rPr lang="en-US" sz="4000" dirty="0"/>
              <a:t>by </a:t>
            </a:r>
            <a:r>
              <a:rPr lang="en-US" sz="4000" dirty="0" smtClean="0"/>
              <a:t>Region/State</a:t>
            </a:r>
            <a:endParaRPr lang="en-US" sz="4200" dirty="0"/>
          </a:p>
        </p:txBody>
      </p:sp>
      <p:sp>
        <p:nvSpPr>
          <p:cNvPr id="53" name="Text Box 34"/>
          <p:cNvSpPr txBox="1">
            <a:spLocks noChangeArrowheads="1"/>
          </p:cNvSpPr>
          <p:nvPr/>
        </p:nvSpPr>
        <p:spPr bwMode="auto">
          <a:xfrm>
            <a:off x="226853" y="1950002"/>
            <a:ext cx="360318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solidFill>
                  <a:prstClr val="black"/>
                </a:solidFill>
              </a:rPr>
              <a:t>Deaths per 1,000 live births for the 10-year period before the </a:t>
            </a:r>
            <a:r>
              <a:rPr lang="en-US" i="1" dirty="0" smtClean="0">
                <a:solidFill>
                  <a:prstClr val="black"/>
                </a:solidFill>
              </a:rPr>
              <a:t>survey</a:t>
            </a:r>
          </a:p>
          <a:p>
            <a:pPr algn="ctr"/>
            <a:endParaRPr lang="en-US" i="1" dirty="0">
              <a:solidFill>
                <a:prstClr val="black"/>
              </a:solidFill>
            </a:endParaRPr>
          </a:p>
          <a:p>
            <a:pPr algn="ctr"/>
            <a:r>
              <a:rPr lang="en-US" i="1" dirty="0" smtClean="0">
                <a:solidFill>
                  <a:prstClr val="black"/>
                </a:solidFill>
              </a:rPr>
              <a:t>Figures in parentheses are based on 250-499 </a:t>
            </a:r>
            <a:r>
              <a:rPr lang="en-US" i="1" dirty="0" err="1" smtClean="0">
                <a:solidFill>
                  <a:prstClr val="black"/>
                </a:solidFill>
              </a:rPr>
              <a:t>unweighted</a:t>
            </a:r>
            <a:r>
              <a:rPr lang="en-US" i="1" dirty="0" smtClean="0">
                <a:solidFill>
                  <a:prstClr val="black"/>
                </a:solidFill>
              </a:rPr>
              <a:t> exposed persons. </a:t>
            </a:r>
            <a:endParaRPr lang="en-US" i="1" dirty="0">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193" y="0"/>
            <a:ext cx="4935822" cy="6858000"/>
          </a:xfrm>
          <a:prstGeom prst="rect">
            <a:avLst/>
          </a:prstGeom>
        </p:spPr>
      </p:pic>
    </p:spTree>
    <p:extLst>
      <p:ext uri="{BB962C8B-B14F-4D97-AF65-F5344CB8AC3E}">
        <p14:creationId xmlns:p14="http://schemas.microsoft.com/office/powerpoint/2010/main" val="3153886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Childhood Mortality</a:t>
            </a:r>
            <a:endParaRPr lang="en-US" sz="4200" dirty="0"/>
          </a:p>
        </p:txBody>
      </p:sp>
      <p:graphicFrame>
        <p:nvGraphicFramePr>
          <p:cNvPr id="11" name="Content Placeholder 10"/>
          <p:cNvGraphicFramePr>
            <a:graphicFrameLocks noGrp="1"/>
          </p:cNvGraphicFramePr>
          <p:nvPr>
            <p:ph idx="1"/>
            <p:extLst/>
          </p:nvPr>
        </p:nvGraphicFramePr>
        <p:xfrm>
          <a:off x="628650" y="1510229"/>
          <a:ext cx="7886700"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Deaths per 1,000 live births for the </a:t>
            </a:r>
            <a:r>
              <a:rPr lang="en-US" i="1" dirty="0" smtClean="0">
                <a:solidFill>
                  <a:prstClr val="black"/>
                </a:solidFill>
              </a:rPr>
              <a:t>5-year </a:t>
            </a:r>
            <a:r>
              <a:rPr lang="en-US" i="1" dirty="0">
                <a:solidFill>
                  <a:prstClr val="black"/>
                </a:solidFill>
              </a:rPr>
              <a:t>period before the survey</a:t>
            </a:r>
          </a:p>
        </p:txBody>
      </p:sp>
    </p:spTree>
    <p:extLst>
      <p:ext uri="{BB962C8B-B14F-4D97-AF65-F5344CB8AC3E}">
        <p14:creationId xmlns:p14="http://schemas.microsoft.com/office/powerpoint/2010/main" val="63997689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Under-5 Mortality in the Region</a:t>
            </a:r>
            <a:endParaRPr lang="en-US" sz="4200" dirty="0"/>
          </a:p>
        </p:txBody>
      </p:sp>
      <p:graphicFrame>
        <p:nvGraphicFramePr>
          <p:cNvPr id="11" name="Content Placeholder 10"/>
          <p:cNvGraphicFramePr>
            <a:graphicFrameLocks noGrp="1"/>
          </p:cNvGraphicFramePr>
          <p:nvPr>
            <p:ph idx="1"/>
            <p:extLst/>
          </p:nvPr>
        </p:nvGraphicFramePr>
        <p:xfrm>
          <a:off x="311499" y="1799617"/>
          <a:ext cx="8561196" cy="505838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4"/>
          <p:cNvSpPr txBox="1">
            <a:spLocks noChangeArrowheads="1"/>
          </p:cNvSpPr>
          <p:nvPr/>
        </p:nvSpPr>
        <p:spPr bwMode="auto">
          <a:xfrm>
            <a:off x="1761466" y="986043"/>
            <a:ext cx="56612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i="1" dirty="0" smtClean="0">
                <a:solidFill>
                  <a:prstClr val="black"/>
                </a:solidFill>
              </a:rPr>
              <a:t>Deaths per 1,000 live births</a:t>
            </a:r>
            <a:endParaRPr lang="en-US" sz="1800" i="1" dirty="0">
              <a:solidFill>
                <a:prstClr val="black"/>
              </a:solidFill>
            </a:endParaRPr>
          </a:p>
        </p:txBody>
      </p:sp>
    </p:spTree>
    <p:extLst>
      <p:ext uri="{BB962C8B-B14F-4D97-AF65-F5344CB8AC3E}">
        <p14:creationId xmlns:p14="http://schemas.microsoft.com/office/powerpoint/2010/main" val="5774568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Maternal Factors Associated with High Risk of Childhood Mortality</a:t>
            </a:r>
            <a:endParaRPr lang="en-US" sz="4200" dirty="0"/>
          </a:p>
        </p:txBody>
      </p:sp>
      <p:sp>
        <p:nvSpPr>
          <p:cNvPr id="3" name="Content Placeholder 2"/>
          <p:cNvSpPr>
            <a:spLocks noGrp="1"/>
          </p:cNvSpPr>
          <p:nvPr>
            <p:ph idx="1"/>
          </p:nvPr>
        </p:nvSpPr>
        <p:spPr>
          <a:xfrm>
            <a:off x="470647" y="2057400"/>
            <a:ext cx="8254253" cy="4800600"/>
          </a:xfrm>
        </p:spPr>
        <p:txBody>
          <a:bodyPr>
            <a:normAutofit/>
          </a:bodyPr>
          <a:lstStyle/>
          <a:p>
            <a:pPr marL="0" indent="0" eaLnBrk="0" hangingPunct="0">
              <a:lnSpc>
                <a:spcPct val="100000"/>
              </a:lnSpc>
              <a:spcBef>
                <a:spcPts val="0"/>
              </a:spcBef>
              <a:spcAft>
                <a:spcPts val="600"/>
              </a:spcAft>
              <a:buClr>
                <a:schemeClr val="accent4"/>
              </a:buClr>
              <a:buNone/>
              <a:defRPr/>
            </a:pPr>
            <a:r>
              <a:rPr lang="en-US" sz="2800" b="1" dirty="0" smtClean="0">
                <a:ln w="12700">
                  <a:noFill/>
                  <a:prstDash val="solid"/>
                </a:ln>
                <a:latin typeface="Calibri" pitchFamily="34" charset="0"/>
              </a:rPr>
              <a:t>Children are at an elevated risk of dying if:</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Too short birth interval: less than </a:t>
            </a:r>
            <a:r>
              <a:rPr lang="en-US" sz="2800" smtClean="0">
                <a:ln w="12700">
                  <a:noFill/>
                  <a:prstDash val="solid"/>
                </a:ln>
                <a:latin typeface="Calibri" pitchFamily="34" charset="0"/>
              </a:rPr>
              <a:t>24 months </a:t>
            </a:r>
            <a:r>
              <a:rPr lang="en-US" sz="2800" dirty="0" smtClean="0">
                <a:ln w="12700">
                  <a:noFill/>
                  <a:prstDash val="solid"/>
                </a:ln>
                <a:latin typeface="Calibri" pitchFamily="34" charset="0"/>
              </a:rPr>
              <a:t>after a previous birth</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Mother is “too young” (under 18) or “too old” </a:t>
            </a:r>
            <a:br>
              <a:rPr lang="en-US" sz="2800" dirty="0" smtClean="0">
                <a:ln w="12700">
                  <a:noFill/>
                  <a:prstDash val="solid"/>
                </a:ln>
                <a:latin typeface="Calibri" pitchFamily="34" charset="0"/>
              </a:rPr>
            </a:br>
            <a:r>
              <a:rPr lang="en-US" sz="2800" dirty="0" smtClean="0">
                <a:ln w="12700">
                  <a:noFill/>
                  <a:prstDash val="solid"/>
                </a:ln>
                <a:latin typeface="Calibri" pitchFamily="34" charset="0"/>
              </a:rPr>
              <a:t>(over 40)</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High birth order: mother has four or more children</a:t>
            </a:r>
            <a:endParaRPr lang="en-US" sz="2800" dirty="0">
              <a:ln w="12700">
                <a:noFill/>
                <a:prstDash val="solid"/>
              </a:ln>
              <a:latin typeface="Calibri" pitchFamily="34" charset="0"/>
            </a:endParaRPr>
          </a:p>
          <a:p>
            <a:pPr marL="0" indent="0" algn="ctr">
              <a:lnSpc>
                <a:spcPct val="100000"/>
              </a:lnSpc>
              <a:spcBef>
                <a:spcPts val="0"/>
              </a:spcBef>
              <a:spcAft>
                <a:spcPts val="600"/>
              </a:spcAft>
              <a:buNone/>
            </a:pPr>
            <a:endParaRPr lang="en-GB" dirty="0"/>
          </a:p>
        </p:txBody>
      </p:sp>
    </p:spTree>
    <p:extLst>
      <p:ext uri="{BB962C8B-B14F-4D97-AF65-F5344CB8AC3E}">
        <p14:creationId xmlns:p14="http://schemas.microsoft.com/office/powerpoint/2010/main" val="25913214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by </a:t>
            </a:r>
            <a:br>
              <a:rPr lang="en-US" sz="4200" dirty="0" smtClean="0"/>
            </a:br>
            <a:r>
              <a:rPr lang="en-US" sz="4200" dirty="0" smtClean="0"/>
              <a:t>Previous Birth Interval</a:t>
            </a:r>
            <a:endParaRPr lang="en-US" sz="4200" dirty="0"/>
          </a:p>
        </p:txBody>
      </p:sp>
      <p:graphicFrame>
        <p:nvGraphicFramePr>
          <p:cNvPr id="11" name="Content Placeholder 10"/>
          <p:cNvGraphicFramePr>
            <a:graphicFrameLocks noGrp="1"/>
          </p:cNvGraphicFramePr>
          <p:nvPr>
            <p:ph idx="1"/>
            <p:extLst/>
          </p:nvPr>
        </p:nvGraphicFramePr>
        <p:xfrm>
          <a:off x="457200" y="1646056"/>
          <a:ext cx="8256494" cy="521194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76723"/>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10-year period before the survey </a:t>
            </a:r>
            <a:endParaRPr lang="en-US" i="1" dirty="0">
              <a:solidFill>
                <a:prstClr val="black"/>
              </a:solidFill>
            </a:endParaRPr>
          </a:p>
        </p:txBody>
      </p:sp>
    </p:spTree>
    <p:extLst>
      <p:ext uri="{BB962C8B-B14F-4D97-AF65-F5344CB8AC3E}">
        <p14:creationId xmlns:p14="http://schemas.microsoft.com/office/powerpoint/2010/main" val="195769745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by Birth Order</a:t>
            </a:r>
            <a:endParaRPr lang="en-US" sz="4200" dirty="0"/>
          </a:p>
        </p:txBody>
      </p:sp>
      <p:graphicFrame>
        <p:nvGraphicFramePr>
          <p:cNvPr id="11" name="Content Placeholder 10"/>
          <p:cNvGraphicFramePr>
            <a:graphicFrameLocks noGrp="1"/>
          </p:cNvGraphicFramePr>
          <p:nvPr>
            <p:ph idx="1"/>
            <p:extLst/>
          </p:nvPr>
        </p:nvGraphicFramePr>
        <p:xfrm>
          <a:off x="497541" y="1525032"/>
          <a:ext cx="8202706" cy="53329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10-year period before the survey </a:t>
            </a:r>
            <a:endParaRPr lang="en-US" i="1" dirty="0">
              <a:solidFill>
                <a:prstClr val="black"/>
              </a:solidFill>
            </a:endParaRPr>
          </a:p>
        </p:txBody>
      </p:sp>
    </p:spTree>
    <p:extLst>
      <p:ext uri="{BB962C8B-B14F-4D97-AF65-F5344CB8AC3E}">
        <p14:creationId xmlns:p14="http://schemas.microsoft.com/office/powerpoint/2010/main" val="4479429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89100"/>
            <a:ext cx="3976181" cy="390487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Childhood mortality</a:t>
            </a:r>
          </a:p>
          <a:p>
            <a:pPr lvl="1">
              <a:lnSpc>
                <a:spcPct val="110000"/>
              </a:lnSpc>
              <a:spcBef>
                <a:spcPts val="0"/>
              </a:spcBef>
              <a:spcAft>
                <a:spcPts val="600"/>
              </a:spcAft>
              <a:buClr>
                <a:prstClr val="black"/>
              </a:buClr>
            </a:pPr>
            <a:r>
              <a:rPr lang="en-GB" sz="2400" dirty="0" smtClean="0">
                <a:solidFill>
                  <a:prstClr val="black"/>
                </a:solidFill>
              </a:rPr>
              <a:t>Levels and trends</a:t>
            </a:r>
          </a:p>
          <a:p>
            <a:pPr lvl="1">
              <a:lnSpc>
                <a:spcPct val="110000"/>
              </a:lnSpc>
              <a:spcBef>
                <a:spcPts val="0"/>
              </a:spcBef>
              <a:spcAft>
                <a:spcPts val="600"/>
              </a:spcAft>
              <a:buClr>
                <a:prstClr val="black"/>
              </a:buClr>
            </a:pPr>
            <a:r>
              <a:rPr lang="en-GB" sz="2400" dirty="0" smtClean="0">
                <a:solidFill>
                  <a:prstClr val="black"/>
                </a:solidFill>
              </a:rPr>
              <a:t>Socioeconomic differentials</a:t>
            </a:r>
          </a:p>
          <a:p>
            <a:pPr lvl="1">
              <a:lnSpc>
                <a:spcPct val="110000"/>
              </a:lnSpc>
              <a:spcBef>
                <a:spcPts val="0"/>
              </a:spcBef>
              <a:spcAft>
                <a:spcPts val="600"/>
              </a:spcAft>
              <a:buClr>
                <a:prstClr val="black"/>
              </a:buClr>
            </a:pPr>
            <a:r>
              <a:rPr lang="en-GB" sz="2400" dirty="0" smtClean="0">
                <a:solidFill>
                  <a:prstClr val="black"/>
                </a:solidFill>
              </a:rPr>
              <a:t>Differentials by mother’s characteristics</a:t>
            </a:r>
          </a:p>
          <a:p>
            <a:pPr>
              <a:lnSpc>
                <a:spcPct val="110000"/>
              </a:lnSpc>
              <a:spcBef>
                <a:spcPts val="0"/>
              </a:spcBef>
              <a:spcAft>
                <a:spcPts val="600"/>
              </a:spcAft>
              <a:buClr>
                <a:prstClr val="black"/>
              </a:buClr>
            </a:pPr>
            <a:r>
              <a:rPr lang="en-GB" b="1" dirty="0" smtClean="0">
                <a:solidFill>
                  <a:srgbClr val="E4426D"/>
                </a:solidFill>
              </a:rPr>
              <a:t>Adult mortality</a:t>
            </a:r>
          </a:p>
          <a:p>
            <a:pPr>
              <a:lnSpc>
                <a:spcPct val="110000"/>
              </a:lnSpc>
              <a:spcBef>
                <a:spcPts val="0"/>
              </a:spcBef>
              <a:spcAft>
                <a:spcPts val="600"/>
              </a:spcAft>
              <a:buClr>
                <a:prstClr val="black"/>
              </a:buClr>
            </a:pPr>
            <a:r>
              <a:rPr lang="en-GB" b="1" dirty="0" smtClean="0">
                <a:solidFill>
                  <a:srgbClr val="E4426D"/>
                </a:solidFill>
              </a:rPr>
              <a:t>Pregnancy-related mortality</a:t>
            </a:r>
          </a:p>
        </p:txBody>
      </p:sp>
      <p:sp>
        <p:nvSpPr>
          <p:cNvPr id="5" name="TextBox 4"/>
          <p:cNvSpPr txBox="1"/>
          <p:nvPr/>
        </p:nvSpPr>
        <p:spPr>
          <a:xfrm>
            <a:off x="4229099" y="5423539"/>
            <a:ext cx="4535759" cy="276999"/>
          </a:xfrm>
          <a:prstGeom prst="rect">
            <a:avLst/>
          </a:prstGeom>
          <a:noFill/>
        </p:spPr>
        <p:txBody>
          <a:bodyPr wrap="square" rtlCol="0">
            <a:spAutoFit/>
          </a:bodyPr>
          <a:lstStyle/>
          <a:p>
            <a:pPr algn="ctr"/>
            <a:r>
              <a:rPr lang="en-US" baseline="30000" dirty="0">
                <a:solidFill>
                  <a:prstClr val="black"/>
                </a:solidFill>
              </a:rPr>
              <a:t>© 2009 </a:t>
            </a:r>
            <a:r>
              <a:rPr lang="en-US" baseline="30000" dirty="0" err="1">
                <a:solidFill>
                  <a:prstClr val="black"/>
                </a:solidFill>
              </a:rPr>
              <a:t>Kyaw</a:t>
            </a:r>
            <a:r>
              <a:rPr lang="en-US" baseline="30000" dirty="0">
                <a:solidFill>
                  <a:prstClr val="black"/>
                </a:solidFill>
              </a:rPr>
              <a:t> Thar, Courtesy of </a:t>
            </a:r>
            <a:r>
              <a:rPr lang="en-US" baseline="30000" dirty="0" err="1">
                <a:solidFill>
                  <a:prstClr val="black"/>
                </a:solidFill>
              </a:rPr>
              <a:t>Photoshare</a:t>
            </a:r>
            <a:endParaRPr lang="en-US" baseline="30000" dirty="0">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5785" y="1598668"/>
            <a:ext cx="5228215" cy="3734439"/>
          </a:xfrm>
          <a:prstGeom prst="rect">
            <a:avLst/>
          </a:prstGeom>
          <a:ln>
            <a:solidFill>
              <a:schemeClr val="tx1"/>
            </a:solidFill>
          </a:ln>
        </p:spPr>
      </p:pic>
    </p:spTree>
    <p:extLst>
      <p:ext uri="{BB962C8B-B14F-4D97-AF65-F5344CB8AC3E}">
        <p14:creationId xmlns:p14="http://schemas.microsoft.com/office/powerpoint/2010/main" val="360551417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Adult Mortality</a:t>
            </a:r>
            <a:endParaRPr lang="en-US" dirty="0"/>
          </a:p>
        </p:txBody>
      </p:sp>
      <p:sp>
        <p:nvSpPr>
          <p:cNvPr id="3" name="Content Placeholder 2"/>
          <p:cNvSpPr>
            <a:spLocks noGrp="1"/>
          </p:cNvSpPr>
          <p:nvPr>
            <p:ph idx="1"/>
          </p:nvPr>
        </p:nvSpPr>
        <p:spPr>
          <a:xfrm>
            <a:off x="473336" y="1375564"/>
            <a:ext cx="8229600" cy="5265868"/>
          </a:xfrm>
        </p:spPr>
        <p:txBody>
          <a:bodyPr/>
          <a:lstStyle/>
          <a:p>
            <a:r>
              <a:rPr lang="en-US" dirty="0" smtClean="0"/>
              <a:t>Data collected from respondents:</a:t>
            </a:r>
          </a:p>
          <a:p>
            <a:pPr lvl="1"/>
            <a:r>
              <a:rPr lang="en-US" dirty="0" smtClean="0"/>
              <a:t>Deaths of brothers and sisters</a:t>
            </a:r>
          </a:p>
          <a:p>
            <a:pPr lvl="1"/>
            <a:r>
              <a:rPr lang="en-US" dirty="0" smtClean="0"/>
              <a:t>Reported ages at death and years since deaths</a:t>
            </a:r>
          </a:p>
          <a:p>
            <a:r>
              <a:rPr lang="en-US" dirty="0" smtClean="0"/>
              <a:t>Age-specific mortality rates estimated by number of deaths in each age group by total person-years of exposure to the risk of dying in that age group.</a:t>
            </a:r>
          </a:p>
          <a:p>
            <a:r>
              <a:rPr lang="en-US" dirty="0" smtClean="0"/>
              <a:t>Rates calculated for 7 years preceding the survey</a:t>
            </a:r>
          </a:p>
          <a:p>
            <a:endParaRPr lang="en-US" dirty="0"/>
          </a:p>
        </p:txBody>
      </p:sp>
    </p:spTree>
    <p:extLst>
      <p:ext uri="{BB962C8B-B14F-4D97-AF65-F5344CB8AC3E}">
        <p14:creationId xmlns:p14="http://schemas.microsoft.com/office/powerpoint/2010/main" val="23075919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Adult Mortality</a:t>
            </a:r>
            <a:endParaRPr lang="en-US" sz="4200" dirty="0"/>
          </a:p>
        </p:txBody>
      </p:sp>
      <p:sp>
        <p:nvSpPr>
          <p:cNvPr id="3" name="Content Placeholder 2"/>
          <p:cNvSpPr>
            <a:spLocks noGrp="1"/>
          </p:cNvSpPr>
          <p:nvPr>
            <p:ph idx="1"/>
          </p:nvPr>
        </p:nvSpPr>
        <p:spPr>
          <a:xfrm>
            <a:off x="472440" y="2447364"/>
            <a:ext cx="8244840" cy="3729599"/>
          </a:xfrm>
        </p:spPr>
        <p:txBody>
          <a:bodyPr>
            <a:normAutofit/>
          </a:bodyPr>
          <a:lstStyle/>
          <a:p>
            <a:pPr marL="0" indent="0">
              <a:lnSpc>
                <a:spcPct val="100000"/>
              </a:lnSpc>
              <a:spcBef>
                <a:spcPts val="0"/>
              </a:spcBef>
              <a:spcAft>
                <a:spcPts val="600"/>
              </a:spcAft>
              <a:buNone/>
            </a:pPr>
            <a:r>
              <a:rPr lang="en-GB" dirty="0" smtClean="0"/>
              <a:t>In the seven-year period before the survey:</a:t>
            </a:r>
          </a:p>
          <a:p>
            <a:pPr>
              <a:lnSpc>
                <a:spcPct val="100000"/>
              </a:lnSpc>
              <a:spcBef>
                <a:spcPts val="0"/>
              </a:spcBef>
              <a:spcAft>
                <a:spcPts val="600"/>
              </a:spcAft>
              <a:buClr>
                <a:schemeClr val="tx1"/>
              </a:buClr>
            </a:pPr>
            <a:r>
              <a:rPr lang="en-GB" sz="3000" b="1" dirty="0" smtClean="0">
                <a:solidFill>
                  <a:schemeClr val="bg2"/>
                </a:solidFill>
              </a:rPr>
              <a:t>2.1</a:t>
            </a:r>
            <a:r>
              <a:rPr lang="en-GB" sz="3000" b="1" dirty="0" smtClean="0"/>
              <a:t> </a:t>
            </a:r>
            <a:r>
              <a:rPr lang="en-GB" sz="3000" dirty="0" smtClean="0"/>
              <a:t>women died for every 1,000 women per year</a:t>
            </a:r>
          </a:p>
          <a:p>
            <a:pPr>
              <a:lnSpc>
                <a:spcPct val="100000"/>
              </a:lnSpc>
              <a:spcBef>
                <a:spcPts val="0"/>
              </a:spcBef>
              <a:spcAft>
                <a:spcPts val="600"/>
              </a:spcAft>
              <a:buClr>
                <a:schemeClr val="tx1"/>
              </a:buClr>
            </a:pPr>
            <a:r>
              <a:rPr lang="en-GB" sz="3000" b="1" dirty="0" smtClean="0">
                <a:solidFill>
                  <a:schemeClr val="bg2"/>
                </a:solidFill>
              </a:rPr>
              <a:t>5.0</a:t>
            </a:r>
            <a:r>
              <a:rPr lang="en-GB" sz="3000" b="1" dirty="0" smtClean="0">
                <a:solidFill>
                  <a:schemeClr val="accent5"/>
                </a:solidFill>
              </a:rPr>
              <a:t> </a:t>
            </a:r>
            <a:r>
              <a:rPr lang="en-GB" sz="3000" dirty="0" smtClean="0"/>
              <a:t>men died for every 1,000 men per year</a:t>
            </a:r>
            <a:endParaRPr lang="en-GB" sz="3000" b="1" dirty="0" smtClean="0"/>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27327323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Adult Mortality by Age</a:t>
            </a:r>
            <a:endParaRPr lang="en-US" dirty="0"/>
          </a:p>
        </p:txBody>
      </p:sp>
      <p:graphicFrame>
        <p:nvGraphicFramePr>
          <p:cNvPr id="4" name="Content Placeholder 10"/>
          <p:cNvGraphicFramePr>
            <a:graphicFrameLocks noGrp="1"/>
          </p:cNvGraphicFramePr>
          <p:nvPr>
            <p:ph idx="1"/>
            <p:extLst/>
          </p:nvPr>
        </p:nvGraphicFramePr>
        <p:xfrm>
          <a:off x="628650" y="1510229"/>
          <a:ext cx="7886700" cy="53477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49926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endParaRPr lang="en-US" sz="4200" dirty="0"/>
          </a:p>
        </p:txBody>
      </p:sp>
      <p:sp>
        <p:nvSpPr>
          <p:cNvPr id="3" name="Content Placeholder 2"/>
          <p:cNvSpPr>
            <a:spLocks noGrp="1"/>
          </p:cNvSpPr>
          <p:nvPr>
            <p:ph idx="1"/>
          </p:nvPr>
        </p:nvSpPr>
        <p:spPr>
          <a:xfrm>
            <a:off x="628650" y="1567544"/>
            <a:ext cx="7886700" cy="5290456"/>
          </a:xfrm>
        </p:spPr>
        <p:txBody>
          <a:bodyPr>
            <a:normAutofit/>
          </a:bodyPr>
          <a:lstStyle/>
          <a:p>
            <a:pPr>
              <a:lnSpc>
                <a:spcPct val="100000"/>
              </a:lnSpc>
              <a:spcBef>
                <a:spcPts val="0"/>
              </a:spcBef>
              <a:spcAft>
                <a:spcPts val="600"/>
              </a:spcAft>
            </a:pPr>
            <a:r>
              <a:rPr lang="en-GB" dirty="0" smtClean="0"/>
              <a:t>Household Questionnaire</a:t>
            </a:r>
          </a:p>
          <a:p>
            <a:pPr>
              <a:lnSpc>
                <a:spcPct val="100000"/>
              </a:lnSpc>
              <a:spcBef>
                <a:spcPts val="0"/>
              </a:spcBef>
              <a:spcAft>
                <a:spcPts val="600"/>
              </a:spcAft>
            </a:pPr>
            <a:r>
              <a:rPr lang="en-GB" dirty="0" smtClean="0"/>
              <a:t>Woman’s Questionnaire</a:t>
            </a:r>
          </a:p>
          <a:p>
            <a:pPr>
              <a:lnSpc>
                <a:spcPct val="100000"/>
              </a:lnSpc>
              <a:spcBef>
                <a:spcPts val="0"/>
              </a:spcBef>
              <a:spcAft>
                <a:spcPts val="600"/>
              </a:spcAft>
            </a:pPr>
            <a:r>
              <a:rPr lang="en-GB" dirty="0" smtClean="0"/>
              <a:t>Man’s Questionnaire</a:t>
            </a:r>
          </a:p>
          <a:p>
            <a:pPr>
              <a:lnSpc>
                <a:spcPct val="100000"/>
              </a:lnSpc>
              <a:spcBef>
                <a:spcPts val="0"/>
              </a:spcBef>
              <a:spcAft>
                <a:spcPts val="600"/>
              </a:spcAft>
            </a:pPr>
            <a:endParaRPr lang="en-GB" dirty="0"/>
          </a:p>
          <a:p>
            <a:pPr marL="0" indent="0">
              <a:lnSpc>
                <a:spcPct val="100000"/>
              </a:lnSpc>
              <a:spcBef>
                <a:spcPts val="0"/>
              </a:spcBef>
              <a:spcAft>
                <a:spcPts val="600"/>
              </a:spcAft>
              <a:buNone/>
            </a:pPr>
            <a:r>
              <a:rPr lang="en-GB" dirty="0" smtClean="0"/>
              <a:t>English Questionnaires were translated into Myanmar</a:t>
            </a:r>
          </a:p>
        </p:txBody>
      </p:sp>
    </p:spTree>
    <p:extLst>
      <p:ext uri="{BB962C8B-B14F-4D97-AF65-F5344CB8AC3E}">
        <p14:creationId xmlns:p14="http://schemas.microsoft.com/office/powerpoint/2010/main" val="30124768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Pregnancy-Related Mortality</a:t>
            </a:r>
            <a:endParaRPr lang="en-US" sz="4200" dirty="0"/>
          </a:p>
        </p:txBody>
      </p:sp>
      <p:sp>
        <p:nvSpPr>
          <p:cNvPr id="3" name="Content Placeholder 2"/>
          <p:cNvSpPr>
            <a:spLocks noGrp="1"/>
          </p:cNvSpPr>
          <p:nvPr>
            <p:ph idx="1"/>
          </p:nvPr>
        </p:nvSpPr>
        <p:spPr>
          <a:xfrm>
            <a:off x="1253490" y="1841500"/>
            <a:ext cx="6675120" cy="4335464"/>
          </a:xfrm>
        </p:spPr>
        <p:txBody>
          <a:bodyPr>
            <a:normAutofit/>
          </a:bodyPr>
          <a:lstStyle/>
          <a:p>
            <a:pPr marL="0" indent="0" algn="ctr">
              <a:lnSpc>
                <a:spcPct val="100000"/>
              </a:lnSpc>
              <a:spcBef>
                <a:spcPts val="0"/>
              </a:spcBef>
              <a:spcAft>
                <a:spcPts val="600"/>
              </a:spcAft>
              <a:buNone/>
            </a:pPr>
            <a:r>
              <a:rPr lang="en-GB" b="1" dirty="0" smtClean="0">
                <a:solidFill>
                  <a:schemeClr val="bg2"/>
                </a:solidFill>
              </a:rPr>
              <a:t>Pregnancy-related mortality</a:t>
            </a:r>
            <a:r>
              <a:rPr lang="en-GB" dirty="0">
                <a:solidFill>
                  <a:schemeClr val="bg2"/>
                </a:solidFill>
              </a:rPr>
              <a:t> </a:t>
            </a:r>
            <a:r>
              <a:rPr lang="en-GB" dirty="0" smtClean="0"/>
              <a:t>includes all deaths that occur to women during </a:t>
            </a:r>
            <a:r>
              <a:rPr lang="en-GB" b="1" dirty="0" smtClean="0">
                <a:solidFill>
                  <a:schemeClr val="bg2"/>
                </a:solidFill>
              </a:rPr>
              <a:t>pregnancy, during birth, </a:t>
            </a:r>
            <a:br>
              <a:rPr lang="en-GB" b="1" dirty="0" smtClean="0">
                <a:solidFill>
                  <a:schemeClr val="bg2"/>
                </a:solidFill>
              </a:rPr>
            </a:br>
            <a:r>
              <a:rPr lang="en-GB" dirty="0" smtClean="0"/>
              <a:t>and </a:t>
            </a:r>
            <a:r>
              <a:rPr lang="en-GB" b="1" dirty="0" smtClean="0">
                <a:solidFill>
                  <a:schemeClr val="bg2"/>
                </a:solidFill>
              </a:rPr>
              <a:t>up to 2 months after birth</a:t>
            </a:r>
            <a:r>
              <a:rPr lang="en-GB" dirty="0" smtClean="0">
                <a:solidFill>
                  <a:schemeClr val="bg2"/>
                </a:solidFill>
              </a:rPr>
              <a:t> </a:t>
            </a:r>
            <a:r>
              <a:rPr lang="en-GB" dirty="0" smtClean="0">
                <a:solidFill>
                  <a:schemeClr val="accent1"/>
                </a:solidFill>
              </a:rPr>
              <a:t/>
            </a:r>
            <a:br>
              <a:rPr lang="en-GB" dirty="0" smtClean="0">
                <a:solidFill>
                  <a:schemeClr val="accent1"/>
                </a:solidFill>
              </a:rPr>
            </a:br>
            <a:r>
              <a:rPr lang="en-GB" dirty="0" smtClean="0"/>
              <a:t>or the end of the pregnancy. </a:t>
            </a:r>
            <a:endParaRPr lang="en-GB" b="1" dirty="0"/>
          </a:p>
          <a:p>
            <a:pPr marL="0" indent="0" algn="ctr">
              <a:lnSpc>
                <a:spcPct val="100000"/>
              </a:lnSpc>
              <a:spcBef>
                <a:spcPts val="0"/>
              </a:spcBef>
              <a:spcAft>
                <a:spcPts val="600"/>
              </a:spcAft>
              <a:buNone/>
            </a:pPr>
            <a:endParaRPr lang="en-GB" dirty="0"/>
          </a:p>
        </p:txBody>
      </p:sp>
    </p:spTree>
    <p:extLst>
      <p:ext uri="{BB962C8B-B14F-4D97-AF65-F5344CB8AC3E}">
        <p14:creationId xmlns:p14="http://schemas.microsoft.com/office/powerpoint/2010/main" val="244685170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Pregnancy-related Mortality</a:t>
            </a:r>
            <a:endParaRPr lang="en-US" sz="4200" dirty="0"/>
          </a:p>
        </p:txBody>
      </p:sp>
      <p:sp>
        <p:nvSpPr>
          <p:cNvPr id="3" name="Content Placeholder 2"/>
          <p:cNvSpPr>
            <a:spLocks noGrp="1"/>
          </p:cNvSpPr>
          <p:nvPr>
            <p:ph idx="1"/>
          </p:nvPr>
        </p:nvSpPr>
        <p:spPr>
          <a:xfrm>
            <a:off x="963033" y="1581374"/>
            <a:ext cx="7481719" cy="4348164"/>
          </a:xfrm>
        </p:spPr>
        <p:txBody>
          <a:bodyPr>
            <a:normAutofit/>
          </a:bodyPr>
          <a:lstStyle/>
          <a:p>
            <a:pPr marL="0" indent="0" algn="ctr">
              <a:lnSpc>
                <a:spcPct val="100000"/>
              </a:lnSpc>
              <a:spcBef>
                <a:spcPts val="0"/>
              </a:spcBef>
              <a:spcAft>
                <a:spcPts val="600"/>
              </a:spcAft>
              <a:buNone/>
            </a:pPr>
            <a:r>
              <a:rPr lang="en-GB" dirty="0" smtClean="0"/>
              <a:t>Pregnancy-related mortality ratio (PRMR) for the 7-year period before the survey =</a:t>
            </a:r>
            <a:br>
              <a:rPr lang="en-GB" dirty="0" smtClean="0"/>
            </a:br>
            <a:r>
              <a:rPr lang="en-GB" b="1" dirty="0" smtClean="0">
                <a:solidFill>
                  <a:schemeClr val="bg2"/>
                </a:solidFill>
              </a:rPr>
              <a:t>227 deaths per 100,000 live births</a:t>
            </a:r>
          </a:p>
          <a:p>
            <a:pPr marL="0" indent="0" algn="ctr">
              <a:lnSpc>
                <a:spcPct val="100000"/>
              </a:lnSpc>
              <a:spcBef>
                <a:spcPts val="0"/>
              </a:spcBef>
              <a:spcAft>
                <a:spcPts val="600"/>
              </a:spcAft>
              <a:buNone/>
            </a:pPr>
            <a:endParaRPr lang="en-GB" b="1" dirty="0">
              <a:solidFill>
                <a:schemeClr val="bg2"/>
              </a:solidFill>
            </a:endParaRPr>
          </a:p>
          <a:p>
            <a:pPr marL="0" indent="0" algn="ctr">
              <a:lnSpc>
                <a:spcPct val="100000"/>
              </a:lnSpc>
              <a:spcBef>
                <a:spcPts val="0"/>
              </a:spcBef>
              <a:spcAft>
                <a:spcPts val="600"/>
              </a:spcAft>
              <a:buNone/>
            </a:pPr>
            <a:r>
              <a:rPr lang="en-GB" b="1" dirty="0" smtClean="0">
                <a:solidFill>
                  <a:schemeClr val="bg2"/>
                </a:solidFill>
              </a:rPr>
              <a:t>8% </a:t>
            </a:r>
            <a:r>
              <a:rPr lang="en-GB" dirty="0" smtClean="0"/>
              <a:t>of female deaths were </a:t>
            </a:r>
            <a:r>
              <a:rPr lang="en-GB" b="1" dirty="0" smtClean="0">
                <a:solidFill>
                  <a:schemeClr val="bg2"/>
                </a:solidFill>
              </a:rPr>
              <a:t>pregnancy-related </a:t>
            </a:r>
            <a:endParaRPr lang="en-GB" dirty="0">
              <a:solidFill>
                <a:schemeClr val="bg2"/>
              </a:solidFill>
            </a:endParaRPr>
          </a:p>
          <a:p>
            <a:pPr marL="0" indent="0" algn="ctr">
              <a:lnSpc>
                <a:spcPct val="100000"/>
              </a:lnSpc>
              <a:spcBef>
                <a:spcPts val="0"/>
              </a:spcBef>
              <a:spcAft>
                <a:spcPts val="600"/>
              </a:spcAft>
              <a:buNone/>
            </a:pPr>
            <a:endParaRPr lang="en-GB" dirty="0" smtClean="0"/>
          </a:p>
          <a:p>
            <a:pPr marL="0" indent="0" algn="ctr">
              <a:lnSpc>
                <a:spcPct val="100000"/>
              </a:lnSpc>
              <a:spcBef>
                <a:spcPts val="0"/>
              </a:spcBef>
              <a:spcAft>
                <a:spcPts val="600"/>
              </a:spcAft>
              <a:buNone/>
            </a:pPr>
            <a:endParaRPr lang="en-GB" dirty="0">
              <a:solidFill>
                <a:schemeClr val="accent1"/>
              </a:solidFill>
            </a:endParaRPr>
          </a:p>
          <a:p>
            <a:pPr marL="0" indent="0" algn="ctr">
              <a:lnSpc>
                <a:spcPct val="100000"/>
              </a:lnSpc>
              <a:spcBef>
                <a:spcPts val="0"/>
              </a:spcBef>
              <a:spcAft>
                <a:spcPts val="600"/>
              </a:spcAft>
              <a:buNone/>
            </a:pPr>
            <a:endParaRPr lang="en-GB" dirty="0" smtClean="0"/>
          </a:p>
          <a:p>
            <a:pPr marL="0" indent="0" algn="ctr">
              <a:lnSpc>
                <a:spcPct val="100000"/>
              </a:lnSpc>
              <a:spcBef>
                <a:spcPts val="0"/>
              </a:spcBef>
              <a:spcAft>
                <a:spcPts val="600"/>
              </a:spcAft>
              <a:buNone/>
            </a:pPr>
            <a:endParaRPr lang="en-GB" dirty="0"/>
          </a:p>
        </p:txBody>
      </p:sp>
    </p:spTree>
    <p:extLst>
      <p:ext uri="{BB962C8B-B14F-4D97-AF65-F5344CB8AC3E}">
        <p14:creationId xmlns:p14="http://schemas.microsoft.com/office/powerpoint/2010/main" val="282661105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Pregnancy-Related </a:t>
            </a:r>
            <a:r>
              <a:rPr lang="en-US" sz="4200" dirty="0"/>
              <a:t>Mortality </a:t>
            </a:r>
            <a:r>
              <a:rPr lang="en-US" sz="4200" dirty="0" smtClean="0"/>
              <a:t>Ratio</a:t>
            </a:r>
            <a:endParaRPr lang="en-US" sz="4200" dirty="0"/>
          </a:p>
        </p:txBody>
      </p:sp>
      <p:graphicFrame>
        <p:nvGraphicFramePr>
          <p:cNvPr id="11" name="Content Placeholder 10"/>
          <p:cNvGraphicFramePr>
            <a:graphicFrameLocks noGrp="1"/>
          </p:cNvGraphicFramePr>
          <p:nvPr>
            <p:ph idx="1"/>
            <p:extLst/>
          </p:nvPr>
        </p:nvGraphicFramePr>
        <p:xfrm>
          <a:off x="0" y="1816100"/>
          <a:ext cx="91440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99882"/>
            <a:ext cx="9144000" cy="368300"/>
          </a:xfrm>
          <a:prstGeom prst="rect">
            <a:avLst/>
          </a:prstGeom>
          <a:noFill/>
        </p:spPr>
        <p:txBody>
          <a:bodyPr wrap="square">
            <a:spAutoFit/>
          </a:bodyPr>
          <a:lstStyle/>
          <a:p>
            <a:pPr algn="ctr">
              <a:defRPr/>
            </a:pPr>
            <a:r>
              <a:rPr lang="en-US" i="1" dirty="0" smtClean="0">
                <a:solidFill>
                  <a:prstClr val="black"/>
                </a:solidFill>
                <a:cs typeface="Arial" charset="0"/>
              </a:rPr>
              <a:t>Pregnancy-related deaths per 100,000 live births</a:t>
            </a:r>
            <a:endParaRPr lang="en-US" i="1" dirty="0">
              <a:solidFill>
                <a:prstClr val="black"/>
              </a:solidFill>
              <a:cs typeface="Arial" charset="0"/>
            </a:endParaRPr>
          </a:p>
        </p:txBody>
      </p:sp>
    </p:spTree>
    <p:extLst>
      <p:ext uri="{BB962C8B-B14F-4D97-AF65-F5344CB8AC3E}">
        <p14:creationId xmlns:p14="http://schemas.microsoft.com/office/powerpoint/2010/main" val="33284976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532438"/>
          </a:xfrm>
        </p:spPr>
        <p:txBody>
          <a:bodyPr>
            <a:normAutofit fontScale="92500" lnSpcReduction="10000"/>
          </a:bodyPr>
          <a:lstStyle/>
          <a:p>
            <a:pPr>
              <a:lnSpc>
                <a:spcPct val="110000"/>
              </a:lnSpc>
              <a:spcBef>
                <a:spcPts val="0"/>
              </a:spcBef>
              <a:spcAft>
                <a:spcPts val="600"/>
              </a:spcAft>
              <a:buClr>
                <a:schemeClr val="tx1"/>
              </a:buClr>
            </a:pPr>
            <a:r>
              <a:rPr lang="en-GB" b="1" dirty="0" smtClean="0">
                <a:solidFill>
                  <a:schemeClr val="bg2"/>
                </a:solidFill>
              </a:rPr>
              <a:t>Infant mortality rate</a:t>
            </a:r>
            <a:r>
              <a:rPr lang="en-GB" dirty="0" smtClean="0">
                <a:solidFill>
                  <a:schemeClr val="bg2"/>
                </a:solidFill>
              </a:rPr>
              <a:t> </a:t>
            </a:r>
            <a:r>
              <a:rPr lang="en-GB" dirty="0" smtClean="0"/>
              <a:t>is </a:t>
            </a:r>
            <a:r>
              <a:rPr lang="en-GB" b="1" dirty="0" smtClean="0">
                <a:solidFill>
                  <a:schemeClr val="bg2"/>
                </a:solidFill>
              </a:rPr>
              <a:t>40</a:t>
            </a:r>
            <a:r>
              <a:rPr lang="en-GB" dirty="0" smtClean="0"/>
              <a:t> deaths </a:t>
            </a:r>
            <a:r>
              <a:rPr lang="en-GB" dirty="0"/>
              <a:t>per 1,000 </a:t>
            </a:r>
            <a:r>
              <a:rPr lang="en-GB" dirty="0" smtClean="0"/>
              <a:t>live births and </a:t>
            </a:r>
            <a:r>
              <a:rPr lang="en-GB" b="1" dirty="0" smtClean="0">
                <a:solidFill>
                  <a:schemeClr val="bg2"/>
                </a:solidFill>
              </a:rPr>
              <a:t>under-5 mortality rate </a:t>
            </a:r>
            <a:r>
              <a:rPr lang="en-GB" dirty="0" smtClean="0"/>
              <a:t>is</a:t>
            </a:r>
            <a:r>
              <a:rPr lang="en-GB" dirty="0" smtClean="0">
                <a:solidFill>
                  <a:schemeClr val="accent1"/>
                </a:solidFill>
              </a:rPr>
              <a:t> </a:t>
            </a:r>
            <a:r>
              <a:rPr lang="en-GB" b="1" dirty="0" smtClean="0">
                <a:solidFill>
                  <a:schemeClr val="bg2"/>
                </a:solidFill>
              </a:rPr>
              <a:t>50</a:t>
            </a:r>
            <a:r>
              <a:rPr lang="en-GB" dirty="0" smtClean="0">
                <a:solidFill>
                  <a:schemeClr val="accent1"/>
                </a:solidFill>
              </a:rPr>
              <a:t> </a:t>
            </a:r>
            <a:r>
              <a:rPr lang="en-GB" dirty="0"/>
              <a:t>deaths per 1,000 live births.</a:t>
            </a:r>
          </a:p>
          <a:p>
            <a:pPr>
              <a:lnSpc>
                <a:spcPct val="110000"/>
              </a:lnSpc>
              <a:spcBef>
                <a:spcPts val="0"/>
              </a:spcBef>
              <a:spcAft>
                <a:spcPts val="600"/>
              </a:spcAft>
              <a:buClr>
                <a:schemeClr val="tx1"/>
              </a:buClr>
            </a:pPr>
            <a:r>
              <a:rPr lang="en-GB" dirty="0"/>
              <a:t>Childhood mortality is generally </a:t>
            </a:r>
            <a:r>
              <a:rPr lang="en-GB" b="1" dirty="0">
                <a:solidFill>
                  <a:schemeClr val="bg2"/>
                </a:solidFill>
              </a:rPr>
              <a:t>higher</a:t>
            </a:r>
            <a:r>
              <a:rPr lang="en-GB" dirty="0">
                <a:solidFill>
                  <a:schemeClr val="bg2"/>
                </a:solidFill>
              </a:rPr>
              <a:t> </a:t>
            </a:r>
            <a:r>
              <a:rPr lang="en-GB" dirty="0"/>
              <a:t>among children of </a:t>
            </a:r>
            <a:r>
              <a:rPr lang="en-GB" b="1" dirty="0">
                <a:solidFill>
                  <a:schemeClr val="bg2"/>
                </a:solidFill>
              </a:rPr>
              <a:t>less educated </a:t>
            </a:r>
            <a:r>
              <a:rPr lang="en-GB" b="1" dirty="0" smtClean="0">
                <a:solidFill>
                  <a:schemeClr val="bg2"/>
                </a:solidFill>
              </a:rPr>
              <a:t>mothers.</a:t>
            </a:r>
            <a:endParaRPr lang="en-GB" dirty="0" smtClean="0"/>
          </a:p>
          <a:p>
            <a:pPr>
              <a:lnSpc>
                <a:spcPct val="110000"/>
              </a:lnSpc>
              <a:spcBef>
                <a:spcPts val="0"/>
              </a:spcBef>
              <a:spcAft>
                <a:spcPts val="600"/>
              </a:spcAft>
              <a:buClr>
                <a:schemeClr val="tx1"/>
              </a:buClr>
            </a:pPr>
            <a:r>
              <a:rPr lang="en-GB" dirty="0" smtClean="0"/>
              <a:t>Childhood </a:t>
            </a:r>
            <a:r>
              <a:rPr lang="en-GB" dirty="0"/>
              <a:t>mortality is </a:t>
            </a:r>
            <a:r>
              <a:rPr lang="en-GB" dirty="0" smtClean="0"/>
              <a:t>considerably higher </a:t>
            </a:r>
            <a:r>
              <a:rPr lang="en-GB" dirty="0"/>
              <a:t>among children </a:t>
            </a:r>
            <a:r>
              <a:rPr lang="en-GB" b="1" dirty="0">
                <a:solidFill>
                  <a:schemeClr val="bg2"/>
                </a:solidFill>
              </a:rPr>
              <a:t>born less than 2 years after a previous birth</a:t>
            </a:r>
            <a:r>
              <a:rPr lang="en-GB" dirty="0" smtClean="0"/>
              <a:t>.</a:t>
            </a:r>
          </a:p>
          <a:p>
            <a:pPr>
              <a:lnSpc>
                <a:spcPct val="110000"/>
              </a:lnSpc>
              <a:spcBef>
                <a:spcPts val="0"/>
              </a:spcBef>
              <a:spcAft>
                <a:spcPts val="600"/>
              </a:spcAft>
              <a:buClr>
                <a:schemeClr val="tx1"/>
              </a:buClr>
            </a:pPr>
            <a:r>
              <a:rPr lang="en-GB" dirty="0" smtClean="0"/>
              <a:t>The </a:t>
            </a:r>
            <a:r>
              <a:rPr lang="en-GB" b="1" dirty="0" smtClean="0">
                <a:solidFill>
                  <a:schemeClr val="bg2"/>
                </a:solidFill>
              </a:rPr>
              <a:t>pregnancy-related mortality ratio </a:t>
            </a:r>
            <a:r>
              <a:rPr lang="en-GB" dirty="0" smtClean="0"/>
              <a:t>is </a:t>
            </a:r>
            <a:r>
              <a:rPr lang="en-GB" b="1" dirty="0" smtClean="0">
                <a:solidFill>
                  <a:schemeClr val="bg2"/>
                </a:solidFill>
              </a:rPr>
              <a:t>227 </a:t>
            </a:r>
            <a:r>
              <a:rPr lang="en-GB" dirty="0" smtClean="0"/>
              <a:t>deaths  </a:t>
            </a:r>
            <a:r>
              <a:rPr lang="en-GB" dirty="0"/>
              <a:t>deaths per </a:t>
            </a:r>
            <a:r>
              <a:rPr lang="en-GB" dirty="0" smtClean="0"/>
              <a:t>100,000  live births for the 7 years before the survey.  </a:t>
            </a:r>
            <a:endParaRPr lang="en-GB" dirty="0"/>
          </a:p>
        </p:txBody>
      </p:sp>
    </p:spTree>
    <p:extLst>
      <p:ext uri="{BB962C8B-B14F-4D97-AF65-F5344CB8AC3E}">
        <p14:creationId xmlns:p14="http://schemas.microsoft.com/office/powerpoint/2010/main" val="209006604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20" y="1865524"/>
            <a:ext cx="3566606"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Knowledge and use</a:t>
            </a:r>
          </a:p>
          <a:p>
            <a:pPr>
              <a:lnSpc>
                <a:spcPct val="110000"/>
              </a:lnSpc>
              <a:spcBef>
                <a:spcPts val="0"/>
              </a:spcBef>
              <a:spcAft>
                <a:spcPts val="600"/>
              </a:spcAft>
              <a:buClr>
                <a:prstClr val="black"/>
              </a:buClr>
            </a:pPr>
            <a:r>
              <a:rPr lang="en-GB" sz="2800" b="1" dirty="0" smtClean="0">
                <a:solidFill>
                  <a:srgbClr val="E4426D"/>
                </a:solidFill>
              </a:rPr>
              <a:t>Source of methods</a:t>
            </a:r>
          </a:p>
          <a:p>
            <a:pPr>
              <a:lnSpc>
                <a:spcPct val="110000"/>
              </a:lnSpc>
              <a:spcBef>
                <a:spcPts val="0"/>
              </a:spcBef>
              <a:spcAft>
                <a:spcPts val="600"/>
              </a:spcAft>
              <a:buClr>
                <a:prstClr val="black"/>
              </a:buClr>
            </a:pPr>
            <a:r>
              <a:rPr lang="en-GB" sz="2800" dirty="0" smtClean="0">
                <a:solidFill>
                  <a:prstClr val="black"/>
                </a:solidFill>
              </a:rPr>
              <a:t>Need for family planning</a:t>
            </a:r>
          </a:p>
          <a:p>
            <a:pPr>
              <a:lnSpc>
                <a:spcPct val="110000"/>
              </a:lnSpc>
              <a:spcBef>
                <a:spcPts val="0"/>
              </a:spcBef>
              <a:spcAft>
                <a:spcPts val="600"/>
              </a:spcAft>
              <a:buClr>
                <a:prstClr val="black"/>
              </a:buClr>
            </a:pPr>
            <a:r>
              <a:rPr lang="en-GB" sz="2800" dirty="0" smtClean="0">
                <a:solidFill>
                  <a:prstClr val="black"/>
                </a:solidFill>
              </a:rPr>
              <a:t>Future use</a:t>
            </a:r>
          </a:p>
        </p:txBody>
      </p:sp>
      <p:sp>
        <p:nvSpPr>
          <p:cNvPr id="5" name="TextBox 4"/>
          <p:cNvSpPr txBox="1"/>
          <p:nvPr/>
        </p:nvSpPr>
        <p:spPr>
          <a:xfrm>
            <a:off x="4047516" y="5439615"/>
            <a:ext cx="4572000" cy="276999"/>
          </a:xfrm>
          <a:prstGeom prst="rect">
            <a:avLst/>
          </a:prstGeom>
          <a:noFill/>
        </p:spPr>
        <p:txBody>
          <a:bodyPr wrap="square" rtlCol="0">
            <a:spAutoFit/>
          </a:bodyPr>
          <a:lstStyle/>
          <a:p>
            <a:pPr algn="ctr"/>
            <a:r>
              <a:rPr lang="en-US" baseline="30000" dirty="0">
                <a:solidFill>
                  <a:prstClr val="black"/>
                </a:solidFill>
              </a:rPr>
              <a:t>© 2012 Min </a:t>
            </a:r>
            <a:r>
              <a:rPr lang="en-US" baseline="30000" dirty="0" err="1">
                <a:solidFill>
                  <a:prstClr val="black"/>
                </a:solidFill>
              </a:rPr>
              <a:t>Zaw</a:t>
            </a:r>
            <a:r>
              <a:rPr lang="en-US" baseline="30000" dirty="0">
                <a:solidFill>
                  <a:prstClr val="black"/>
                </a:solidFill>
              </a:rPr>
              <a:t>, Courtesy of </a:t>
            </a:r>
            <a:r>
              <a:rPr lang="en-US" baseline="30000" dirty="0" err="1">
                <a:solidFill>
                  <a:prstClr val="black"/>
                </a:solidFill>
              </a:rPr>
              <a:t>Photoshare</a:t>
            </a:r>
            <a:endParaRPr lang="en-US" baseline="30000" dirty="0">
              <a:solidFill>
                <a:prstClr val="black"/>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7555" y="1954728"/>
            <a:ext cx="4931923" cy="3287949"/>
          </a:xfrm>
          <a:prstGeom prst="rect">
            <a:avLst/>
          </a:prstGeom>
          <a:ln>
            <a:solidFill>
              <a:schemeClr val="tx1"/>
            </a:solidFill>
          </a:ln>
        </p:spPr>
      </p:pic>
    </p:spTree>
    <p:extLst>
      <p:ext uri="{BB962C8B-B14F-4D97-AF65-F5344CB8AC3E}">
        <p14:creationId xmlns:p14="http://schemas.microsoft.com/office/powerpoint/2010/main" val="244087396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Modern Contraception</a:t>
            </a:r>
            <a:endParaRPr lang="en-US" sz="4200" dirty="0"/>
          </a:p>
        </p:txBody>
      </p:sp>
      <p:graphicFrame>
        <p:nvGraphicFramePr>
          <p:cNvPr id="11" name="Content Placeholder 10"/>
          <p:cNvGraphicFramePr>
            <a:graphicFrameLocks noGrp="1"/>
          </p:cNvGraphicFramePr>
          <p:nvPr>
            <p:ph idx="1"/>
            <p:extLst/>
          </p:nvPr>
        </p:nvGraphicFramePr>
        <p:xfrm>
          <a:off x="0" y="1525032"/>
          <a:ext cx="9144000" cy="53329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a:t>
            </a:r>
            <a:endParaRPr lang="en-US" i="1" dirty="0">
              <a:solidFill>
                <a:prstClr val="black"/>
              </a:solidFill>
            </a:endParaRPr>
          </a:p>
        </p:txBody>
      </p:sp>
    </p:spTree>
    <p:extLst>
      <p:ext uri="{BB962C8B-B14F-4D97-AF65-F5344CB8AC3E}">
        <p14:creationId xmlns:p14="http://schemas.microsoft.com/office/powerpoint/2010/main" val="259636380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Do Family Planning Users Have </a:t>
            </a:r>
            <a:br>
              <a:rPr lang="en-US" sz="4200" dirty="0" smtClean="0"/>
            </a:br>
            <a:r>
              <a:rPr lang="en-US" sz="4200" dirty="0" smtClean="0"/>
              <a:t>Informed Choices?</a:t>
            </a:r>
            <a:endParaRPr lang="en-US" sz="4200" dirty="0"/>
          </a:p>
        </p:txBody>
      </p:sp>
      <p:sp>
        <p:nvSpPr>
          <p:cNvPr id="4" name="Content Placeholder 3"/>
          <p:cNvSpPr>
            <a:spLocks noGrp="1"/>
          </p:cNvSpPr>
          <p:nvPr>
            <p:ph idx="1"/>
          </p:nvPr>
        </p:nvSpPr>
        <p:spPr>
          <a:xfrm>
            <a:off x="443753" y="1586753"/>
            <a:ext cx="8243047" cy="5271247"/>
          </a:xfrm>
        </p:spPr>
        <p:txBody>
          <a:bodyPr/>
          <a:lstStyle/>
          <a:p>
            <a:pPr>
              <a:lnSpc>
                <a:spcPct val="100000"/>
              </a:lnSpc>
              <a:spcBef>
                <a:spcPts val="0"/>
              </a:spcBef>
              <a:spcAft>
                <a:spcPts val="600"/>
              </a:spcAft>
              <a:buClr>
                <a:schemeClr val="tx1"/>
              </a:buClr>
            </a:pPr>
            <a:r>
              <a:rPr lang="en-US" b="1" dirty="0" smtClean="0">
                <a:solidFill>
                  <a:schemeClr val="bg2"/>
                </a:solidFill>
              </a:rPr>
              <a:t>40%</a:t>
            </a:r>
            <a:r>
              <a:rPr lang="en-US" b="1" dirty="0" smtClean="0">
                <a:solidFill>
                  <a:schemeClr val="accent1"/>
                </a:solidFill>
              </a:rPr>
              <a:t> </a:t>
            </a:r>
            <a:r>
              <a:rPr lang="en-US" dirty="0" smtClean="0"/>
              <a:t>of modern contraceptive users were </a:t>
            </a:r>
            <a:r>
              <a:rPr lang="en-US" b="1" dirty="0" smtClean="0">
                <a:solidFill>
                  <a:schemeClr val="bg2"/>
                </a:solidFill>
              </a:rPr>
              <a:t>informed of side effects or problems </a:t>
            </a:r>
            <a:r>
              <a:rPr lang="en-US" dirty="0" smtClean="0"/>
              <a:t>of methods they used.</a:t>
            </a:r>
          </a:p>
          <a:p>
            <a:pPr>
              <a:lnSpc>
                <a:spcPct val="100000"/>
              </a:lnSpc>
              <a:spcBef>
                <a:spcPts val="0"/>
              </a:spcBef>
              <a:spcAft>
                <a:spcPts val="600"/>
              </a:spcAft>
              <a:buClr>
                <a:schemeClr val="tx1"/>
              </a:buClr>
            </a:pPr>
            <a:r>
              <a:rPr lang="en-US" b="1" dirty="0" smtClean="0">
                <a:solidFill>
                  <a:schemeClr val="bg2"/>
                </a:solidFill>
              </a:rPr>
              <a:t>31%</a:t>
            </a:r>
            <a:r>
              <a:rPr lang="en-US" dirty="0" smtClean="0"/>
              <a:t> were informed about what to do if they </a:t>
            </a:r>
            <a:r>
              <a:rPr lang="en-US" b="1" dirty="0" smtClean="0">
                <a:solidFill>
                  <a:schemeClr val="bg2"/>
                </a:solidFill>
              </a:rPr>
              <a:t>experienced side effects</a:t>
            </a:r>
            <a:r>
              <a:rPr lang="en-US" dirty="0" smtClean="0"/>
              <a:t>.</a:t>
            </a:r>
          </a:p>
          <a:p>
            <a:pPr>
              <a:lnSpc>
                <a:spcPct val="100000"/>
              </a:lnSpc>
              <a:spcBef>
                <a:spcPts val="0"/>
              </a:spcBef>
              <a:spcAft>
                <a:spcPts val="600"/>
              </a:spcAft>
              <a:buClr>
                <a:schemeClr val="tx1"/>
              </a:buClr>
            </a:pPr>
            <a:r>
              <a:rPr lang="en-US" b="1" dirty="0" smtClean="0">
                <a:solidFill>
                  <a:schemeClr val="bg2"/>
                </a:solidFill>
              </a:rPr>
              <a:t>50%</a:t>
            </a:r>
            <a:r>
              <a:rPr lang="en-US" dirty="0" smtClean="0"/>
              <a:t> were informed of </a:t>
            </a:r>
            <a:r>
              <a:rPr lang="en-US" b="1" dirty="0" smtClean="0">
                <a:solidFill>
                  <a:schemeClr val="bg2"/>
                </a:solidFill>
              </a:rPr>
              <a:t>other methods </a:t>
            </a:r>
            <a:r>
              <a:rPr lang="en-US" dirty="0" smtClean="0"/>
              <a:t>they could use. </a:t>
            </a:r>
            <a:endParaRPr lang="en-US" dirty="0"/>
          </a:p>
        </p:txBody>
      </p:sp>
    </p:spTree>
    <p:extLst>
      <p:ext uri="{BB962C8B-B14F-4D97-AF65-F5344CB8AC3E}">
        <p14:creationId xmlns:p14="http://schemas.microsoft.com/office/powerpoint/2010/main" val="2469032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Knowledge and use</a:t>
            </a:r>
          </a:p>
          <a:p>
            <a:pPr>
              <a:lnSpc>
                <a:spcPct val="110000"/>
              </a:lnSpc>
              <a:spcBef>
                <a:spcPts val="0"/>
              </a:spcBef>
              <a:spcAft>
                <a:spcPts val="600"/>
              </a:spcAft>
              <a:buClr>
                <a:prstClr val="black"/>
              </a:buClr>
            </a:pPr>
            <a:r>
              <a:rPr lang="en-GB" sz="2800" dirty="0" smtClean="0">
                <a:solidFill>
                  <a:prstClr val="black"/>
                </a:solidFill>
              </a:rPr>
              <a:t>Source of methods</a:t>
            </a:r>
          </a:p>
          <a:p>
            <a:pPr>
              <a:lnSpc>
                <a:spcPct val="110000"/>
              </a:lnSpc>
              <a:spcBef>
                <a:spcPts val="0"/>
              </a:spcBef>
              <a:spcAft>
                <a:spcPts val="600"/>
              </a:spcAft>
              <a:buClr>
                <a:prstClr val="black"/>
              </a:buClr>
            </a:pPr>
            <a:r>
              <a:rPr lang="en-GB" sz="2800" b="1" dirty="0" smtClean="0">
                <a:solidFill>
                  <a:srgbClr val="E4426D"/>
                </a:solidFill>
              </a:rPr>
              <a:t>Need for family planning</a:t>
            </a:r>
          </a:p>
          <a:p>
            <a:pPr>
              <a:lnSpc>
                <a:spcPct val="110000"/>
              </a:lnSpc>
              <a:spcBef>
                <a:spcPts val="0"/>
              </a:spcBef>
              <a:spcAft>
                <a:spcPts val="600"/>
              </a:spcAft>
              <a:buClr>
                <a:prstClr val="black"/>
              </a:buClr>
            </a:pPr>
            <a:r>
              <a:rPr lang="en-GB" sz="2800" dirty="0" smtClean="0">
                <a:solidFill>
                  <a:prstClr val="black"/>
                </a:solidFill>
              </a:rPr>
              <a:t>Future use</a:t>
            </a:r>
          </a:p>
        </p:txBody>
      </p:sp>
      <p:sp>
        <p:nvSpPr>
          <p:cNvPr id="5" name="TextBox 4"/>
          <p:cNvSpPr txBox="1"/>
          <p:nvPr/>
        </p:nvSpPr>
        <p:spPr>
          <a:xfrm>
            <a:off x="4075078" y="5334840"/>
            <a:ext cx="4572000" cy="276999"/>
          </a:xfrm>
          <a:prstGeom prst="rect">
            <a:avLst/>
          </a:prstGeom>
          <a:noFill/>
        </p:spPr>
        <p:txBody>
          <a:bodyPr wrap="square" rtlCol="0">
            <a:spAutoFit/>
          </a:bodyPr>
          <a:lstStyle/>
          <a:p>
            <a:pPr algn="ctr"/>
            <a:r>
              <a:rPr lang="en-US" baseline="30000" dirty="0">
                <a:solidFill>
                  <a:prstClr val="black"/>
                </a:solidFill>
              </a:rPr>
              <a:t>© 2012 Min </a:t>
            </a:r>
            <a:r>
              <a:rPr lang="en-US" baseline="30000" dirty="0" err="1">
                <a:solidFill>
                  <a:prstClr val="black"/>
                </a:solidFill>
              </a:rPr>
              <a:t>Zaw</a:t>
            </a:r>
            <a:r>
              <a:rPr lang="en-US" baseline="30000" dirty="0">
                <a:solidFill>
                  <a:prstClr val="black"/>
                </a:solidFill>
              </a:rPr>
              <a:t>, Courtesy of </a:t>
            </a:r>
            <a:r>
              <a:rPr lang="en-US" baseline="30000" dirty="0" err="1">
                <a:solidFill>
                  <a:prstClr val="black"/>
                </a:solidFill>
              </a:rPr>
              <a:t>Photoshare</a:t>
            </a:r>
            <a:endParaRPr lang="en-US" baseline="30000" dirty="0">
              <a:solidFill>
                <a:prstClr val="black"/>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5117" y="1865524"/>
            <a:ext cx="4931923" cy="3287949"/>
          </a:xfrm>
          <a:prstGeom prst="rect">
            <a:avLst/>
          </a:prstGeom>
          <a:ln>
            <a:solidFill>
              <a:schemeClr val="tx1"/>
            </a:solidFill>
          </a:ln>
        </p:spPr>
      </p:pic>
    </p:spTree>
    <p:extLst>
      <p:ext uri="{BB962C8B-B14F-4D97-AF65-F5344CB8AC3E}">
        <p14:creationId xmlns:p14="http://schemas.microsoft.com/office/powerpoint/2010/main" val="79831835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0" y="1066800"/>
            <a:ext cx="9144000" cy="1676400"/>
          </a:xfrm>
          <a:prstGeom prst="rect">
            <a:avLst/>
          </a:prstGeom>
          <a:noFill/>
        </p:spPr>
        <p:txBody>
          <a:bodyPr vert="horz" lIns="91440" tIns="45720" rIns="91440" bIns="45720" rtlCol="0" anchor="ctr">
            <a:noAutofit/>
          </a:bodyPr>
          <a:lstStyle/>
          <a:p>
            <a:pPr algn="ctr">
              <a:spcBef>
                <a:spcPct val="0"/>
              </a:spcBef>
              <a:defRPr/>
            </a:pPr>
            <a:r>
              <a:rPr lang="en-US" sz="3600" b="1" dirty="0" smtClean="0">
                <a:solidFill>
                  <a:prstClr val="black"/>
                </a:solidFill>
              </a:rPr>
              <a:t>Women are considered as having an </a:t>
            </a:r>
            <a:br>
              <a:rPr lang="en-US" sz="3600" b="1" dirty="0" smtClean="0">
                <a:solidFill>
                  <a:prstClr val="black"/>
                </a:solidFill>
              </a:rPr>
            </a:br>
            <a:r>
              <a:rPr lang="en-US" sz="3600" b="1" dirty="0" smtClean="0">
                <a:solidFill>
                  <a:prstClr val="black"/>
                </a:solidFill>
              </a:rPr>
              <a:t>unmet need for family planning </a:t>
            </a:r>
            <a:br>
              <a:rPr lang="en-US" sz="3600" b="1" dirty="0" smtClean="0">
                <a:solidFill>
                  <a:prstClr val="black"/>
                </a:solidFill>
              </a:rPr>
            </a:br>
            <a:r>
              <a:rPr lang="en-US" sz="3600" b="1" dirty="0" smtClean="0">
                <a:solidFill>
                  <a:prstClr val="black"/>
                </a:solidFill>
              </a:rPr>
              <a:t>if they are fecund and wish</a:t>
            </a:r>
            <a:r>
              <a:rPr lang="en-US" sz="3600" b="1" dirty="0" smtClean="0">
                <a:solidFill>
                  <a:prstClr val="black"/>
                </a:solidFill>
                <a:effectLst>
                  <a:outerShdw blurRad="38100" dist="38100" dir="2700000" algn="tl">
                    <a:srgbClr val="000000"/>
                  </a:outerShdw>
                </a:effectLst>
              </a:rPr>
              <a:t>:</a:t>
            </a:r>
            <a:endParaRPr lang="en-US" sz="3600" b="1" dirty="0">
              <a:solidFill>
                <a:prstClr val="black"/>
              </a:solidFill>
              <a:effectLst>
                <a:outerShdw blurRad="38100" dist="38100" dir="2700000" algn="tl">
                  <a:srgbClr val="000000"/>
                </a:outerShdw>
              </a:effectLst>
            </a:endParaRPr>
          </a:p>
        </p:txBody>
      </p:sp>
      <p:sp>
        <p:nvSpPr>
          <p:cNvPr id="7" name="Rectangle 3"/>
          <p:cNvSpPr>
            <a:spLocks noChangeArrowheads="1"/>
          </p:cNvSpPr>
          <p:nvPr/>
        </p:nvSpPr>
        <p:spPr bwMode="auto">
          <a:xfrm>
            <a:off x="0" y="3276600"/>
            <a:ext cx="9144000"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rgbClr val="E4426D"/>
                </a:solidFill>
              </a:rPr>
              <a:t>to </a:t>
            </a:r>
            <a:r>
              <a:rPr lang="en-US" sz="3600" dirty="0">
                <a:solidFill>
                  <a:srgbClr val="E4426D"/>
                </a:solidFill>
              </a:rPr>
              <a:t>space their next </a:t>
            </a:r>
            <a:r>
              <a:rPr lang="en-US" sz="3600" dirty="0" smtClean="0">
                <a:solidFill>
                  <a:srgbClr val="E4426D"/>
                </a:solidFill>
              </a:rPr>
              <a:t>birth</a:t>
            </a:r>
            <a:endParaRPr lang="en-US" sz="3600" dirty="0">
              <a:solidFill>
                <a:srgbClr val="E4426D"/>
              </a:solidFill>
            </a:endParaRPr>
          </a:p>
          <a:p>
            <a:pPr algn="ctr" eaLnBrk="0" hangingPunct="0">
              <a:lnSpc>
                <a:spcPct val="85000"/>
              </a:lnSpc>
            </a:pPr>
            <a:r>
              <a:rPr lang="en-US" sz="3600" dirty="0" smtClean="0">
                <a:solidFill>
                  <a:prstClr val="black"/>
                </a:solidFill>
              </a:rPr>
              <a:t>OR</a:t>
            </a:r>
            <a:endParaRPr lang="en-US" sz="3600" dirty="0">
              <a:solidFill>
                <a:prstClr val="black"/>
              </a:solidFill>
            </a:endParaRPr>
          </a:p>
          <a:p>
            <a:pPr algn="ctr" eaLnBrk="0" hangingPunct="0">
              <a:lnSpc>
                <a:spcPct val="25000"/>
              </a:lnSpc>
            </a:pPr>
            <a:endParaRPr lang="en-US" sz="3600" dirty="0">
              <a:solidFill>
                <a:srgbClr val="E4426D"/>
              </a:solidFill>
            </a:endParaRPr>
          </a:p>
          <a:p>
            <a:pPr algn="ctr" eaLnBrk="0" hangingPunct="0">
              <a:lnSpc>
                <a:spcPct val="85000"/>
              </a:lnSpc>
            </a:pPr>
            <a:r>
              <a:rPr lang="en-US" sz="3600" dirty="0" smtClean="0">
                <a:solidFill>
                  <a:srgbClr val="E4426D"/>
                </a:solidFill>
              </a:rPr>
              <a:t>to </a:t>
            </a:r>
            <a:r>
              <a:rPr lang="en-US" sz="3600" dirty="0">
                <a:solidFill>
                  <a:srgbClr val="E4426D"/>
                </a:solidFill>
              </a:rPr>
              <a:t>limit childbearing altogether</a:t>
            </a:r>
          </a:p>
          <a:p>
            <a:pPr algn="ctr" eaLnBrk="0" hangingPunct="0">
              <a:lnSpc>
                <a:spcPct val="35000"/>
              </a:lnSpc>
            </a:pPr>
            <a:endParaRPr lang="en-US" sz="3600" dirty="0">
              <a:solidFill>
                <a:prstClr val="black"/>
              </a:solidFill>
            </a:endParaRPr>
          </a:p>
          <a:p>
            <a:pPr algn="ctr" eaLnBrk="0" hangingPunct="0">
              <a:lnSpc>
                <a:spcPct val="85000"/>
              </a:lnSpc>
            </a:pPr>
            <a:r>
              <a:rPr lang="en-US" sz="3600" dirty="0">
                <a:solidFill>
                  <a:prstClr val="black"/>
                </a:solidFill>
              </a:rPr>
              <a:t>BUT</a:t>
            </a:r>
          </a:p>
          <a:p>
            <a:pPr algn="ctr" eaLnBrk="0" hangingPunct="0">
              <a:lnSpc>
                <a:spcPct val="35000"/>
              </a:lnSpc>
            </a:pPr>
            <a:endParaRPr lang="en-US" sz="3600" dirty="0">
              <a:solidFill>
                <a:prstClr val="black"/>
              </a:solidFill>
            </a:endParaRPr>
          </a:p>
          <a:p>
            <a:pPr algn="ctr" eaLnBrk="0" hangingPunct="0">
              <a:lnSpc>
                <a:spcPct val="85000"/>
              </a:lnSpc>
            </a:pPr>
            <a:r>
              <a:rPr lang="en-US" sz="3600" dirty="0" smtClean="0">
                <a:solidFill>
                  <a:srgbClr val="E4426D"/>
                </a:solidFill>
              </a:rPr>
              <a:t>are </a:t>
            </a:r>
            <a:r>
              <a:rPr lang="en-US" sz="3600" dirty="0">
                <a:solidFill>
                  <a:srgbClr val="E4426D"/>
                </a:solidFill>
              </a:rPr>
              <a:t>not using contraception</a:t>
            </a:r>
          </a:p>
        </p:txBody>
      </p:sp>
    </p:spTree>
    <p:extLst>
      <p:ext uri="{BB962C8B-B14F-4D97-AF65-F5344CB8AC3E}">
        <p14:creationId xmlns:p14="http://schemas.microsoft.com/office/powerpoint/2010/main" val="58649053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Unmet Need</a:t>
            </a:r>
            <a:endParaRPr lang="en-US" sz="4200" dirty="0"/>
          </a:p>
        </p:txBody>
      </p:sp>
      <p:sp>
        <p:nvSpPr>
          <p:cNvPr id="4" name="Content Placeholder 3"/>
          <p:cNvSpPr>
            <a:spLocks noGrp="1"/>
          </p:cNvSpPr>
          <p:nvPr>
            <p:ph idx="1"/>
          </p:nvPr>
        </p:nvSpPr>
        <p:spPr>
          <a:xfrm>
            <a:off x="457199" y="1600200"/>
            <a:ext cx="8269941" cy="5257799"/>
          </a:xfrm>
        </p:spPr>
        <p:txBody>
          <a:bodyPr/>
          <a:lstStyle/>
          <a:p>
            <a:pPr marL="0" indent="0" algn="ctr">
              <a:buClr>
                <a:schemeClr val="tx1"/>
              </a:buClr>
              <a:buNone/>
            </a:pPr>
            <a:r>
              <a:rPr lang="en-US" b="1" dirty="0" smtClean="0">
                <a:solidFill>
                  <a:schemeClr val="bg2"/>
                </a:solidFill>
              </a:rPr>
              <a:t>16%</a:t>
            </a:r>
            <a:r>
              <a:rPr lang="en-US" b="1" dirty="0" smtClean="0">
                <a:solidFill>
                  <a:schemeClr val="accent5"/>
                </a:solidFill>
              </a:rPr>
              <a:t> </a:t>
            </a:r>
            <a:r>
              <a:rPr lang="en-US" dirty="0" smtClean="0"/>
              <a:t>of currently married women have an </a:t>
            </a:r>
            <a:br>
              <a:rPr lang="en-US" dirty="0" smtClean="0"/>
            </a:br>
            <a:r>
              <a:rPr lang="en-US" b="1" dirty="0" smtClean="0">
                <a:solidFill>
                  <a:schemeClr val="bg2"/>
                </a:solidFill>
              </a:rPr>
              <a:t>unmet need for family planning</a:t>
            </a:r>
            <a:r>
              <a:rPr lang="en-US" dirty="0" smtClean="0"/>
              <a:t>:</a:t>
            </a:r>
          </a:p>
          <a:p>
            <a:pPr marL="0" indent="0" algn="ctr">
              <a:buClr>
                <a:schemeClr val="tx1"/>
              </a:buClr>
              <a:buNone/>
            </a:pPr>
            <a:endParaRPr lang="en-US" dirty="0" smtClean="0"/>
          </a:p>
          <a:p>
            <a:pPr algn="ctr">
              <a:buClr>
                <a:schemeClr val="tx1"/>
              </a:buClr>
            </a:pPr>
            <a:r>
              <a:rPr lang="en-US" b="1" dirty="0" smtClean="0">
                <a:solidFill>
                  <a:schemeClr val="bg2"/>
                </a:solidFill>
              </a:rPr>
              <a:t>5% for spacing</a:t>
            </a:r>
            <a:endParaRPr lang="en-US" dirty="0" smtClean="0">
              <a:solidFill>
                <a:schemeClr val="bg2"/>
              </a:solidFill>
            </a:endParaRPr>
          </a:p>
          <a:p>
            <a:pPr algn="ctr">
              <a:buClr>
                <a:schemeClr val="tx1"/>
              </a:buClr>
            </a:pPr>
            <a:r>
              <a:rPr lang="en-US" b="1" dirty="0" smtClean="0">
                <a:solidFill>
                  <a:schemeClr val="bg2"/>
                </a:solidFill>
              </a:rPr>
              <a:t>11% for limiting</a:t>
            </a:r>
            <a:endParaRPr lang="en-US" dirty="0">
              <a:solidFill>
                <a:schemeClr val="bg2"/>
              </a:solidFill>
            </a:endParaRPr>
          </a:p>
        </p:txBody>
      </p:sp>
    </p:spTree>
    <p:extLst>
      <p:ext uri="{BB962C8B-B14F-4D97-AF65-F5344CB8AC3E}">
        <p14:creationId xmlns:p14="http://schemas.microsoft.com/office/powerpoint/2010/main" val="27268992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Household Questionnaire</a:t>
            </a:r>
            <a:endParaRPr lang="en-US" sz="4200" dirty="0"/>
          </a:p>
        </p:txBody>
      </p:sp>
      <p:sp>
        <p:nvSpPr>
          <p:cNvPr id="3" name="Content Placeholder 2"/>
          <p:cNvSpPr>
            <a:spLocks noGrp="1"/>
          </p:cNvSpPr>
          <p:nvPr>
            <p:ph idx="1"/>
          </p:nvPr>
        </p:nvSpPr>
        <p:spPr>
          <a:xfrm>
            <a:off x="628650" y="1578429"/>
            <a:ext cx="7886700" cy="5279571"/>
          </a:xfrm>
        </p:spPr>
        <p:txBody>
          <a:bodyPr>
            <a:normAutofit fontScale="77500" lnSpcReduction="20000"/>
          </a:bodyPr>
          <a:lstStyle/>
          <a:p>
            <a:pPr>
              <a:lnSpc>
                <a:spcPct val="120000"/>
              </a:lnSpc>
              <a:spcBef>
                <a:spcPts val="0"/>
              </a:spcBef>
              <a:spcAft>
                <a:spcPts val="600"/>
              </a:spcAft>
            </a:pPr>
            <a:r>
              <a:rPr lang="en-GB" dirty="0" smtClean="0"/>
              <a:t>Lists usual members and visitors to identify eligible individuals</a:t>
            </a:r>
          </a:p>
          <a:p>
            <a:pPr>
              <a:lnSpc>
                <a:spcPct val="120000"/>
              </a:lnSpc>
              <a:spcBef>
                <a:spcPts val="0"/>
              </a:spcBef>
              <a:spcAft>
                <a:spcPts val="600"/>
              </a:spcAft>
            </a:pPr>
            <a:r>
              <a:rPr lang="en-GB" dirty="0" smtClean="0"/>
              <a:t>Basic characteristics of each person in the household collected (age, sex, education, etc.)</a:t>
            </a:r>
          </a:p>
          <a:p>
            <a:pPr>
              <a:lnSpc>
                <a:spcPct val="120000"/>
              </a:lnSpc>
              <a:spcBef>
                <a:spcPts val="0"/>
              </a:spcBef>
              <a:spcAft>
                <a:spcPts val="600"/>
              </a:spcAft>
            </a:pPr>
            <a:r>
              <a:rPr lang="en-GB" dirty="0" smtClean="0"/>
              <a:t>Children’s school attendance</a:t>
            </a:r>
          </a:p>
          <a:p>
            <a:pPr>
              <a:lnSpc>
                <a:spcPct val="120000"/>
              </a:lnSpc>
              <a:spcBef>
                <a:spcPts val="0"/>
              </a:spcBef>
              <a:spcAft>
                <a:spcPts val="600"/>
              </a:spcAft>
            </a:pPr>
            <a:r>
              <a:rPr lang="en-GB" dirty="0" smtClean="0"/>
              <a:t>Housing characteristics (access to drinking water, sanitation facilities, etc.)</a:t>
            </a:r>
          </a:p>
          <a:p>
            <a:pPr>
              <a:lnSpc>
                <a:spcPct val="120000"/>
              </a:lnSpc>
              <a:spcBef>
                <a:spcPts val="0"/>
              </a:spcBef>
              <a:spcAft>
                <a:spcPts val="600"/>
              </a:spcAft>
            </a:pPr>
            <a:r>
              <a:rPr lang="en-GB" dirty="0" smtClean="0"/>
              <a:t>Anthropometry measurements for all children under 5, and women age 15-49</a:t>
            </a:r>
          </a:p>
          <a:p>
            <a:pPr>
              <a:lnSpc>
                <a:spcPct val="120000"/>
              </a:lnSpc>
              <a:spcBef>
                <a:spcPts val="0"/>
              </a:spcBef>
              <a:spcAft>
                <a:spcPts val="600"/>
              </a:spcAft>
            </a:pPr>
            <a:r>
              <a:rPr lang="en-GB" dirty="0" smtClean="0"/>
              <a:t>Anaemia testing for children 6-59 months, and women age 15-49</a:t>
            </a:r>
          </a:p>
          <a:p>
            <a:pPr>
              <a:lnSpc>
                <a:spcPct val="120000"/>
              </a:lnSpc>
              <a:spcBef>
                <a:spcPts val="0"/>
              </a:spcBef>
              <a:spcAft>
                <a:spcPts val="600"/>
              </a:spcAft>
            </a:pPr>
            <a:r>
              <a:rPr lang="en-GB" dirty="0" smtClean="0"/>
              <a:t>Identify women and men eligible for individual interview</a:t>
            </a:r>
            <a:endParaRPr lang="en-GB" strike="sngStrike" dirty="0">
              <a:solidFill>
                <a:srgbClr val="FF0000"/>
              </a:solidFill>
            </a:endParaRPr>
          </a:p>
        </p:txBody>
      </p:sp>
    </p:spTree>
    <p:extLst>
      <p:ext uri="{BB962C8B-B14F-4D97-AF65-F5344CB8AC3E}">
        <p14:creationId xmlns:p14="http://schemas.microsoft.com/office/powerpoint/2010/main" val="185363983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Demand for Family Planning</a:t>
            </a:r>
            <a:endParaRPr lang="en-US" sz="4200" dirty="0"/>
          </a:p>
        </p:txBody>
      </p:sp>
      <p:graphicFrame>
        <p:nvGraphicFramePr>
          <p:cNvPr id="11" name="Content Placeholder 10"/>
          <p:cNvGraphicFramePr>
            <a:graphicFrameLocks noGrp="1"/>
          </p:cNvGraphicFramePr>
          <p:nvPr>
            <p:ph idx="1"/>
            <p:extLst/>
          </p:nvPr>
        </p:nvGraphicFramePr>
        <p:xfrm>
          <a:off x="1" y="1498730"/>
          <a:ext cx="9144000" cy="535927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9397"/>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a:t>
            </a:r>
            <a:endParaRPr lang="en-US" i="1" dirty="0">
              <a:solidFill>
                <a:prstClr val="black"/>
              </a:solidFill>
            </a:endParaRPr>
          </a:p>
        </p:txBody>
      </p:sp>
      <p:sp>
        <p:nvSpPr>
          <p:cNvPr id="5" name="Right Brace 4"/>
          <p:cNvSpPr/>
          <p:nvPr/>
        </p:nvSpPr>
        <p:spPr>
          <a:xfrm>
            <a:off x="5133975" y="4038599"/>
            <a:ext cx="276225" cy="2257425"/>
          </a:xfrm>
          <a:prstGeom prst="rightBrace">
            <a:avLst>
              <a:gd name="adj1" fmla="val 8333"/>
              <a:gd name="adj2" fmla="val 50413"/>
            </a:avLst>
          </a:prstGeom>
          <a:ln w="3810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9117807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7094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Knowledge and use</a:t>
            </a:r>
          </a:p>
          <a:p>
            <a:pPr>
              <a:lnSpc>
                <a:spcPct val="110000"/>
              </a:lnSpc>
              <a:spcBef>
                <a:spcPts val="0"/>
              </a:spcBef>
              <a:spcAft>
                <a:spcPts val="600"/>
              </a:spcAft>
              <a:buClr>
                <a:prstClr val="black"/>
              </a:buClr>
            </a:pPr>
            <a:r>
              <a:rPr lang="en-GB" sz="2800" dirty="0" smtClean="0">
                <a:solidFill>
                  <a:prstClr val="black"/>
                </a:solidFill>
              </a:rPr>
              <a:t>Source of methods</a:t>
            </a:r>
          </a:p>
          <a:p>
            <a:pPr>
              <a:lnSpc>
                <a:spcPct val="110000"/>
              </a:lnSpc>
              <a:spcBef>
                <a:spcPts val="0"/>
              </a:spcBef>
              <a:spcAft>
                <a:spcPts val="600"/>
              </a:spcAft>
              <a:buClr>
                <a:prstClr val="black"/>
              </a:buClr>
            </a:pPr>
            <a:r>
              <a:rPr lang="en-GB" sz="2800" dirty="0" smtClean="0">
                <a:solidFill>
                  <a:prstClr val="black"/>
                </a:solidFill>
              </a:rPr>
              <a:t>Need for family planning</a:t>
            </a:r>
          </a:p>
          <a:p>
            <a:pPr>
              <a:lnSpc>
                <a:spcPct val="110000"/>
              </a:lnSpc>
              <a:spcBef>
                <a:spcPts val="0"/>
              </a:spcBef>
              <a:spcAft>
                <a:spcPts val="600"/>
              </a:spcAft>
              <a:buClr>
                <a:prstClr val="black"/>
              </a:buClr>
            </a:pPr>
            <a:r>
              <a:rPr lang="en-GB" sz="2800" b="1" dirty="0" smtClean="0">
                <a:solidFill>
                  <a:srgbClr val="E4426D"/>
                </a:solidFill>
              </a:rPr>
              <a:t>Future use</a:t>
            </a:r>
          </a:p>
        </p:txBody>
      </p:sp>
      <p:sp>
        <p:nvSpPr>
          <p:cNvPr id="5" name="TextBox 4"/>
          <p:cNvSpPr txBox="1"/>
          <p:nvPr/>
        </p:nvSpPr>
        <p:spPr>
          <a:xfrm>
            <a:off x="4142361" y="5242677"/>
            <a:ext cx="4572000" cy="276999"/>
          </a:xfrm>
          <a:prstGeom prst="rect">
            <a:avLst/>
          </a:prstGeom>
          <a:noFill/>
        </p:spPr>
        <p:txBody>
          <a:bodyPr wrap="square" rtlCol="0">
            <a:spAutoFit/>
          </a:bodyPr>
          <a:lstStyle/>
          <a:p>
            <a:pPr algn="ctr"/>
            <a:r>
              <a:rPr lang="en-US" baseline="30000" dirty="0">
                <a:solidFill>
                  <a:prstClr val="black"/>
                </a:solidFill>
              </a:rPr>
              <a:t>© 2012 Min </a:t>
            </a:r>
            <a:r>
              <a:rPr lang="en-US" baseline="30000" dirty="0" err="1">
                <a:solidFill>
                  <a:prstClr val="black"/>
                </a:solidFill>
              </a:rPr>
              <a:t>Zaw</a:t>
            </a:r>
            <a:r>
              <a:rPr lang="en-US" baseline="30000" dirty="0">
                <a:solidFill>
                  <a:prstClr val="black"/>
                </a:solidFill>
              </a:rPr>
              <a:t>, Courtesy of </a:t>
            </a:r>
            <a:r>
              <a:rPr lang="en-US" baseline="30000" dirty="0" err="1">
                <a:solidFill>
                  <a:prstClr val="black"/>
                </a:solidFill>
              </a:rPr>
              <a:t>Photoshare</a:t>
            </a:r>
            <a:endParaRPr lang="en-US" baseline="30000" dirty="0">
              <a:solidFill>
                <a:prstClr val="black"/>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2400" y="1796780"/>
            <a:ext cx="4931923" cy="3287949"/>
          </a:xfrm>
          <a:prstGeom prst="rect">
            <a:avLst/>
          </a:prstGeom>
          <a:ln>
            <a:solidFill>
              <a:schemeClr val="tx1"/>
            </a:solidFill>
          </a:ln>
        </p:spPr>
      </p:pic>
    </p:spTree>
    <p:extLst>
      <p:ext uri="{BB962C8B-B14F-4D97-AF65-F5344CB8AC3E}">
        <p14:creationId xmlns:p14="http://schemas.microsoft.com/office/powerpoint/2010/main" val="338852663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Future Use of Contraception</a:t>
            </a:r>
            <a:endParaRPr lang="en-US" sz="4200" dirty="0"/>
          </a:p>
        </p:txBody>
      </p:sp>
      <p:graphicFrame>
        <p:nvGraphicFramePr>
          <p:cNvPr id="7" name="Content Placeholder 6"/>
          <p:cNvGraphicFramePr>
            <a:graphicFrameLocks noGrp="1"/>
          </p:cNvGraphicFramePr>
          <p:nvPr>
            <p:ph idx="1"/>
            <p:extLst/>
          </p:nvPr>
        </p:nvGraphicFramePr>
        <p:xfrm>
          <a:off x="0" y="1510229"/>
          <a:ext cx="9144000"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 who are currently not using contraception</a:t>
            </a:r>
            <a:endParaRPr lang="en-US" i="1" dirty="0">
              <a:solidFill>
                <a:prstClr val="black"/>
              </a:solidFill>
            </a:endParaRPr>
          </a:p>
        </p:txBody>
      </p:sp>
    </p:spTree>
    <p:extLst>
      <p:ext uri="{BB962C8B-B14F-4D97-AF65-F5344CB8AC3E}">
        <p14:creationId xmlns:p14="http://schemas.microsoft.com/office/powerpoint/2010/main" val="28405144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Family Planning Messages</a:t>
            </a:r>
            <a:endParaRPr lang="en-US" sz="4200" dirty="0"/>
          </a:p>
        </p:txBody>
      </p:sp>
      <p:graphicFrame>
        <p:nvGraphicFramePr>
          <p:cNvPr id="11" name="Content Placeholder 10"/>
          <p:cNvGraphicFramePr>
            <a:graphicFrameLocks noGrp="1"/>
          </p:cNvGraphicFramePr>
          <p:nvPr>
            <p:ph idx="1"/>
            <p:extLst/>
          </p:nvPr>
        </p:nvGraphicFramePr>
        <p:xfrm>
          <a:off x="628650" y="1586753"/>
          <a:ext cx="7886700"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9291"/>
            <a:ext cx="9144000" cy="646331"/>
          </a:xfrm>
          <a:prstGeom prst="rect">
            <a:avLst/>
          </a:prstGeom>
          <a:noFill/>
        </p:spPr>
        <p:txBody>
          <a:bodyPr wrap="square" rtlCol="0">
            <a:spAutoFit/>
          </a:bodyPr>
          <a:lstStyle/>
          <a:p>
            <a:pPr algn="ctr"/>
            <a:r>
              <a:rPr lang="en-US" i="1" dirty="0" smtClean="0">
                <a:solidFill>
                  <a:prstClr val="black"/>
                </a:solidFill>
              </a:rPr>
              <a:t>Percent of women and men age 15-49 who heard or saw a message </a:t>
            </a:r>
            <a:br>
              <a:rPr lang="en-US" i="1" dirty="0" smtClean="0">
                <a:solidFill>
                  <a:prstClr val="black"/>
                </a:solidFill>
              </a:rPr>
            </a:br>
            <a:r>
              <a:rPr lang="en-US" i="1" dirty="0" smtClean="0">
                <a:solidFill>
                  <a:prstClr val="black"/>
                </a:solidFill>
              </a:rPr>
              <a:t>about family planning in the past few months</a:t>
            </a:r>
            <a:endParaRPr lang="en-US" i="1" dirty="0">
              <a:solidFill>
                <a:prstClr val="black"/>
              </a:solidFill>
            </a:endParaRPr>
          </a:p>
        </p:txBody>
      </p:sp>
    </p:spTree>
    <p:extLst>
      <p:ext uri="{BB962C8B-B14F-4D97-AF65-F5344CB8AC3E}">
        <p14:creationId xmlns:p14="http://schemas.microsoft.com/office/powerpoint/2010/main" val="154317580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Contact of </a:t>
            </a:r>
            <a:r>
              <a:rPr lang="en-US" sz="4200" b="1" dirty="0" smtClean="0">
                <a:solidFill>
                  <a:schemeClr val="bg2"/>
                </a:solidFill>
              </a:rPr>
              <a:t>Non-Users</a:t>
            </a:r>
            <a:r>
              <a:rPr lang="en-US" sz="4200" dirty="0" smtClean="0"/>
              <a:t> with Family Planning Providers</a:t>
            </a:r>
            <a:endParaRPr lang="en-US" sz="4200" dirty="0"/>
          </a:p>
        </p:txBody>
      </p:sp>
      <p:sp>
        <p:nvSpPr>
          <p:cNvPr id="3" name="Content Placeholder 2"/>
          <p:cNvSpPr>
            <a:spLocks noGrp="1"/>
          </p:cNvSpPr>
          <p:nvPr>
            <p:ph idx="1"/>
          </p:nvPr>
        </p:nvSpPr>
        <p:spPr>
          <a:xfrm>
            <a:off x="495300" y="1586754"/>
            <a:ext cx="8229600" cy="5271246"/>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6%</a:t>
            </a:r>
            <a:r>
              <a:rPr lang="en-GB" b="1" dirty="0" smtClean="0">
                <a:solidFill>
                  <a:schemeClr val="accent1"/>
                </a:solidFill>
              </a:rPr>
              <a:t> </a:t>
            </a:r>
            <a:r>
              <a:rPr lang="en-GB" dirty="0" smtClean="0"/>
              <a:t>of women were</a:t>
            </a:r>
            <a:r>
              <a:rPr lang="en-GB" b="1" dirty="0" smtClean="0">
                <a:solidFill>
                  <a:schemeClr val="accent5"/>
                </a:solidFill>
              </a:rPr>
              <a:t> </a:t>
            </a:r>
            <a:r>
              <a:rPr lang="en-GB" b="1" dirty="0" smtClean="0">
                <a:solidFill>
                  <a:schemeClr val="bg2"/>
                </a:solidFill>
              </a:rPr>
              <a:t>visited by a field worker </a:t>
            </a:r>
            <a:r>
              <a:rPr lang="en-GB" dirty="0" smtClean="0"/>
              <a:t>who discussed family planning</a:t>
            </a:r>
          </a:p>
          <a:p>
            <a:pPr>
              <a:lnSpc>
                <a:spcPct val="100000"/>
              </a:lnSpc>
              <a:spcBef>
                <a:spcPts val="0"/>
              </a:spcBef>
              <a:spcAft>
                <a:spcPts val="600"/>
              </a:spcAft>
              <a:buClr>
                <a:schemeClr val="tx1"/>
              </a:buClr>
            </a:pPr>
            <a:r>
              <a:rPr lang="en-GB" b="1" dirty="0" smtClean="0">
                <a:solidFill>
                  <a:schemeClr val="bg2"/>
                </a:solidFill>
              </a:rPr>
              <a:t>3%</a:t>
            </a:r>
            <a:r>
              <a:rPr lang="en-GB" b="1" dirty="0" smtClean="0">
                <a:solidFill>
                  <a:schemeClr val="accent1"/>
                </a:solidFill>
              </a:rPr>
              <a:t> </a:t>
            </a:r>
            <a:r>
              <a:rPr lang="en-GB" dirty="0" smtClean="0"/>
              <a:t>of women visited a health facility in the past 12 months and </a:t>
            </a:r>
            <a:r>
              <a:rPr lang="en-GB" b="1" dirty="0" smtClean="0">
                <a:solidFill>
                  <a:schemeClr val="bg2"/>
                </a:solidFill>
              </a:rPr>
              <a:t>discussed family planning with a health care provider</a:t>
            </a:r>
          </a:p>
          <a:p>
            <a:pPr>
              <a:lnSpc>
                <a:spcPct val="100000"/>
              </a:lnSpc>
              <a:spcBef>
                <a:spcPts val="0"/>
              </a:spcBef>
              <a:spcAft>
                <a:spcPts val="600"/>
              </a:spcAft>
              <a:buClr>
                <a:schemeClr val="tx1"/>
              </a:buClr>
            </a:pPr>
            <a:r>
              <a:rPr lang="en-GB" dirty="0" smtClean="0"/>
              <a:t>Overall, </a:t>
            </a:r>
            <a:r>
              <a:rPr lang="en-GB" b="1" dirty="0" smtClean="0">
                <a:solidFill>
                  <a:schemeClr val="bg2"/>
                </a:solidFill>
              </a:rPr>
              <a:t>92%</a:t>
            </a:r>
            <a:r>
              <a:rPr lang="en-GB" b="1" dirty="0" smtClean="0">
                <a:solidFill>
                  <a:schemeClr val="accent5"/>
                </a:solidFill>
              </a:rPr>
              <a:t> </a:t>
            </a:r>
            <a:r>
              <a:rPr lang="en-GB" dirty="0" smtClean="0"/>
              <a:t>of non-users </a:t>
            </a:r>
            <a:r>
              <a:rPr lang="en-GB" b="1" dirty="0" smtClean="0">
                <a:solidFill>
                  <a:schemeClr val="bg2"/>
                </a:solidFill>
              </a:rPr>
              <a:t>did not discuss family planning</a:t>
            </a:r>
            <a:r>
              <a:rPr lang="en-GB" dirty="0" smtClean="0">
                <a:solidFill>
                  <a:schemeClr val="bg2"/>
                </a:solidFill>
              </a:rPr>
              <a:t> </a:t>
            </a:r>
            <a:r>
              <a:rPr lang="en-GB" dirty="0" smtClean="0"/>
              <a:t>with any health worker in the 12 months before the survey</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14954870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532438"/>
          </a:xfrm>
        </p:spPr>
        <p:txBody>
          <a:bodyPr>
            <a:normAutofit lnSpcReduction="10000"/>
          </a:bodyPr>
          <a:lstStyle/>
          <a:p>
            <a:pPr>
              <a:lnSpc>
                <a:spcPct val="110000"/>
              </a:lnSpc>
              <a:spcBef>
                <a:spcPts val="0"/>
              </a:spcBef>
              <a:spcAft>
                <a:spcPts val="600"/>
              </a:spcAft>
              <a:buClr>
                <a:schemeClr val="tx1"/>
              </a:buClr>
            </a:pPr>
            <a:r>
              <a:rPr lang="en-GB" dirty="0" smtClean="0"/>
              <a:t>The </a:t>
            </a:r>
            <a:r>
              <a:rPr lang="en-GB" b="1" dirty="0" smtClean="0">
                <a:solidFill>
                  <a:schemeClr val="bg2"/>
                </a:solidFill>
              </a:rPr>
              <a:t>modern contraceptive prevalence </a:t>
            </a:r>
            <a:r>
              <a:rPr lang="en-GB" dirty="0" smtClean="0"/>
              <a:t>rate among married women is </a:t>
            </a:r>
            <a:r>
              <a:rPr lang="en-GB" b="1" dirty="0" smtClean="0">
                <a:solidFill>
                  <a:schemeClr val="bg2"/>
                </a:solidFill>
              </a:rPr>
              <a:t>51%</a:t>
            </a:r>
            <a:r>
              <a:rPr lang="en-GB" dirty="0" smtClean="0"/>
              <a:t>; </a:t>
            </a:r>
            <a:r>
              <a:rPr lang="en-GB" b="1" dirty="0" smtClean="0">
                <a:solidFill>
                  <a:schemeClr val="bg2"/>
                </a:solidFill>
              </a:rPr>
              <a:t>1%</a:t>
            </a:r>
            <a:r>
              <a:rPr lang="en-GB" b="1" dirty="0" smtClean="0">
                <a:solidFill>
                  <a:schemeClr val="accent5"/>
                </a:solidFill>
              </a:rPr>
              <a:t> </a:t>
            </a:r>
            <a:r>
              <a:rPr lang="en-GB" dirty="0" smtClean="0"/>
              <a:t>use a traditional method.</a:t>
            </a:r>
          </a:p>
          <a:p>
            <a:pPr>
              <a:lnSpc>
                <a:spcPct val="110000"/>
              </a:lnSpc>
              <a:spcBef>
                <a:spcPts val="0"/>
              </a:spcBef>
              <a:spcAft>
                <a:spcPts val="600"/>
              </a:spcAft>
              <a:buClr>
                <a:schemeClr val="tx1"/>
              </a:buClr>
            </a:pPr>
            <a:r>
              <a:rPr lang="en-GB" dirty="0" smtClean="0"/>
              <a:t>The most commonly used modern methods among married women are </a:t>
            </a:r>
            <a:r>
              <a:rPr lang="en-GB" b="1" dirty="0" err="1" smtClean="0">
                <a:solidFill>
                  <a:schemeClr val="bg2"/>
                </a:solidFill>
              </a:rPr>
              <a:t>injectables</a:t>
            </a:r>
            <a:r>
              <a:rPr lang="en-GB" b="1" dirty="0" smtClean="0">
                <a:solidFill>
                  <a:schemeClr val="bg2"/>
                </a:solidFill>
              </a:rPr>
              <a:t> (28%) and the pill (14%)</a:t>
            </a:r>
            <a:r>
              <a:rPr lang="en-GB" dirty="0" smtClean="0"/>
              <a:t>.</a:t>
            </a:r>
          </a:p>
          <a:p>
            <a:pPr>
              <a:lnSpc>
                <a:spcPct val="110000"/>
              </a:lnSpc>
              <a:spcBef>
                <a:spcPts val="0"/>
              </a:spcBef>
              <a:spcAft>
                <a:spcPts val="600"/>
              </a:spcAft>
              <a:buClr>
                <a:schemeClr val="tx1"/>
              </a:buClr>
            </a:pPr>
            <a:r>
              <a:rPr lang="en-GB" b="1" dirty="0" smtClean="0">
                <a:solidFill>
                  <a:schemeClr val="bg2"/>
                </a:solidFill>
              </a:rPr>
              <a:t>16%</a:t>
            </a:r>
            <a:r>
              <a:rPr lang="en-GB" dirty="0" smtClean="0">
                <a:solidFill>
                  <a:schemeClr val="accent1"/>
                </a:solidFill>
              </a:rPr>
              <a:t> </a:t>
            </a:r>
            <a:r>
              <a:rPr lang="en-GB" dirty="0" smtClean="0"/>
              <a:t>of married women have an </a:t>
            </a:r>
            <a:r>
              <a:rPr lang="en-GB" b="1" dirty="0" smtClean="0">
                <a:solidFill>
                  <a:schemeClr val="bg2"/>
                </a:solidFill>
              </a:rPr>
              <a:t>unmet need </a:t>
            </a:r>
            <a:r>
              <a:rPr lang="en-GB" dirty="0" smtClean="0"/>
              <a:t>for family planning. </a:t>
            </a:r>
          </a:p>
          <a:p>
            <a:pPr>
              <a:lnSpc>
                <a:spcPct val="110000"/>
              </a:lnSpc>
              <a:spcBef>
                <a:spcPts val="0"/>
              </a:spcBef>
              <a:spcAft>
                <a:spcPts val="600"/>
              </a:spcAft>
              <a:buClr>
                <a:schemeClr val="tx1"/>
              </a:buClr>
            </a:pPr>
            <a:r>
              <a:rPr lang="en-GB" b="1" dirty="0" smtClean="0">
                <a:solidFill>
                  <a:schemeClr val="bg2"/>
                </a:solidFill>
              </a:rPr>
              <a:t>75%</a:t>
            </a:r>
            <a:r>
              <a:rPr lang="en-GB" dirty="0" smtClean="0"/>
              <a:t> of the </a:t>
            </a:r>
            <a:r>
              <a:rPr lang="en-GB" b="1" dirty="0" smtClean="0">
                <a:solidFill>
                  <a:schemeClr val="bg2"/>
                </a:solidFill>
              </a:rPr>
              <a:t>demand</a:t>
            </a:r>
            <a:r>
              <a:rPr lang="en-GB" dirty="0" smtClean="0"/>
              <a:t> for family planning is </a:t>
            </a:r>
            <a:r>
              <a:rPr lang="en-GB" b="1" dirty="0" smtClean="0">
                <a:solidFill>
                  <a:schemeClr val="bg2"/>
                </a:solidFill>
              </a:rPr>
              <a:t>satisfied</a:t>
            </a:r>
            <a:r>
              <a:rPr lang="en-GB" dirty="0" smtClean="0"/>
              <a:t> by modern methods</a:t>
            </a:r>
          </a:p>
          <a:p>
            <a:pPr>
              <a:lnSpc>
                <a:spcPct val="100000"/>
              </a:lnSpc>
              <a:spcBef>
                <a:spcPts val="0"/>
              </a:spcBef>
              <a:spcAft>
                <a:spcPts val="600"/>
              </a:spcAft>
            </a:pPr>
            <a:endParaRPr lang="en-GB" dirty="0" smtClean="0"/>
          </a:p>
          <a:p>
            <a:pPr>
              <a:lnSpc>
                <a:spcPct val="100000"/>
              </a:lnSpc>
              <a:spcBef>
                <a:spcPts val="0"/>
              </a:spcBef>
              <a:spcAft>
                <a:spcPts val="600"/>
              </a:spcAft>
            </a:pPr>
            <a:endParaRPr lang="en-GB" dirty="0"/>
          </a:p>
        </p:txBody>
      </p:sp>
    </p:spTree>
    <p:extLst>
      <p:ext uri="{BB962C8B-B14F-4D97-AF65-F5344CB8AC3E}">
        <p14:creationId xmlns:p14="http://schemas.microsoft.com/office/powerpoint/2010/main" val="21719317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Maternal Health</a:t>
            </a:r>
            <a:endParaRPr lang="en-US" sz="4400" b="1" dirty="0">
              <a:solidFill>
                <a:prstClr val="white"/>
              </a:solidFill>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prstClr val="white"/>
                </a:solidFill>
              </a:rPr>
              <a:t>Follow along </a:t>
            </a:r>
            <a:br>
              <a:rPr lang="en-US" b="1" dirty="0" smtClean="0">
                <a:solidFill>
                  <a:prstClr val="white"/>
                </a:solidFill>
              </a:rPr>
            </a:br>
            <a:r>
              <a:rPr lang="en-US" b="1" dirty="0" smtClean="0">
                <a:solidFill>
                  <a:prstClr val="white"/>
                </a:solidFill>
              </a:rPr>
              <a:t>on Twitter!</a:t>
            </a:r>
            <a:br>
              <a:rPr lang="en-US" b="1" dirty="0" smtClean="0">
                <a:solidFill>
                  <a:prstClr val="white"/>
                </a:solidFill>
              </a:rPr>
            </a:br>
            <a:r>
              <a:rPr lang="en-US" b="1" dirty="0" smtClean="0">
                <a:solidFill>
                  <a:prstClr val="white"/>
                </a:solidFill>
              </a:rPr>
              <a:t>#</a:t>
            </a:r>
            <a:r>
              <a:rPr lang="en-US" b="1" dirty="0" err="1" smtClean="0">
                <a:solidFill>
                  <a:prstClr val="white"/>
                </a:solidFill>
              </a:rPr>
              <a:t>MyanmarDHS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245782994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E4426D"/>
                </a:solidFill>
              </a:rPr>
              <a:t>Antenatal Care</a:t>
            </a:r>
          </a:p>
          <a:p>
            <a:pPr>
              <a:lnSpc>
                <a:spcPct val="110000"/>
              </a:lnSpc>
              <a:spcBef>
                <a:spcPts val="0"/>
              </a:spcBef>
              <a:spcAft>
                <a:spcPts val="600"/>
              </a:spcAft>
              <a:buClr>
                <a:prstClr val="black"/>
              </a:buClr>
            </a:pPr>
            <a:r>
              <a:rPr lang="en-GB" sz="2800" dirty="0" smtClean="0">
                <a:solidFill>
                  <a:prstClr val="black"/>
                </a:solidFill>
              </a:rPr>
              <a:t>Delivery and postnatal care</a:t>
            </a:r>
          </a:p>
          <a:p>
            <a:pPr>
              <a:lnSpc>
                <a:spcPct val="110000"/>
              </a:lnSpc>
              <a:spcBef>
                <a:spcPts val="0"/>
              </a:spcBef>
              <a:spcAft>
                <a:spcPts val="600"/>
              </a:spcAft>
              <a:buClr>
                <a:prstClr val="black"/>
              </a:buClr>
            </a:pPr>
            <a:r>
              <a:rPr lang="en-GB" sz="2800" dirty="0" smtClean="0">
                <a:solidFill>
                  <a:prstClr val="black"/>
                </a:solidFill>
              </a:rPr>
              <a:t>Other health issues</a:t>
            </a:r>
          </a:p>
        </p:txBody>
      </p:sp>
      <p:sp>
        <p:nvSpPr>
          <p:cNvPr id="5" name="TextBox 4"/>
          <p:cNvSpPr txBox="1"/>
          <p:nvPr/>
        </p:nvSpPr>
        <p:spPr>
          <a:xfrm>
            <a:off x="4583831" y="5084554"/>
            <a:ext cx="4229428" cy="256480"/>
          </a:xfrm>
          <a:prstGeom prst="rect">
            <a:avLst/>
          </a:prstGeom>
          <a:noFill/>
        </p:spPr>
        <p:txBody>
          <a:bodyPr wrap="square" rtlCol="0">
            <a:spAutoFit/>
          </a:bodyPr>
          <a:lstStyle/>
          <a:p>
            <a:pPr algn="ctr"/>
            <a:r>
              <a:rPr lang="en-US" sz="1600" baseline="30000" dirty="0">
                <a:solidFill>
                  <a:prstClr val="black"/>
                </a:solidFill>
              </a:rPr>
              <a:t>© 2013 </a:t>
            </a:r>
            <a:r>
              <a:rPr lang="en-US" sz="1600" baseline="30000" dirty="0" err="1">
                <a:solidFill>
                  <a:prstClr val="black"/>
                </a:solidFill>
              </a:rPr>
              <a:t>Koe</a:t>
            </a:r>
            <a:r>
              <a:rPr lang="en-US" sz="1600" baseline="30000" dirty="0">
                <a:solidFill>
                  <a:prstClr val="black"/>
                </a:solidFill>
              </a:rPr>
              <a:t> </a:t>
            </a:r>
            <a:r>
              <a:rPr lang="en-US" sz="1600" baseline="30000" dirty="0" err="1">
                <a:solidFill>
                  <a:prstClr val="black"/>
                </a:solidFill>
              </a:rPr>
              <a:t>Koe</a:t>
            </a:r>
            <a:r>
              <a:rPr lang="en-US" sz="1600" baseline="30000" dirty="0">
                <a:solidFill>
                  <a:prstClr val="black"/>
                </a:solidFill>
              </a:rPr>
              <a:t> Tech and PSI Myanmar, Courtesy of </a:t>
            </a:r>
            <a:r>
              <a:rPr lang="en-US" sz="1600" baseline="30000" dirty="0" err="1">
                <a:solidFill>
                  <a:prstClr val="black"/>
                </a:solidFill>
              </a:rPr>
              <a:t>Photoshare</a:t>
            </a:r>
            <a:endParaRPr lang="en-US" sz="1600"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7650" y="1740807"/>
            <a:ext cx="4914900" cy="3265927"/>
          </a:xfrm>
          <a:prstGeom prst="rect">
            <a:avLst/>
          </a:prstGeom>
          <a:ln>
            <a:solidFill>
              <a:schemeClr val="tx1"/>
            </a:solidFill>
          </a:ln>
        </p:spPr>
      </p:pic>
    </p:spTree>
    <p:extLst>
      <p:ext uri="{BB962C8B-B14F-4D97-AF65-F5344CB8AC3E}">
        <p14:creationId xmlns:p14="http://schemas.microsoft.com/office/powerpoint/2010/main" val="318807565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Antenatal Care by Provider</a:t>
            </a:r>
            <a:endParaRPr lang="en-US" sz="4200" dirty="0">
              <a:solidFill>
                <a:srgbClr val="FF0000"/>
              </a:solidFill>
            </a:endParaRPr>
          </a:p>
        </p:txBody>
      </p:sp>
      <p:graphicFrame>
        <p:nvGraphicFramePr>
          <p:cNvPr id="7" name="Content Placeholder 6"/>
          <p:cNvGraphicFramePr>
            <a:graphicFrameLocks noGrp="1"/>
          </p:cNvGraphicFramePr>
          <p:nvPr>
            <p:ph idx="1"/>
            <p:extLst/>
          </p:nvPr>
        </p:nvGraphicFramePr>
        <p:xfrm>
          <a:off x="0" y="1474232"/>
          <a:ext cx="9144000" cy="541454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 with a live birth in the five years before the survey</a:t>
            </a:r>
            <a:endParaRPr lang="en-US" i="1" dirty="0">
              <a:solidFill>
                <a:prstClr val="black"/>
              </a:solidFill>
            </a:endParaRPr>
          </a:p>
        </p:txBody>
      </p:sp>
      <p:sp>
        <p:nvSpPr>
          <p:cNvPr id="5" name="TextBox 4"/>
          <p:cNvSpPr txBox="1"/>
          <p:nvPr/>
        </p:nvSpPr>
        <p:spPr>
          <a:xfrm>
            <a:off x="0" y="6027003"/>
            <a:ext cx="2918012" cy="830997"/>
          </a:xfrm>
          <a:prstGeom prst="rect">
            <a:avLst/>
          </a:prstGeom>
          <a:noFill/>
        </p:spPr>
        <p:txBody>
          <a:bodyPr wrap="square" rtlCol="0">
            <a:spAutoFit/>
          </a:bodyPr>
          <a:lstStyle/>
          <a:p>
            <a:r>
              <a:rPr lang="en-US" sz="1600" dirty="0" smtClean="0">
                <a:solidFill>
                  <a:prstClr val="black"/>
                </a:solidFill>
              </a:rPr>
              <a:t>*Skilled provider includes doctor, and nurse/midwife, and lady health visitor</a:t>
            </a:r>
            <a:endParaRPr lang="en-US" sz="1600" dirty="0">
              <a:solidFill>
                <a:prstClr val="black"/>
              </a:solidFill>
            </a:endParaRPr>
          </a:p>
        </p:txBody>
      </p:sp>
      <p:sp>
        <p:nvSpPr>
          <p:cNvPr id="6" name="TextBox 5"/>
          <p:cNvSpPr txBox="1"/>
          <p:nvPr/>
        </p:nvSpPr>
        <p:spPr>
          <a:xfrm>
            <a:off x="6858000" y="4074073"/>
            <a:ext cx="2139198" cy="1569660"/>
          </a:xfrm>
          <a:prstGeom prst="rect">
            <a:avLst/>
          </a:prstGeom>
          <a:solidFill>
            <a:schemeClr val="bg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prstClr val="black"/>
                </a:solidFill>
              </a:rPr>
              <a:t>81% of women received ANC from a skilled provider*</a:t>
            </a:r>
            <a:endParaRPr lang="en-US" sz="2400" b="1" dirty="0">
              <a:solidFill>
                <a:prstClr val="black"/>
              </a:solidFill>
            </a:endParaRPr>
          </a:p>
        </p:txBody>
      </p:sp>
    </p:spTree>
    <p:extLst>
      <p:ext uri="{BB962C8B-B14F-4D97-AF65-F5344CB8AC3E}">
        <p14:creationId xmlns:p14="http://schemas.microsoft.com/office/powerpoint/2010/main" val="353363610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Timing of Antenatal Care </a:t>
            </a:r>
            <a:br>
              <a:rPr lang="en-US" sz="4200" dirty="0" smtClean="0"/>
            </a:br>
            <a:r>
              <a:rPr lang="en-US" sz="4200" dirty="0" smtClean="0"/>
              <a:t>and Number of Visits</a:t>
            </a:r>
            <a:endParaRPr lang="en-US" sz="4200" dirty="0"/>
          </a:p>
        </p:txBody>
      </p:sp>
      <p:sp>
        <p:nvSpPr>
          <p:cNvPr id="3" name="Content Placeholder 2"/>
          <p:cNvSpPr>
            <a:spLocks noGrp="1"/>
          </p:cNvSpPr>
          <p:nvPr>
            <p:ph idx="1"/>
          </p:nvPr>
        </p:nvSpPr>
        <p:spPr>
          <a:xfrm>
            <a:off x="495300" y="1828800"/>
            <a:ext cx="8229600" cy="4348164"/>
          </a:xfrm>
        </p:spPr>
        <p:txBody>
          <a:bodyPr>
            <a:normAutofit/>
          </a:bodyPr>
          <a:lstStyle/>
          <a:p>
            <a:pPr>
              <a:lnSpc>
                <a:spcPct val="120000"/>
              </a:lnSpc>
              <a:spcBef>
                <a:spcPts val="0"/>
              </a:spcBef>
              <a:spcAft>
                <a:spcPts val="600"/>
              </a:spcAft>
              <a:buClr>
                <a:schemeClr val="tx1"/>
              </a:buClr>
            </a:pPr>
            <a:r>
              <a:rPr lang="en-GB" b="1" dirty="0" smtClean="0">
                <a:solidFill>
                  <a:schemeClr val="bg2"/>
                </a:solidFill>
              </a:rPr>
              <a:t>40%</a:t>
            </a:r>
            <a:r>
              <a:rPr lang="en-GB" dirty="0" smtClean="0">
                <a:solidFill>
                  <a:schemeClr val="accent1"/>
                </a:solidFill>
              </a:rPr>
              <a:t> </a:t>
            </a:r>
            <a:r>
              <a:rPr lang="en-GB" dirty="0" smtClean="0"/>
              <a:t>of women went to their first ANC visit during the 1</a:t>
            </a:r>
            <a:r>
              <a:rPr lang="en-GB" baseline="30000" dirty="0" smtClean="0"/>
              <a:t>st</a:t>
            </a:r>
            <a:r>
              <a:rPr lang="en-GB" dirty="0" smtClean="0"/>
              <a:t> trimester of pregnancy, as recommended.</a:t>
            </a:r>
          </a:p>
          <a:p>
            <a:pPr>
              <a:lnSpc>
                <a:spcPct val="120000"/>
              </a:lnSpc>
              <a:spcBef>
                <a:spcPts val="0"/>
              </a:spcBef>
              <a:spcAft>
                <a:spcPts val="600"/>
              </a:spcAft>
              <a:buClr>
                <a:schemeClr val="tx1"/>
              </a:buClr>
            </a:pPr>
            <a:r>
              <a:rPr lang="en-GB" b="1" dirty="0" smtClean="0">
                <a:solidFill>
                  <a:schemeClr val="bg2"/>
                </a:solidFill>
              </a:rPr>
              <a:t>59%</a:t>
            </a:r>
            <a:r>
              <a:rPr lang="en-GB" b="1" dirty="0" smtClean="0">
                <a:solidFill>
                  <a:schemeClr val="accent1"/>
                </a:solidFill>
              </a:rPr>
              <a:t> </a:t>
            </a:r>
            <a:r>
              <a:rPr lang="en-GB" dirty="0" smtClean="0"/>
              <a:t>of women had 4 or more ANC visits.</a:t>
            </a:r>
            <a:endParaRPr lang="en-GB" b="1" dirty="0"/>
          </a:p>
        </p:txBody>
      </p:sp>
    </p:spTree>
    <p:extLst>
      <p:ext uri="{BB962C8B-B14F-4D97-AF65-F5344CB8AC3E}">
        <p14:creationId xmlns:p14="http://schemas.microsoft.com/office/powerpoint/2010/main" val="427613204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Office Theme">
  <a:themeElements>
    <a:clrScheme name="Myanmar">
      <a:dk1>
        <a:sysClr val="windowText" lastClr="000000"/>
      </a:dk1>
      <a:lt1>
        <a:sysClr val="window" lastClr="FFFFFF"/>
      </a:lt1>
      <a:dk2>
        <a:srgbClr val="28306D"/>
      </a:dk2>
      <a:lt2>
        <a:srgbClr val="E4426D"/>
      </a:lt2>
      <a:accent1>
        <a:srgbClr val="3B6832"/>
      </a:accent1>
      <a:accent2>
        <a:srgbClr val="C48A2D"/>
      </a:accent2>
      <a:accent3>
        <a:srgbClr val="90C486"/>
      </a:accent3>
      <a:accent4>
        <a:srgbClr val="A9AFDF"/>
      </a:accent4>
      <a:accent5>
        <a:srgbClr val="F4B2C3"/>
      </a:accent5>
      <a:accent6>
        <a:srgbClr val="E2BC7E"/>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9037</TotalTime>
  <Words>10580</Words>
  <Application>Microsoft Office PowerPoint</Application>
  <PresentationFormat>On-screen Show (4:3)</PresentationFormat>
  <Paragraphs>1152</Paragraphs>
  <Slides>217</Slides>
  <Notes>190</Notes>
  <HiddenSlides>0</HiddenSlides>
  <MMClips>0</MMClips>
  <ScaleCrop>false</ScaleCrop>
  <HeadingPairs>
    <vt:vector size="6" baseType="variant">
      <vt:variant>
        <vt:lpstr>Fonts Used</vt:lpstr>
      </vt:variant>
      <vt:variant>
        <vt:i4>3</vt:i4>
      </vt:variant>
      <vt:variant>
        <vt:lpstr>Theme</vt:lpstr>
      </vt:variant>
      <vt:variant>
        <vt:i4>10</vt:i4>
      </vt:variant>
      <vt:variant>
        <vt:lpstr>Slide Titles</vt:lpstr>
      </vt:variant>
      <vt:variant>
        <vt:i4>217</vt:i4>
      </vt:variant>
    </vt:vector>
  </HeadingPairs>
  <TitlesOfParts>
    <vt:vector size="230" baseType="lpstr">
      <vt:lpstr>Arial</vt:lpstr>
      <vt:lpstr>Calibri</vt:lpstr>
      <vt:lpstr>Calibri (Headings)</vt:lpstr>
      <vt:lpstr>Custom Design</vt:lpstr>
      <vt:lpstr>1_Office Theme</vt:lpstr>
      <vt:lpstr>1_Custom Design</vt:lpstr>
      <vt:lpstr>2_Office Theme</vt:lpstr>
      <vt:lpstr>3_Office Theme</vt:lpstr>
      <vt:lpstr>2_Custom Design</vt:lpstr>
      <vt:lpstr>4_Office Theme</vt:lpstr>
      <vt:lpstr>5_Office Theme</vt:lpstr>
      <vt:lpstr>6_Office Theme</vt:lpstr>
      <vt:lpstr>7_Office Theme</vt:lpstr>
      <vt:lpstr>PowerPoint Presentation</vt:lpstr>
      <vt:lpstr>PowerPoint Presentation</vt:lpstr>
      <vt:lpstr>Objective</vt:lpstr>
      <vt:lpstr>The Survey</vt:lpstr>
      <vt:lpstr>Sample Design</vt:lpstr>
      <vt:lpstr>Representing all of Myanmar</vt:lpstr>
      <vt:lpstr> 15 Regions/States Covered by the MDHS</vt:lpstr>
      <vt:lpstr>Questionnaires</vt:lpstr>
      <vt:lpstr>Questionnaires: Household Questionnaire</vt:lpstr>
      <vt:lpstr>Questionnaires: Woman’s Questionnaire</vt:lpstr>
      <vt:lpstr>Questionnaires: Man’s Questionnaire</vt:lpstr>
      <vt:lpstr>Biomarkers</vt:lpstr>
      <vt:lpstr>Pretest and Main Survey Training</vt:lpstr>
      <vt:lpstr>Fieldwork and Data Processing</vt:lpstr>
      <vt:lpstr>Results of the Household and Individual Interviews</vt:lpstr>
      <vt:lpstr>PowerPoint Presentation</vt:lpstr>
      <vt:lpstr>PowerPoint Presentation</vt:lpstr>
      <vt:lpstr>Myanmar’s Households</vt:lpstr>
      <vt:lpstr>Drinking Water</vt:lpstr>
      <vt:lpstr>Toilet Facilities</vt:lpstr>
      <vt:lpstr> Electricity </vt:lpstr>
      <vt:lpstr>Household Possessions</vt:lpstr>
      <vt:lpstr>Wealth Index</vt:lpstr>
      <vt:lpstr>PowerPoint Presentation</vt:lpstr>
      <vt:lpstr>PowerPoint Presentation</vt:lpstr>
      <vt:lpstr>PowerPoint Presentation</vt:lpstr>
      <vt:lpstr>Fertility Differentials</vt:lpstr>
      <vt:lpstr>Fertility by Education</vt:lpstr>
      <vt:lpstr>Fertility by Wealth</vt:lpstr>
      <vt:lpstr>Fertility by Region/State</vt:lpstr>
      <vt:lpstr>Fertility in the Region</vt:lpstr>
      <vt:lpstr>PowerPoint Presentation</vt:lpstr>
      <vt:lpstr>Birth Intervals</vt:lpstr>
      <vt:lpstr>Length of Birth Intervals</vt:lpstr>
      <vt:lpstr>Teenage Childbearing</vt:lpstr>
      <vt:lpstr> Teenage Childbearing  by Education </vt:lpstr>
      <vt:lpstr>Current Marital Status:  Women</vt:lpstr>
      <vt:lpstr>Polygyny</vt:lpstr>
      <vt:lpstr>Median Age at First Sex, Marriage,  and Birth</vt:lpstr>
      <vt:lpstr>Age at First Sexual Intercourse</vt:lpstr>
      <vt:lpstr>PowerPoint Presentation</vt:lpstr>
      <vt:lpstr>Fertility Preferences of Married Women</vt:lpstr>
      <vt:lpstr>Fertility Preferences of Married Men</vt:lpstr>
      <vt:lpstr>Ideal Family Size</vt:lpstr>
      <vt:lpstr>Birth Planning</vt:lpstr>
      <vt:lpstr>Difference between Wanted and  Actual Fertility Rates</vt:lpstr>
      <vt:lpstr>Key Findings</vt:lpstr>
      <vt:lpstr>Wealth Index</vt:lpstr>
      <vt:lpstr>PowerPoint Presentation</vt:lpstr>
      <vt:lpstr>Educational Attainment of  Respondents age 15-49</vt:lpstr>
      <vt:lpstr>Literacy</vt:lpstr>
      <vt:lpstr>Exposure to Mass Media</vt:lpstr>
      <vt:lpstr>Employment</vt:lpstr>
      <vt:lpstr>Occupation</vt:lpstr>
      <vt:lpstr>Key Findings</vt:lpstr>
      <vt:lpstr>PowerPoint Presentation</vt:lpstr>
      <vt:lpstr>PowerPoint Presentation</vt:lpstr>
      <vt:lpstr>Current Use of Contraception</vt:lpstr>
      <vt:lpstr> Current Use of Modern Contraception  by Residence </vt:lpstr>
      <vt:lpstr> Current Use of Modern Contraception  by Education </vt:lpstr>
      <vt:lpstr>Current Use of Modern Contraception  by Wealth</vt:lpstr>
      <vt:lpstr>Current Use of Modern Contraception  by Region/State</vt:lpstr>
      <vt:lpstr>Use of Modern Methods in the Region</vt:lpstr>
      <vt:lpstr>PowerPoint Presentation</vt:lpstr>
      <vt:lpstr>PowerPoint Presentation</vt:lpstr>
      <vt:lpstr>Childhood Mortality Estimates</vt:lpstr>
      <vt:lpstr>Childhood Mortality Rates</vt:lpstr>
      <vt:lpstr>Childhood Mortality  by Mother’s Education</vt:lpstr>
      <vt:lpstr>Childhood Mortality by Wealth</vt:lpstr>
      <vt:lpstr>Under-5 Mortality by Region/State</vt:lpstr>
      <vt:lpstr>Trends in Childhood Mortality</vt:lpstr>
      <vt:lpstr>Under-5 Mortality in the Region</vt:lpstr>
      <vt:lpstr>Maternal Factors Associated with High Risk of Childhood Mortality</vt:lpstr>
      <vt:lpstr>Childhood Mortality by  Previous Birth Interval</vt:lpstr>
      <vt:lpstr>Childhood Mortality by Birth Order</vt:lpstr>
      <vt:lpstr>PowerPoint Presentation</vt:lpstr>
      <vt:lpstr>Estimating Adult Mortality</vt:lpstr>
      <vt:lpstr>Adult Mortality</vt:lpstr>
      <vt:lpstr>Adult Mortality by Age</vt:lpstr>
      <vt:lpstr>Pregnancy-Related Mortality</vt:lpstr>
      <vt:lpstr>Pregnancy-related Mortality</vt:lpstr>
      <vt:lpstr>Pregnancy-Related Mortality Ratio</vt:lpstr>
      <vt:lpstr>Key Findings</vt:lpstr>
      <vt:lpstr>PowerPoint Presentation</vt:lpstr>
      <vt:lpstr>Source of Modern Contraception</vt:lpstr>
      <vt:lpstr>Do Family Planning Users Have  Informed Choices?</vt:lpstr>
      <vt:lpstr>PowerPoint Presentation</vt:lpstr>
      <vt:lpstr>PowerPoint Presentation</vt:lpstr>
      <vt:lpstr>Unmet Need</vt:lpstr>
      <vt:lpstr>Demand for Family Planning</vt:lpstr>
      <vt:lpstr>PowerPoint Presentation</vt:lpstr>
      <vt:lpstr>Future Use of Contraception</vt:lpstr>
      <vt:lpstr>Source of Family Planning Messages</vt:lpstr>
      <vt:lpstr>Contact of Non-Users with Family Planning Providers</vt:lpstr>
      <vt:lpstr>Key Findings</vt:lpstr>
      <vt:lpstr>PowerPoint Presentation</vt:lpstr>
      <vt:lpstr>PowerPoint Presentation</vt:lpstr>
      <vt:lpstr>Antenatal Care by Provider</vt:lpstr>
      <vt:lpstr>Timing of Antenatal Care  and Number of Visits</vt:lpstr>
      <vt:lpstr>Components of Antenatal Care</vt:lpstr>
      <vt:lpstr>Tetanus Toxoid Vaccination</vt:lpstr>
      <vt:lpstr>PowerPoint Presentation</vt:lpstr>
      <vt:lpstr>Place of Delivery</vt:lpstr>
      <vt:lpstr>Delivery in a Health Facility by Region/State</vt:lpstr>
      <vt:lpstr>Assistance during Delivery</vt:lpstr>
      <vt:lpstr>Assistance during Delivery by Region/State</vt:lpstr>
      <vt:lpstr> Assistance during Delivery by Education </vt:lpstr>
      <vt:lpstr> Assistance during Delivery by Household Wealth </vt:lpstr>
      <vt:lpstr>Place of Delivery and Assistance at Delivery in the Region</vt:lpstr>
      <vt:lpstr>Timing of Postnatal Care (PNC) for Mother and Infant</vt:lpstr>
      <vt:lpstr>PowerPoint Presentation</vt:lpstr>
      <vt:lpstr>Problems in Accessing Health Care</vt:lpstr>
      <vt:lpstr>Key Findings</vt:lpstr>
      <vt:lpstr>PowerPoint Presentation</vt:lpstr>
      <vt:lpstr>PowerPoint Presentation</vt:lpstr>
      <vt:lpstr>Basic Vaccinations</vt:lpstr>
      <vt:lpstr>Basic Childhood Vaccinations</vt:lpstr>
      <vt:lpstr>Basic Vaccination Coverage Region/State</vt:lpstr>
      <vt:lpstr>Basic Vaccination Coverage in the Region</vt:lpstr>
      <vt:lpstr>PowerPoint Presentation</vt:lpstr>
      <vt:lpstr>Acute Respiratory Infection (ARI)</vt:lpstr>
      <vt:lpstr>Diarrhea</vt:lpstr>
      <vt:lpstr>Diarrhea Prevalence by Age</vt:lpstr>
      <vt:lpstr>Diarrhea Treatment</vt:lpstr>
      <vt:lpstr>Feeding Practices during Diarrhea: Liquids Offered</vt:lpstr>
      <vt:lpstr>Feeding Practices during Diarrhea: Foods Offered</vt:lpstr>
      <vt:lpstr>Key Findings</vt:lpstr>
      <vt:lpstr>PowerPoint Presentation</vt:lpstr>
      <vt:lpstr>PowerPoint Presentation</vt:lpstr>
      <vt:lpstr>Early Breastfeeding</vt:lpstr>
      <vt:lpstr>Exclusive Breastfeeding</vt:lpstr>
      <vt:lpstr>Exclusive Breastfeeding by Age</vt:lpstr>
      <vt:lpstr>Duration of Breastfeeding</vt:lpstr>
      <vt:lpstr>Breastfeeding Status Under 6 Months</vt:lpstr>
      <vt:lpstr>IYCF Practices</vt:lpstr>
      <vt:lpstr>IYCF Practices</vt:lpstr>
      <vt:lpstr>PowerPoint Presentation</vt:lpstr>
      <vt:lpstr>Anemia in Children</vt:lpstr>
      <vt:lpstr>Anemia by Age</vt:lpstr>
      <vt:lpstr>Anemia in Women</vt:lpstr>
      <vt:lpstr>PowerPoint Presentation</vt:lpstr>
      <vt:lpstr>Micronutrients and Children</vt:lpstr>
      <vt:lpstr>Iron Supplements and Pregnant Women</vt:lpstr>
      <vt:lpstr>Micronutrients and Women </vt:lpstr>
      <vt:lpstr>Iodized Salt</vt:lpstr>
      <vt:lpstr>PowerPoint Presentation</vt:lpstr>
      <vt:lpstr>Nutritional Status of Children</vt:lpstr>
      <vt:lpstr>Child Stunting by State/Region</vt:lpstr>
      <vt:lpstr>Stunting in the Region</vt:lpstr>
      <vt:lpstr>Women’s Nutritional Status</vt:lpstr>
      <vt:lpstr>Key Findings</vt:lpstr>
      <vt:lpstr>PowerPoint Presentation</vt:lpstr>
      <vt:lpstr>Ownership of Mosquito Nets</vt:lpstr>
      <vt:lpstr>Ownership of LLINs by State/Region</vt:lpstr>
      <vt:lpstr>Source of ITNs</vt:lpstr>
      <vt:lpstr>Access to ITNs</vt:lpstr>
      <vt:lpstr>Use of ITNs</vt:lpstr>
      <vt:lpstr>Use of LLINs by State/Region</vt:lpstr>
      <vt:lpstr>Fever in Children</vt:lpstr>
      <vt:lpstr>Key Findings</vt:lpstr>
      <vt:lpstr>PowerPoint Presentation</vt:lpstr>
      <vt:lpstr>PowerPoint Presentation</vt:lpstr>
      <vt:lpstr>Awareness of AIDS by Education</vt:lpstr>
      <vt:lpstr>Knowledge of HIV Prevention Methods</vt:lpstr>
      <vt:lpstr>Knowledge of HIV Prevention Methods by Education</vt:lpstr>
      <vt:lpstr>Beliefs about HIV and AIDS</vt:lpstr>
      <vt:lpstr>Knowledge of Mother-to-Child Transmission (MTCT) of HIV</vt:lpstr>
      <vt:lpstr>PowerPoint Presentation</vt:lpstr>
      <vt:lpstr>Attitudes Toward People Living  with HIV and AIDS</vt:lpstr>
      <vt:lpstr>Attitudes about Teaching Condom Use</vt:lpstr>
      <vt:lpstr>PowerPoint Presentation</vt:lpstr>
      <vt:lpstr>PowerPoint Presentation</vt:lpstr>
      <vt:lpstr>HIV Testing</vt:lpstr>
      <vt:lpstr>HIV Testing by Education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HIV Testing among Youth</vt:lpstr>
      <vt:lpstr>Key Findings</vt:lpstr>
      <vt:lpstr>PowerPoint Presentation</vt:lpstr>
      <vt:lpstr>PowerPoint Presentation</vt:lpstr>
      <vt:lpstr>Employment</vt:lpstr>
      <vt:lpstr>Type of Payment</vt:lpstr>
      <vt:lpstr>Control over Woman’s Earnings</vt:lpstr>
      <vt:lpstr>Comparing Woman’s and  Partner’s Earnings</vt:lpstr>
      <vt:lpstr>Ownership of House and Land</vt:lpstr>
      <vt:lpstr>PowerPoint Presentation</vt:lpstr>
      <vt:lpstr>Women’s Participation in Decision Making</vt:lpstr>
      <vt:lpstr>Men’s Participation in Decision Making</vt:lpstr>
      <vt:lpstr>PowerPoint Presentation</vt:lpstr>
      <vt:lpstr>Attitudes towards Wife Beating</vt:lpstr>
      <vt:lpstr>Attitudes towards Wife Beating</vt:lpstr>
      <vt:lpstr>Key Findings</vt:lpstr>
      <vt:lpstr>PowerPoint Presentation</vt:lpstr>
      <vt:lpstr>Experience of Physical Violence</vt:lpstr>
      <vt:lpstr>Perpetrators of Physical Violence</vt:lpstr>
      <vt:lpstr>Experience of Sexual Violence</vt:lpstr>
      <vt:lpstr>Perpetrators of Sexual Violence</vt:lpstr>
      <vt:lpstr>Spousal Violence</vt:lpstr>
      <vt:lpstr>Forms of Spousal Violence</vt:lpstr>
      <vt:lpstr>Domestic Violence by Wealth</vt:lpstr>
      <vt:lpstr>Domestic Violence by Husband’s Alcohol Consumption</vt:lpstr>
      <vt:lpstr>Violence against their Spouse</vt:lpstr>
      <vt:lpstr>Help Seeking Behavior</vt:lpstr>
      <vt:lpstr>Key Findings</vt:lpstr>
      <vt:lpstr>PowerPoint Presentation</vt:lpstr>
      <vt:lpstr>Early Child Education</vt:lpstr>
      <vt:lpstr>School Attendance</vt:lpstr>
      <vt:lpstr>Support for Learning</vt:lpstr>
      <vt:lpstr>Learning Materials</vt:lpstr>
      <vt:lpstr>Child Care Arrangements</vt:lpstr>
      <vt:lpstr>Child Discipline: Nonviolent methods</vt:lpstr>
      <vt:lpstr>Child Discipline: Violent methods</vt:lpstr>
      <vt:lpstr>Child Discipline</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139</cp:revision>
  <cp:lastPrinted>2016-03-29T13:47:44Z</cp:lastPrinted>
  <dcterms:created xsi:type="dcterms:W3CDTF">2015-01-29T20:02:00Z</dcterms:created>
  <dcterms:modified xsi:type="dcterms:W3CDTF">2017-04-05T19:22:45Z</dcterms:modified>
</cp:coreProperties>
</file>