
<file path=[Content_Types].xml><?xml version="1.0" encoding="utf-8"?>
<Types xmlns="http://schemas.openxmlformats.org/package/2006/content-types">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theme/theme3.xml" ContentType="application/vnd.openxmlformats-officedocument.theme+xml"/>
  <Override PartName="/ppt/charts/chart19.xml" ContentType="application/vnd.openxmlformats-officedocument.drawingml.char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charts/chart17.xml" ContentType="application/vnd.openxmlformats-officedocument.drawingml.char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Layouts/slideLayout24.xml" ContentType="application/vnd.openxmlformats-officedocument.presentationml.slideLayout+xml"/>
  <Override PartName="/ppt/charts/chart13.xml" ContentType="application/vnd.openxmlformats-officedocument.drawingml.chart+xml"/>
  <Override PartName="/ppt/charts/chart15.xml" ContentType="application/vnd.openxmlformats-officedocument.drawingml.chart+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20.xml" ContentType="application/vnd.openxmlformats-officedocument.presentationml.slideLayout+xml"/>
  <Override PartName="/ppt/charts/chart9.xml" ContentType="application/vnd.openxmlformats-officedocument.drawingml.chart+xml"/>
  <Override PartName="/ppt/charts/chart11.xml" ContentType="application/vnd.openxmlformats-officedocument.drawingml.chart+xml"/>
  <Override PartName="/ppt/notesSlides/notesSlide9.xml" ContentType="application/vnd.openxmlformats-officedocument.presentationml.notesSlide+xml"/>
  <Override PartName="/ppt/charts/chart7.xml" ContentType="application/vnd.openxmlformats-officedocument.drawingml.chart+xml"/>
  <Override PartName="/ppt/notesSlides/notesSlide12.xml" ContentType="application/vnd.openxmlformats-officedocument.presentationml.notesSlide+xml"/>
  <Default Extension="xlsx" ContentType="application/vnd.openxmlformats-officedocument.spreadsheetml.sheet"/>
  <Override PartName="/ppt/charts/chart3.xml" ContentType="application/vnd.openxmlformats-officedocument.drawingml.chart+xml"/>
  <Override PartName="/ppt/notesSlides/notesSlide7.xml" ContentType="application/vnd.openxmlformats-officedocument.presentationml.notesSlide+xml"/>
  <Override PartName="/ppt/charts/chart5.xml" ContentType="application/vnd.openxmlformats-officedocument.drawingml.chart+xml"/>
  <Override PartName="/ppt/notesSlides/notesSlide10.xml" ContentType="application/vnd.openxmlformats-officedocument.presentationml.notesSlide+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charts/chart1.xml" ContentType="application/vnd.openxmlformats-officedocument.drawingml.chart+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charts/chart18.xml" ContentType="application/vnd.openxmlformats-officedocument.drawingml.chart+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slideLayouts/slideLayout16.xml" ContentType="application/vnd.openxmlformats-officedocument.presentationml.slideLayout+xml"/>
  <Override PartName="/ppt/charts/chart16.xml" ContentType="application/vnd.openxmlformats-officedocument.drawingml.char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charts/chart14.xml" ContentType="application/vnd.openxmlformats-officedocument.drawingml.char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charts/chart8.xml" ContentType="application/vnd.openxmlformats-officedocument.drawingml.chart+xml"/>
  <Override PartName="/ppt/charts/chart12.xml" ContentType="application/vnd.openxmlformats-officedocument.drawingml.chart+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charts/chart6.xml" ContentType="application/vnd.openxmlformats-officedocument.drawingml.chart+xml"/>
  <Override PartName="/ppt/notesSlides/notesSlide11.xml" ContentType="application/vnd.openxmlformats-officedocument.presentationml.notesSlide+xml"/>
  <Override PartName="/ppt/charts/chart10.xml" ContentType="application/vnd.openxmlformats-officedocument.drawingml.chart+xml"/>
  <Override PartName="/ppt/notesSlides/notesSlide6.xml" ContentType="application/vnd.openxmlformats-officedocument.presentationml.notesSlide+xml"/>
  <Override PartName="/ppt/charts/chart4.xml" ContentType="application/vnd.openxmlformats-officedocument.drawingml.chart+xml"/>
  <Override PartName="/ppt/slides/slide8.xml" ContentType="application/vnd.openxmlformats-officedocument.presentationml.slide+xml"/>
  <Override PartName="/ppt/charts/chart2.xml" ContentType="application/vnd.openxmlformats-officedocument.drawingml.chart+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708" r:id="rId2"/>
  </p:sldMasterIdLst>
  <p:notesMasterIdLst>
    <p:notesMasterId r:id="rId31"/>
  </p:notesMasterIdLst>
  <p:sldIdLst>
    <p:sldId id="438" r:id="rId3"/>
    <p:sldId id="258" r:id="rId4"/>
    <p:sldId id="396" r:id="rId5"/>
    <p:sldId id="397" r:id="rId6"/>
    <p:sldId id="446" r:id="rId7"/>
    <p:sldId id="399" r:id="rId8"/>
    <p:sldId id="400" r:id="rId9"/>
    <p:sldId id="401" r:id="rId10"/>
    <p:sldId id="403" r:id="rId11"/>
    <p:sldId id="404" r:id="rId12"/>
    <p:sldId id="415" r:id="rId13"/>
    <p:sldId id="406" r:id="rId14"/>
    <p:sldId id="407" r:id="rId15"/>
    <p:sldId id="416" r:id="rId16"/>
    <p:sldId id="409" r:id="rId17"/>
    <p:sldId id="435" r:id="rId18"/>
    <p:sldId id="426" r:id="rId19"/>
    <p:sldId id="447" r:id="rId20"/>
    <p:sldId id="441" r:id="rId21"/>
    <p:sldId id="448" r:id="rId22"/>
    <p:sldId id="440" r:id="rId23"/>
    <p:sldId id="442" r:id="rId24"/>
    <p:sldId id="443" r:id="rId25"/>
    <p:sldId id="449" r:id="rId26"/>
    <p:sldId id="444" r:id="rId27"/>
    <p:sldId id="445" r:id="rId28"/>
    <p:sldId id="450" r:id="rId29"/>
    <p:sldId id="414" r:id="rId30"/>
  </p:sldIdLst>
  <p:sldSz cx="9144000" cy="6858000" type="screen4x3"/>
  <p:notesSz cx="6858000" cy="9144000"/>
  <p:defaultTextStyle>
    <a:defPPr>
      <a:defRPr lang="en-US"/>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extLst>
    <p:ext uri="{521415D9-36F7-43E2-AB2F-B90AF26B5E84}">
      <p14:sectionLst xmlns:p14="http://schemas.microsoft.com/office/powerpoint/2010/main" xmlns="">
        <p14:section name="Default Section" id="{6290FB65-57C8-4577-A419-E1BF7396620F}">
          <p14:sldIdLst>
            <p14:sldId id="438"/>
            <p14:sldId id="258"/>
            <p14:sldId id="396"/>
            <p14:sldId id="397"/>
            <p14:sldId id="446"/>
            <p14:sldId id="399"/>
            <p14:sldId id="400"/>
            <p14:sldId id="401"/>
            <p14:sldId id="403"/>
            <p14:sldId id="404"/>
            <p14:sldId id="415"/>
            <p14:sldId id="406"/>
            <p14:sldId id="407"/>
            <p14:sldId id="416"/>
            <p14:sldId id="409"/>
            <p14:sldId id="435"/>
            <p14:sldId id="426"/>
            <p14:sldId id="447"/>
            <p14:sldId id="441"/>
            <p14:sldId id="448"/>
            <p14:sldId id="440"/>
            <p14:sldId id="442"/>
            <p14:sldId id="443"/>
            <p14:sldId id="449"/>
            <p14:sldId id="444"/>
            <p14:sldId id="445"/>
            <p14:sldId id="450"/>
            <p14:sldId id="414"/>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4493" autoAdjust="0"/>
  </p:normalViewPr>
  <p:slideViewPr>
    <p:cSldViewPr>
      <p:cViewPr>
        <p:scale>
          <a:sx n="80" d="100"/>
          <a:sy n="80" d="100"/>
        </p:scale>
        <p:origin x="-226" y="-58"/>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notesViewPr>
    <p:cSldViewPr>
      <p:cViewPr varScale="1">
        <p:scale>
          <a:sx n="82" d="100"/>
          <a:sy n="82" d="100"/>
        </p:scale>
        <p:origin x="-2016" y="-90"/>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presProps" Target="presProp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Office_Excel_Worksheet1.xlsx"/></Relationships>
</file>

<file path=ppt/charts/_rels/chart10.xml.rels><?xml version="1.0" encoding="UTF-8" standalone="yes"?>
<Relationships xmlns="http://schemas.openxmlformats.org/package/2006/relationships"><Relationship Id="rId1" Type="http://schemas.openxmlformats.org/officeDocument/2006/relationships/package" Target="../embeddings/Microsoft_Office_Excel_Worksheet10.xlsx"/></Relationships>
</file>

<file path=ppt/charts/_rels/chart11.xml.rels><?xml version="1.0" encoding="UTF-8" standalone="yes"?>
<Relationships xmlns="http://schemas.openxmlformats.org/package/2006/relationships"><Relationship Id="rId1" Type="http://schemas.openxmlformats.org/officeDocument/2006/relationships/package" Target="../embeddings/Microsoft_Office_Excel_Worksheet11.xlsx"/></Relationships>
</file>

<file path=ppt/charts/_rels/chart12.xml.rels><?xml version="1.0" encoding="UTF-8" standalone="yes"?>
<Relationships xmlns="http://schemas.openxmlformats.org/package/2006/relationships"><Relationship Id="rId1" Type="http://schemas.openxmlformats.org/officeDocument/2006/relationships/package" Target="../embeddings/Microsoft_Office_Excel_Worksheet12.xlsx"/></Relationships>
</file>

<file path=ppt/charts/_rels/chart13.xml.rels><?xml version="1.0" encoding="UTF-8" standalone="yes"?>
<Relationships xmlns="http://schemas.openxmlformats.org/package/2006/relationships"><Relationship Id="rId1" Type="http://schemas.openxmlformats.org/officeDocument/2006/relationships/package" Target="../embeddings/Microsoft_Office_Excel_Worksheet13.xlsx"/></Relationships>
</file>

<file path=ppt/charts/_rels/chart14.xml.rels><?xml version="1.0" encoding="UTF-8" standalone="yes"?>
<Relationships xmlns="http://schemas.openxmlformats.org/package/2006/relationships"><Relationship Id="rId1" Type="http://schemas.openxmlformats.org/officeDocument/2006/relationships/package" Target="../embeddings/Microsoft_Office_Excel_Worksheet14.xlsx"/></Relationships>
</file>

<file path=ppt/charts/_rels/chart15.xml.rels><?xml version="1.0" encoding="UTF-8" standalone="yes"?>
<Relationships xmlns="http://schemas.openxmlformats.org/package/2006/relationships"><Relationship Id="rId1" Type="http://schemas.openxmlformats.org/officeDocument/2006/relationships/package" Target="../embeddings/Microsoft_Office_Excel_Worksheet15.xlsx"/></Relationships>
</file>

<file path=ppt/charts/_rels/chart16.xml.rels><?xml version="1.0" encoding="UTF-8" standalone="yes"?>
<Relationships xmlns="http://schemas.openxmlformats.org/package/2006/relationships"><Relationship Id="rId1" Type="http://schemas.openxmlformats.org/officeDocument/2006/relationships/package" Target="../embeddings/Microsoft_Office_Excel_Worksheet16.xlsx"/></Relationships>
</file>

<file path=ppt/charts/_rels/chart17.xml.rels><?xml version="1.0" encoding="UTF-8" standalone="yes"?>
<Relationships xmlns="http://schemas.openxmlformats.org/package/2006/relationships"><Relationship Id="rId1" Type="http://schemas.openxmlformats.org/officeDocument/2006/relationships/package" Target="../embeddings/Microsoft_Office_Excel_Worksheet17.xlsx"/></Relationships>
</file>

<file path=ppt/charts/_rels/chart18.xml.rels><?xml version="1.0" encoding="UTF-8" standalone="yes"?>
<Relationships xmlns="http://schemas.openxmlformats.org/package/2006/relationships"><Relationship Id="rId1" Type="http://schemas.openxmlformats.org/officeDocument/2006/relationships/package" Target="../embeddings/Microsoft_Office_Excel_Worksheet18.xlsx"/></Relationships>
</file>

<file path=ppt/charts/_rels/chart19.xml.rels><?xml version="1.0" encoding="UTF-8" standalone="yes"?>
<Relationships xmlns="http://schemas.openxmlformats.org/package/2006/relationships"><Relationship Id="rId1" Type="http://schemas.openxmlformats.org/officeDocument/2006/relationships/package" Target="../embeddings/Microsoft_Office_Excel_Worksheet19.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Office_Excel_Worksheet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Office_Excel_Worksheet3.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Office_Excel_Worksheet4.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Office_Excel_Worksheet5.xlsx"/></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Office_Excel_Worksheet6.xlsx"/></Relationships>
</file>

<file path=ppt/charts/_rels/chart7.xml.rels><?xml version="1.0" encoding="UTF-8" standalone="yes"?>
<Relationships xmlns="http://schemas.openxmlformats.org/package/2006/relationships"><Relationship Id="rId1" Type="http://schemas.openxmlformats.org/officeDocument/2006/relationships/package" Target="../embeddings/Microsoft_Office_Excel_Worksheet7.xlsx"/></Relationships>
</file>

<file path=ppt/charts/_rels/chart8.xml.rels><?xml version="1.0" encoding="UTF-8" standalone="yes"?>
<Relationships xmlns="http://schemas.openxmlformats.org/package/2006/relationships"><Relationship Id="rId1" Type="http://schemas.openxmlformats.org/officeDocument/2006/relationships/package" Target="../embeddings/Microsoft_Office_Excel_Worksheet8.xlsx"/></Relationships>
</file>

<file path=ppt/charts/_rels/chart9.xml.rels><?xml version="1.0" encoding="UTF-8" standalone="yes"?>
<Relationships xmlns="http://schemas.openxmlformats.org/package/2006/relationships"><Relationship Id="rId1" Type="http://schemas.openxmlformats.org/officeDocument/2006/relationships/package" Target="../embeddings/Microsoft_Office_Excel_Worksheet9.xlsx"/></Relationships>
</file>

<file path=ppt/charts/chart1.xml><?xml version="1.0" encoding="utf-8"?>
<c:chartSpace xmlns:c="http://schemas.openxmlformats.org/drawingml/2006/chart" xmlns:a="http://schemas.openxmlformats.org/drawingml/2006/main" xmlns:r="http://schemas.openxmlformats.org/officeDocument/2006/relationships">
  <c:lang val="en-US"/>
  <c:style val="26"/>
  <c:chart>
    <c:autoTitleDeleted val="1"/>
    <c:plotArea>
      <c:layout>
        <c:manualLayout>
          <c:layoutTarget val="inner"/>
          <c:xMode val="edge"/>
          <c:yMode val="edge"/>
          <c:x val="8.9285714285714159E-3"/>
          <c:y val="6.7344783861467833E-2"/>
          <c:w val="0.96367946194225707"/>
          <c:h val="0.76239686449050603"/>
        </c:manualLayout>
      </c:layout>
      <c:barChart>
        <c:barDir val="col"/>
        <c:grouping val="clustered"/>
        <c:ser>
          <c:idx val="0"/>
          <c:order val="0"/>
          <c:tx>
            <c:strRef>
              <c:f>Sheet1!$B$1</c:f>
              <c:strCache>
                <c:ptCount val="1"/>
                <c:pt idx="0">
                  <c:v>Series 1</c:v>
                </c:pt>
              </c:strCache>
            </c:strRef>
          </c:tx>
          <c:dLbls>
            <c:txPr>
              <a:bodyPr/>
              <a:lstStyle/>
              <a:p>
                <a:pPr>
                  <a:defRPr sz="2000" b="1"/>
                </a:pPr>
                <a:endParaRPr lang="en-US"/>
              </a:p>
            </c:txPr>
            <c:showVal val="1"/>
          </c:dLbls>
          <c:cat>
            <c:strRef>
              <c:f>Sheet1!$A$2:$A$4</c:f>
              <c:strCache>
                <c:ptCount val="3"/>
                <c:pt idx="0">
                  <c:v>Any breastfeeding</c:v>
                </c:pt>
                <c:pt idx="1">
                  <c:v>Exclusive breastfeeding</c:v>
                </c:pt>
                <c:pt idx="2">
                  <c:v>Predominant breastfeeding</c:v>
                </c:pt>
              </c:strCache>
            </c:strRef>
          </c:cat>
          <c:val>
            <c:numRef>
              <c:f>Sheet1!$B$2:$B$4</c:f>
              <c:numCache>
                <c:formatCode>0.0</c:formatCode>
                <c:ptCount val="3"/>
                <c:pt idx="0">
                  <c:v>25.2</c:v>
                </c:pt>
                <c:pt idx="1">
                  <c:v>2.2999999999999998</c:v>
                </c:pt>
                <c:pt idx="2">
                  <c:v>5.3</c:v>
                </c:pt>
              </c:numCache>
            </c:numRef>
          </c:val>
        </c:ser>
        <c:dLbls>
          <c:showVal val="1"/>
        </c:dLbls>
        <c:gapWidth val="75"/>
        <c:overlap val="-25"/>
        <c:axId val="89287680"/>
        <c:axId val="89305856"/>
      </c:barChart>
      <c:catAx>
        <c:axId val="89287680"/>
        <c:scaling>
          <c:orientation val="minMax"/>
        </c:scaling>
        <c:axPos val="b"/>
        <c:numFmt formatCode="General" sourceLinked="1"/>
        <c:majorTickMark val="none"/>
        <c:tickLblPos val="nextTo"/>
        <c:crossAx val="89305856"/>
        <c:crosses val="autoZero"/>
        <c:auto val="1"/>
        <c:lblAlgn val="ctr"/>
        <c:lblOffset val="100"/>
      </c:catAx>
      <c:valAx>
        <c:axId val="89305856"/>
        <c:scaling>
          <c:orientation val="minMax"/>
        </c:scaling>
        <c:delete val="1"/>
        <c:axPos val="l"/>
        <c:numFmt formatCode="0.0" sourceLinked="1"/>
        <c:tickLblPos val="none"/>
        <c:crossAx val="89287680"/>
        <c:crosses val="autoZero"/>
        <c:crossBetween val="between"/>
      </c:valAx>
    </c:plotArea>
    <c:plotVisOnly val="1"/>
    <c:dispBlanksAs val="gap"/>
  </c:chart>
  <c:txPr>
    <a:bodyPr/>
    <a:lstStyle/>
    <a:p>
      <a:pPr>
        <a:defRPr sz="1800"/>
      </a:pPr>
      <a:endParaRPr lang="en-US"/>
    </a:p>
  </c:txPr>
  <c:externalData r:id="rId1"/>
</c:chartSpace>
</file>

<file path=ppt/charts/chart10.xml><?xml version="1.0" encoding="utf-8"?>
<c:chartSpace xmlns:c="http://schemas.openxmlformats.org/drawingml/2006/chart" xmlns:a="http://schemas.openxmlformats.org/drawingml/2006/main" xmlns:r="http://schemas.openxmlformats.org/officeDocument/2006/relationships">
  <c:lang val="en-US"/>
  <c:style val="26"/>
  <c:chart>
    <c:plotArea>
      <c:layout/>
      <c:barChart>
        <c:barDir val="col"/>
        <c:grouping val="clustered"/>
        <c:ser>
          <c:idx val="0"/>
          <c:order val="0"/>
          <c:tx>
            <c:strRef>
              <c:f>Sheet1!$B$1</c:f>
              <c:strCache>
                <c:ptCount val="1"/>
                <c:pt idx="0">
                  <c:v>2000 EDHS</c:v>
                </c:pt>
              </c:strCache>
            </c:strRef>
          </c:tx>
          <c:spPr>
            <a:solidFill>
              <a:schemeClr val="accent3"/>
            </a:solidFill>
          </c:spPr>
          <c:dLbls>
            <c:txPr>
              <a:bodyPr/>
              <a:lstStyle/>
              <a:p>
                <a:pPr>
                  <a:defRPr b="1"/>
                </a:pPr>
                <a:endParaRPr lang="en-US"/>
              </a:p>
            </c:txPr>
            <c:showVal val="1"/>
          </c:dLbls>
          <c:cat>
            <c:strRef>
              <c:f>Sheet1!$A$2:$A$4</c:f>
              <c:strCache>
                <c:ptCount val="3"/>
                <c:pt idx="0">
                  <c:v> Stunting (Height-for-age)</c:v>
                </c:pt>
                <c:pt idx="1">
                  <c:v>Wasting (Weight-for-height)</c:v>
                </c:pt>
                <c:pt idx="2">
                  <c:v>Underweight (Weight-for-age)</c:v>
                </c:pt>
              </c:strCache>
            </c:strRef>
          </c:cat>
          <c:val>
            <c:numRef>
              <c:f>Sheet1!$B$2:$B$4</c:f>
              <c:numCache>
                <c:formatCode>0</c:formatCode>
                <c:ptCount val="3"/>
                <c:pt idx="0" formatCode="General">
                  <c:v>58</c:v>
                </c:pt>
                <c:pt idx="1">
                  <c:v>12</c:v>
                </c:pt>
                <c:pt idx="2">
                  <c:v>41</c:v>
                </c:pt>
              </c:numCache>
            </c:numRef>
          </c:val>
        </c:ser>
        <c:ser>
          <c:idx val="1"/>
          <c:order val="1"/>
          <c:tx>
            <c:strRef>
              <c:f>Sheet1!$C$1</c:f>
              <c:strCache>
                <c:ptCount val="1"/>
                <c:pt idx="0">
                  <c:v>2005 EDHS</c:v>
                </c:pt>
              </c:strCache>
            </c:strRef>
          </c:tx>
          <c:spPr>
            <a:solidFill>
              <a:schemeClr val="accent1"/>
            </a:solidFill>
          </c:spPr>
          <c:dLbls>
            <c:txPr>
              <a:bodyPr/>
              <a:lstStyle/>
              <a:p>
                <a:pPr>
                  <a:defRPr b="1"/>
                </a:pPr>
                <a:endParaRPr lang="en-US"/>
              </a:p>
            </c:txPr>
            <c:showVal val="1"/>
          </c:dLbls>
          <c:cat>
            <c:strRef>
              <c:f>Sheet1!$A$2:$A$4</c:f>
              <c:strCache>
                <c:ptCount val="3"/>
                <c:pt idx="0">
                  <c:v> Stunting (Height-for-age)</c:v>
                </c:pt>
                <c:pt idx="1">
                  <c:v>Wasting (Weight-for-height)</c:v>
                </c:pt>
                <c:pt idx="2">
                  <c:v>Underweight (Weight-for-age)</c:v>
                </c:pt>
              </c:strCache>
            </c:strRef>
          </c:cat>
          <c:val>
            <c:numRef>
              <c:f>Sheet1!$C$2:$C$4</c:f>
              <c:numCache>
                <c:formatCode>General</c:formatCode>
                <c:ptCount val="3"/>
                <c:pt idx="0">
                  <c:v>51</c:v>
                </c:pt>
                <c:pt idx="1">
                  <c:v>12</c:v>
                </c:pt>
                <c:pt idx="2">
                  <c:v>33</c:v>
                </c:pt>
              </c:numCache>
            </c:numRef>
          </c:val>
        </c:ser>
        <c:ser>
          <c:idx val="2"/>
          <c:order val="2"/>
          <c:tx>
            <c:strRef>
              <c:f>Sheet1!$D$1</c:f>
              <c:strCache>
                <c:ptCount val="1"/>
                <c:pt idx="0">
                  <c:v>2011 EDHS</c:v>
                </c:pt>
              </c:strCache>
            </c:strRef>
          </c:tx>
          <c:spPr>
            <a:solidFill>
              <a:schemeClr val="tx2"/>
            </a:solidFill>
          </c:spPr>
          <c:dLbls>
            <c:txPr>
              <a:bodyPr/>
              <a:lstStyle/>
              <a:p>
                <a:pPr>
                  <a:defRPr b="1"/>
                </a:pPr>
                <a:endParaRPr lang="en-US"/>
              </a:p>
            </c:txPr>
            <c:showVal val="1"/>
          </c:dLbls>
          <c:cat>
            <c:strRef>
              <c:f>Sheet1!$A$2:$A$4</c:f>
              <c:strCache>
                <c:ptCount val="3"/>
                <c:pt idx="0">
                  <c:v> Stunting (Height-for-age)</c:v>
                </c:pt>
                <c:pt idx="1">
                  <c:v>Wasting (Weight-for-height)</c:v>
                </c:pt>
                <c:pt idx="2">
                  <c:v>Underweight (Weight-for-age)</c:v>
                </c:pt>
              </c:strCache>
            </c:strRef>
          </c:cat>
          <c:val>
            <c:numRef>
              <c:f>Sheet1!$D$2:$D$4</c:f>
              <c:numCache>
                <c:formatCode>General</c:formatCode>
                <c:ptCount val="3"/>
                <c:pt idx="0">
                  <c:v>44</c:v>
                </c:pt>
                <c:pt idx="1">
                  <c:v>10</c:v>
                </c:pt>
                <c:pt idx="2">
                  <c:v>29</c:v>
                </c:pt>
              </c:numCache>
            </c:numRef>
          </c:val>
        </c:ser>
        <c:dLbls>
          <c:showVal val="1"/>
        </c:dLbls>
        <c:gapWidth val="100"/>
        <c:overlap val="-10"/>
        <c:axId val="113189632"/>
        <c:axId val="113191168"/>
      </c:barChart>
      <c:catAx>
        <c:axId val="113189632"/>
        <c:scaling>
          <c:orientation val="minMax"/>
        </c:scaling>
        <c:axPos val="b"/>
        <c:numFmt formatCode="General" sourceLinked="1"/>
        <c:majorTickMark val="none"/>
        <c:tickLblPos val="nextTo"/>
        <c:crossAx val="113191168"/>
        <c:crosses val="autoZero"/>
        <c:auto val="1"/>
        <c:lblAlgn val="ctr"/>
        <c:lblOffset val="100"/>
      </c:catAx>
      <c:valAx>
        <c:axId val="113191168"/>
        <c:scaling>
          <c:orientation val="minMax"/>
        </c:scaling>
        <c:delete val="1"/>
        <c:axPos val="l"/>
        <c:numFmt formatCode="General" sourceLinked="1"/>
        <c:tickLblPos val="none"/>
        <c:crossAx val="113189632"/>
        <c:crosses val="autoZero"/>
        <c:crossBetween val="between"/>
      </c:valAx>
    </c:plotArea>
    <c:legend>
      <c:legendPos val="t"/>
      <c:layout/>
    </c:legend>
    <c:plotVisOnly val="1"/>
    <c:dispBlanksAs val="gap"/>
  </c:chart>
  <c:txPr>
    <a:bodyPr/>
    <a:lstStyle/>
    <a:p>
      <a:pPr>
        <a:defRPr sz="1800"/>
      </a:pPr>
      <a:endParaRPr lang="en-US"/>
    </a:p>
  </c:txPr>
  <c:externalData r:id="rId1"/>
</c:chartSpace>
</file>

<file path=ppt/charts/chart11.xml><?xml version="1.0" encoding="utf-8"?>
<c:chartSpace xmlns:c="http://schemas.openxmlformats.org/drawingml/2006/chart" xmlns:a="http://schemas.openxmlformats.org/drawingml/2006/main" xmlns:r="http://schemas.openxmlformats.org/officeDocument/2006/relationships">
  <c:lang val="en-US"/>
  <c:style val="26"/>
  <c:chart>
    <c:autoTitleDeleted val="1"/>
    <c:plotArea>
      <c:layout/>
      <c:barChart>
        <c:barDir val="bar"/>
        <c:grouping val="clustered"/>
        <c:ser>
          <c:idx val="0"/>
          <c:order val="0"/>
          <c:tx>
            <c:strRef>
              <c:f>Sheet1!$B$1</c:f>
              <c:strCache>
                <c:ptCount val="1"/>
                <c:pt idx="0">
                  <c:v>Series 1</c:v>
                </c:pt>
              </c:strCache>
            </c:strRef>
          </c:tx>
          <c:spPr>
            <a:solidFill>
              <a:schemeClr val="tx2"/>
            </a:solidFill>
          </c:spPr>
          <c:dPt>
            <c:idx val="4"/>
          </c:dPt>
          <c:dPt>
            <c:idx val="6"/>
            <c:spPr>
              <a:solidFill>
                <a:schemeClr val="accent1"/>
              </a:solidFill>
            </c:spPr>
          </c:dPt>
          <c:dLbls>
            <c:txPr>
              <a:bodyPr/>
              <a:lstStyle/>
              <a:p>
                <a:pPr>
                  <a:defRPr b="1"/>
                </a:pPr>
                <a:endParaRPr lang="en-US"/>
              </a:p>
            </c:txPr>
            <c:showVal val="1"/>
          </c:dLbls>
          <c:cat>
            <c:strRef>
              <c:f>Sheet1!$A$2:$A$11</c:f>
              <c:strCache>
                <c:ptCount val="10"/>
                <c:pt idx="0">
                  <c:v>Namibia 2006-07</c:v>
                </c:pt>
                <c:pt idx="1">
                  <c:v>Zimbabwe 2005-06</c:v>
                </c:pt>
                <c:pt idx="2">
                  <c:v>Kenya 2008-09</c:v>
                </c:pt>
                <c:pt idx="3">
                  <c:v>Uganda 2006</c:v>
                </c:pt>
                <c:pt idx="4">
                  <c:v>Rwanda 2010</c:v>
                </c:pt>
                <c:pt idx="5">
                  <c:v>Tanzania 2010</c:v>
                </c:pt>
                <c:pt idx="6">
                  <c:v>Ethiopia 2011</c:v>
                </c:pt>
                <c:pt idx="7">
                  <c:v>Zambia 2007</c:v>
                </c:pt>
                <c:pt idx="8">
                  <c:v>DRC 2007</c:v>
                </c:pt>
                <c:pt idx="9">
                  <c:v>Malawi 2010</c:v>
                </c:pt>
              </c:strCache>
            </c:strRef>
          </c:cat>
          <c:val>
            <c:numRef>
              <c:f>Sheet1!$B$2:$B$11</c:f>
              <c:numCache>
                <c:formatCode>0</c:formatCode>
                <c:ptCount val="10"/>
                <c:pt idx="0">
                  <c:v>29</c:v>
                </c:pt>
                <c:pt idx="1">
                  <c:v>35</c:v>
                </c:pt>
                <c:pt idx="2">
                  <c:v>35</c:v>
                </c:pt>
                <c:pt idx="3">
                  <c:v>38</c:v>
                </c:pt>
                <c:pt idx="4">
                  <c:v>44</c:v>
                </c:pt>
                <c:pt idx="5">
                  <c:v>44</c:v>
                </c:pt>
                <c:pt idx="6">
                  <c:v>44</c:v>
                </c:pt>
                <c:pt idx="7">
                  <c:v>45</c:v>
                </c:pt>
                <c:pt idx="8">
                  <c:v>46</c:v>
                </c:pt>
                <c:pt idx="9">
                  <c:v>53</c:v>
                </c:pt>
              </c:numCache>
            </c:numRef>
          </c:val>
        </c:ser>
        <c:dLbls>
          <c:showVal val="1"/>
        </c:dLbls>
        <c:gapWidth val="92"/>
        <c:overlap val="-25"/>
        <c:axId val="121141888"/>
        <c:axId val="121147776"/>
      </c:barChart>
      <c:catAx>
        <c:axId val="121141888"/>
        <c:scaling>
          <c:orientation val="minMax"/>
        </c:scaling>
        <c:axPos val="l"/>
        <c:majorTickMark val="none"/>
        <c:tickLblPos val="nextTo"/>
        <c:crossAx val="121147776"/>
        <c:crosses val="autoZero"/>
        <c:auto val="1"/>
        <c:lblAlgn val="ctr"/>
        <c:lblOffset val="100"/>
      </c:catAx>
      <c:valAx>
        <c:axId val="121147776"/>
        <c:scaling>
          <c:orientation val="minMax"/>
        </c:scaling>
        <c:delete val="1"/>
        <c:axPos val="b"/>
        <c:numFmt formatCode="0" sourceLinked="1"/>
        <c:tickLblPos val="none"/>
        <c:crossAx val="121141888"/>
        <c:crosses val="autoZero"/>
        <c:crossBetween val="between"/>
      </c:valAx>
    </c:plotArea>
    <c:plotVisOnly val="1"/>
    <c:dispBlanksAs val="gap"/>
  </c:chart>
  <c:txPr>
    <a:bodyPr/>
    <a:lstStyle/>
    <a:p>
      <a:pPr>
        <a:defRPr sz="1800"/>
      </a:pPr>
      <a:endParaRPr lang="en-US"/>
    </a:p>
  </c:txPr>
  <c:externalData r:id="rId1"/>
</c:chartSpace>
</file>

<file path=ppt/charts/chart12.xml><?xml version="1.0" encoding="utf-8"?>
<c:chartSpace xmlns:c="http://schemas.openxmlformats.org/drawingml/2006/chart" xmlns:a="http://schemas.openxmlformats.org/drawingml/2006/main" xmlns:r="http://schemas.openxmlformats.org/officeDocument/2006/relationships">
  <c:lang val="en-US"/>
  <c:style val="26"/>
  <c:chart>
    <c:autoTitleDeleted val="1"/>
    <c:plotArea>
      <c:layout/>
      <c:pieChart>
        <c:varyColors val="1"/>
        <c:ser>
          <c:idx val="0"/>
          <c:order val="0"/>
          <c:tx>
            <c:strRef>
              <c:f>Sheet1!$B$1</c:f>
              <c:strCache>
                <c:ptCount val="1"/>
                <c:pt idx="0">
                  <c:v>Sales</c:v>
                </c:pt>
              </c:strCache>
            </c:strRef>
          </c:tx>
          <c:dPt>
            <c:idx val="0"/>
            <c:spPr>
              <a:solidFill>
                <a:schemeClr val="tx2"/>
              </a:solidFill>
            </c:spPr>
          </c:dPt>
          <c:dPt>
            <c:idx val="2"/>
            <c:spPr>
              <a:solidFill>
                <a:schemeClr val="accent1"/>
              </a:solidFill>
            </c:spPr>
          </c:dPt>
          <c:dPt>
            <c:idx val="4"/>
            <c:spPr>
              <a:solidFill>
                <a:schemeClr val="accent4">
                  <a:lumMod val="40000"/>
                  <a:lumOff val="60000"/>
                </a:schemeClr>
              </a:solidFill>
            </c:spPr>
          </c:dPt>
          <c:dLbls>
            <c:dLbl>
              <c:idx val="0"/>
              <c:spPr/>
              <c:txPr>
                <a:bodyPr/>
                <a:lstStyle/>
                <a:p>
                  <a:pPr>
                    <a:defRPr>
                      <a:solidFill>
                        <a:schemeClr val="bg1"/>
                      </a:solidFill>
                    </a:defRPr>
                  </a:pPr>
                  <a:endParaRPr lang="en-US"/>
                </a:p>
              </c:txPr>
            </c:dLbl>
            <c:dLbl>
              <c:idx val="1"/>
              <c:layout>
                <c:manualLayout>
                  <c:x val="-4.3575325653737722E-2"/>
                  <c:y val="1.9715546920271328E-2"/>
                </c:manualLayout>
              </c:layout>
              <c:showCatName val="1"/>
              <c:showPercent val="1"/>
            </c:dLbl>
            <c:dLbl>
              <c:idx val="2"/>
              <c:spPr/>
              <c:txPr>
                <a:bodyPr/>
                <a:lstStyle/>
                <a:p>
                  <a:pPr>
                    <a:defRPr>
                      <a:solidFill>
                        <a:schemeClr val="bg1"/>
                      </a:solidFill>
                    </a:defRPr>
                  </a:pPr>
                  <a:endParaRPr lang="en-US"/>
                </a:p>
              </c:txPr>
            </c:dLbl>
            <c:dLbl>
              <c:idx val="3"/>
              <c:spPr/>
              <c:txPr>
                <a:bodyPr/>
                <a:lstStyle/>
                <a:p>
                  <a:pPr>
                    <a:defRPr>
                      <a:solidFill>
                        <a:schemeClr val="tx1"/>
                      </a:solidFill>
                    </a:defRPr>
                  </a:pPr>
                  <a:endParaRPr lang="en-US"/>
                </a:p>
              </c:txPr>
            </c:dLbl>
            <c:showCatName val="1"/>
            <c:showPercent val="1"/>
            <c:showLeaderLines val="1"/>
          </c:dLbls>
          <c:cat>
            <c:strRef>
              <c:f>Sheet1!$A$2:$A$6</c:f>
              <c:strCache>
                <c:ptCount val="5"/>
                <c:pt idx="0">
                  <c:v>Mildly thin</c:v>
                </c:pt>
                <c:pt idx="1">
                  <c:v>Moderately or severely thin</c:v>
                </c:pt>
                <c:pt idx="2">
                  <c:v>Normal</c:v>
                </c:pt>
                <c:pt idx="3">
                  <c:v>Overweight</c:v>
                </c:pt>
                <c:pt idx="4">
                  <c:v>Obese</c:v>
                </c:pt>
              </c:strCache>
            </c:strRef>
          </c:cat>
          <c:val>
            <c:numRef>
              <c:f>Sheet1!$B$2:$B$6</c:f>
              <c:numCache>
                <c:formatCode>General</c:formatCode>
                <c:ptCount val="5"/>
                <c:pt idx="0">
                  <c:v>18</c:v>
                </c:pt>
                <c:pt idx="1">
                  <c:v>9</c:v>
                </c:pt>
                <c:pt idx="2">
                  <c:v>67</c:v>
                </c:pt>
                <c:pt idx="3">
                  <c:v>5</c:v>
                </c:pt>
                <c:pt idx="4">
                  <c:v>1</c:v>
                </c:pt>
              </c:numCache>
            </c:numRef>
          </c:val>
        </c:ser>
        <c:dLbls>
          <c:showCatName val="1"/>
          <c:showPercent val="1"/>
        </c:dLbls>
        <c:firstSliceAng val="0"/>
      </c:pieChart>
    </c:plotArea>
    <c:plotVisOnly val="1"/>
    <c:dispBlanksAs val="zero"/>
  </c:chart>
  <c:txPr>
    <a:bodyPr/>
    <a:lstStyle/>
    <a:p>
      <a:pPr>
        <a:defRPr sz="1800"/>
      </a:pPr>
      <a:endParaRPr lang="en-US"/>
    </a:p>
  </c:txPr>
  <c:externalData r:id="rId1"/>
</c:chartSpace>
</file>

<file path=ppt/charts/chart13.xml><?xml version="1.0" encoding="utf-8"?>
<c:chartSpace xmlns:c="http://schemas.openxmlformats.org/drawingml/2006/chart" xmlns:a="http://schemas.openxmlformats.org/drawingml/2006/main" xmlns:r="http://schemas.openxmlformats.org/officeDocument/2006/relationships">
  <c:lang val="en-US"/>
  <c:style val="26"/>
  <c:chart>
    <c:autoTitleDeleted val="1"/>
    <c:plotArea>
      <c:layout/>
      <c:pieChart>
        <c:varyColors val="1"/>
        <c:ser>
          <c:idx val="0"/>
          <c:order val="0"/>
          <c:tx>
            <c:strRef>
              <c:f>Sheet1!$B$1</c:f>
              <c:strCache>
                <c:ptCount val="1"/>
                <c:pt idx="0">
                  <c:v>Sales</c:v>
                </c:pt>
              </c:strCache>
            </c:strRef>
          </c:tx>
          <c:dLbls>
            <c:dLbl>
              <c:idx val="0"/>
              <c:spPr/>
              <c:txPr>
                <a:bodyPr/>
                <a:lstStyle/>
                <a:p>
                  <a:pPr>
                    <a:defRPr>
                      <a:solidFill>
                        <a:schemeClr val="bg1"/>
                      </a:solidFill>
                    </a:defRPr>
                  </a:pPr>
                  <a:endParaRPr lang="en-US"/>
                </a:p>
              </c:txPr>
            </c:dLbl>
            <c:dLbl>
              <c:idx val="2"/>
              <c:layout/>
              <c:tx>
                <c:rich>
                  <a:bodyPr/>
                  <a:lstStyle/>
                  <a:p>
                    <a:pPr>
                      <a:defRPr>
                        <a:solidFill>
                          <a:schemeClr val="bg1"/>
                        </a:solidFill>
                      </a:defRPr>
                    </a:pPr>
                    <a:r>
                      <a:rPr lang="en-US" dirty="0">
                        <a:solidFill>
                          <a:schemeClr val="bg1"/>
                        </a:solidFill>
                      </a:rPr>
                      <a:t>Normal</a:t>
                    </a:r>
                    <a:r>
                      <a:rPr lang="en-US">
                        <a:solidFill>
                          <a:schemeClr val="bg1"/>
                        </a:solidFill>
                      </a:rPr>
                      <a:t>
</a:t>
                    </a:r>
                    <a:r>
                      <a:rPr lang="en-US" smtClean="0">
                        <a:solidFill>
                          <a:schemeClr val="bg1"/>
                        </a:solidFill>
                      </a:rPr>
                      <a:t>60%</a:t>
                    </a:r>
                    <a:endParaRPr lang="en-US" dirty="0">
                      <a:solidFill>
                        <a:schemeClr val="bg1"/>
                      </a:solidFill>
                    </a:endParaRPr>
                  </a:p>
                </c:rich>
              </c:tx>
              <c:spPr/>
              <c:showCatName val="1"/>
              <c:showPercent val="1"/>
            </c:dLbl>
            <c:dLbl>
              <c:idx val="4"/>
              <c:layout/>
              <c:tx>
                <c:rich>
                  <a:bodyPr/>
                  <a:lstStyle/>
                  <a:p>
                    <a:r>
                      <a:rPr lang="en-US" dirty="0"/>
                      <a:t>Obese</a:t>
                    </a:r>
                    <a:r>
                      <a:rPr lang="en-US"/>
                      <a:t>
</a:t>
                    </a:r>
                    <a:r>
                      <a:rPr lang="en-US" smtClean="0"/>
                      <a:t>&lt;1%</a:t>
                    </a:r>
                    <a:endParaRPr lang="en-US" dirty="0"/>
                  </a:p>
                </c:rich>
              </c:tx>
              <c:showCatName val="1"/>
              <c:showPercent val="1"/>
            </c:dLbl>
            <c:showCatName val="1"/>
            <c:showPercent val="1"/>
            <c:showLeaderLines val="1"/>
          </c:dLbls>
          <c:cat>
            <c:strRef>
              <c:f>Sheet1!$A$2:$A$6</c:f>
              <c:strCache>
                <c:ptCount val="5"/>
                <c:pt idx="0">
                  <c:v>Mildly thin</c:v>
                </c:pt>
                <c:pt idx="1">
                  <c:v>Moderately or severely thin</c:v>
                </c:pt>
                <c:pt idx="2">
                  <c:v>Normal</c:v>
                </c:pt>
                <c:pt idx="3">
                  <c:v>Overweight</c:v>
                </c:pt>
                <c:pt idx="4">
                  <c:v>Obese</c:v>
                </c:pt>
              </c:strCache>
            </c:strRef>
          </c:cat>
          <c:val>
            <c:numRef>
              <c:f>Sheet1!$B$2:$B$6</c:f>
              <c:numCache>
                <c:formatCode>General</c:formatCode>
                <c:ptCount val="5"/>
                <c:pt idx="0">
                  <c:v>23</c:v>
                </c:pt>
                <c:pt idx="1">
                  <c:v>14</c:v>
                </c:pt>
                <c:pt idx="2">
                  <c:v>60</c:v>
                </c:pt>
                <c:pt idx="3">
                  <c:v>2</c:v>
                </c:pt>
                <c:pt idx="4">
                  <c:v>0.30000000000000004</c:v>
                </c:pt>
              </c:numCache>
            </c:numRef>
          </c:val>
        </c:ser>
        <c:dLbls>
          <c:showCatName val="1"/>
          <c:showPercent val="1"/>
        </c:dLbls>
        <c:firstSliceAng val="0"/>
      </c:pieChart>
    </c:plotArea>
    <c:plotVisOnly val="1"/>
    <c:dispBlanksAs val="zero"/>
  </c:chart>
  <c:txPr>
    <a:bodyPr/>
    <a:lstStyle/>
    <a:p>
      <a:pPr>
        <a:defRPr sz="1800"/>
      </a:pPr>
      <a:endParaRPr lang="en-US"/>
    </a:p>
  </c:txPr>
  <c:externalData r:id="rId1"/>
</c:chartSpace>
</file>

<file path=ppt/charts/chart14.xml><?xml version="1.0" encoding="utf-8"?>
<c:chartSpace xmlns:c="http://schemas.openxmlformats.org/drawingml/2006/chart" xmlns:a="http://schemas.openxmlformats.org/drawingml/2006/main" xmlns:r="http://schemas.openxmlformats.org/officeDocument/2006/relationships">
  <c:lang val="en-US"/>
  <c:style val="31"/>
  <c:chart>
    <c:autoTitleDeleted val="1"/>
    <c:plotArea>
      <c:layout/>
      <c:barChart>
        <c:barDir val="col"/>
        <c:grouping val="clustered"/>
        <c:ser>
          <c:idx val="0"/>
          <c:order val="0"/>
          <c:tx>
            <c:strRef>
              <c:f>Sheet1!$B$1</c:f>
              <c:strCache>
                <c:ptCount val="1"/>
                <c:pt idx="0">
                  <c:v>Series 1</c:v>
                </c:pt>
              </c:strCache>
            </c:strRef>
          </c:tx>
          <c:dLbls>
            <c:txPr>
              <a:bodyPr/>
              <a:lstStyle/>
              <a:p>
                <a:pPr>
                  <a:defRPr b="1"/>
                </a:pPr>
                <a:endParaRPr lang="en-US"/>
              </a:p>
            </c:txPr>
            <c:showVal val="1"/>
          </c:dLbls>
          <c:cat>
            <c:strRef>
              <c:f>Sheet1!$A$2:$A$5</c:f>
              <c:strCache>
                <c:ptCount val="4"/>
                <c:pt idx="0">
                  <c:v>Any anemia (&lt;11.0 g/dl)</c:v>
                </c:pt>
                <c:pt idx="1">
                  <c:v>Mild anemia (10.0-10.9 g/dl)</c:v>
                </c:pt>
                <c:pt idx="2">
                  <c:v>Moderate anemia (7.0-9.9 g/dl)</c:v>
                </c:pt>
                <c:pt idx="3">
                  <c:v>Severe anemia (7.0 g/dl)</c:v>
                </c:pt>
              </c:strCache>
            </c:strRef>
          </c:cat>
          <c:val>
            <c:numRef>
              <c:f>Sheet1!$B$2:$B$5</c:f>
              <c:numCache>
                <c:formatCode>General</c:formatCode>
                <c:ptCount val="4"/>
                <c:pt idx="0">
                  <c:v>44</c:v>
                </c:pt>
                <c:pt idx="1">
                  <c:v>21</c:v>
                </c:pt>
                <c:pt idx="2">
                  <c:v>20</c:v>
                </c:pt>
                <c:pt idx="3">
                  <c:v>3</c:v>
                </c:pt>
              </c:numCache>
            </c:numRef>
          </c:val>
        </c:ser>
        <c:dLbls>
          <c:showVal val="1"/>
        </c:dLbls>
        <c:gapWidth val="70"/>
        <c:overlap val="-25"/>
        <c:axId val="121213312"/>
        <c:axId val="121214848"/>
      </c:barChart>
      <c:catAx>
        <c:axId val="121213312"/>
        <c:scaling>
          <c:orientation val="minMax"/>
        </c:scaling>
        <c:axPos val="b"/>
        <c:majorTickMark val="none"/>
        <c:tickLblPos val="nextTo"/>
        <c:crossAx val="121214848"/>
        <c:crosses val="autoZero"/>
        <c:auto val="1"/>
        <c:lblAlgn val="ctr"/>
        <c:lblOffset val="100"/>
      </c:catAx>
      <c:valAx>
        <c:axId val="121214848"/>
        <c:scaling>
          <c:orientation val="minMax"/>
          <c:max val="65"/>
        </c:scaling>
        <c:delete val="1"/>
        <c:axPos val="l"/>
        <c:numFmt formatCode="General" sourceLinked="1"/>
        <c:tickLblPos val="none"/>
        <c:crossAx val="121213312"/>
        <c:crosses val="autoZero"/>
        <c:crossBetween val="between"/>
      </c:valAx>
    </c:plotArea>
    <c:plotVisOnly val="1"/>
    <c:dispBlanksAs val="gap"/>
  </c:chart>
  <c:txPr>
    <a:bodyPr/>
    <a:lstStyle/>
    <a:p>
      <a:pPr>
        <a:defRPr sz="1800"/>
      </a:pPr>
      <a:endParaRPr lang="en-US"/>
    </a:p>
  </c:txPr>
  <c:externalData r:id="rId1"/>
</c:chartSpace>
</file>

<file path=ppt/charts/chart15.xml><?xml version="1.0" encoding="utf-8"?>
<c:chartSpace xmlns:c="http://schemas.openxmlformats.org/drawingml/2006/chart" xmlns:a="http://schemas.openxmlformats.org/drawingml/2006/main" xmlns:r="http://schemas.openxmlformats.org/officeDocument/2006/relationships">
  <c:lang val="en-US"/>
  <c:style val="26"/>
  <c:chart>
    <c:autoTitleDeleted val="1"/>
    <c:plotArea>
      <c:layout/>
      <c:barChart>
        <c:barDir val="col"/>
        <c:grouping val="clustered"/>
        <c:ser>
          <c:idx val="0"/>
          <c:order val="0"/>
          <c:tx>
            <c:strRef>
              <c:f>Sheet1!$B$1</c:f>
              <c:strCache>
                <c:ptCount val="1"/>
                <c:pt idx="0">
                  <c:v>2005 EDHS</c:v>
                </c:pt>
              </c:strCache>
            </c:strRef>
          </c:tx>
          <c:spPr>
            <a:solidFill>
              <a:schemeClr val="accent1"/>
            </a:solidFill>
          </c:spPr>
          <c:dLbls>
            <c:txPr>
              <a:bodyPr/>
              <a:lstStyle/>
              <a:p>
                <a:pPr>
                  <a:defRPr b="1"/>
                </a:pPr>
                <a:endParaRPr lang="en-US"/>
              </a:p>
            </c:txPr>
            <c:showVal val="1"/>
          </c:dLbls>
          <c:cat>
            <c:strRef>
              <c:f>Sheet1!$A$2:$A$5</c:f>
              <c:strCache>
                <c:ptCount val="4"/>
                <c:pt idx="0">
                  <c:v>Any anemia</c:v>
                </c:pt>
                <c:pt idx="1">
                  <c:v>Mild anemia</c:v>
                </c:pt>
                <c:pt idx="2">
                  <c:v>Moderate anemia</c:v>
                </c:pt>
                <c:pt idx="3">
                  <c:v>Severe anemia</c:v>
                </c:pt>
              </c:strCache>
            </c:strRef>
          </c:cat>
          <c:val>
            <c:numRef>
              <c:f>Sheet1!$B$2:$B$5</c:f>
              <c:numCache>
                <c:formatCode>General</c:formatCode>
                <c:ptCount val="4"/>
                <c:pt idx="0">
                  <c:v>54</c:v>
                </c:pt>
                <c:pt idx="1">
                  <c:v>21</c:v>
                </c:pt>
                <c:pt idx="2">
                  <c:v>28</c:v>
                </c:pt>
                <c:pt idx="3">
                  <c:v>4</c:v>
                </c:pt>
              </c:numCache>
            </c:numRef>
          </c:val>
        </c:ser>
        <c:ser>
          <c:idx val="1"/>
          <c:order val="1"/>
          <c:tx>
            <c:strRef>
              <c:f>Sheet1!$C$1</c:f>
              <c:strCache>
                <c:ptCount val="1"/>
                <c:pt idx="0">
                  <c:v>2011 EDHS</c:v>
                </c:pt>
              </c:strCache>
            </c:strRef>
          </c:tx>
          <c:spPr>
            <a:solidFill>
              <a:schemeClr val="tx2"/>
            </a:solidFill>
          </c:spPr>
          <c:dLbls>
            <c:txPr>
              <a:bodyPr/>
              <a:lstStyle/>
              <a:p>
                <a:pPr>
                  <a:defRPr b="1"/>
                </a:pPr>
                <a:endParaRPr lang="en-US"/>
              </a:p>
            </c:txPr>
            <c:showVal val="1"/>
          </c:dLbls>
          <c:cat>
            <c:strRef>
              <c:f>Sheet1!$A$2:$A$5</c:f>
              <c:strCache>
                <c:ptCount val="4"/>
                <c:pt idx="0">
                  <c:v>Any anemia</c:v>
                </c:pt>
                <c:pt idx="1">
                  <c:v>Mild anemia</c:v>
                </c:pt>
                <c:pt idx="2">
                  <c:v>Moderate anemia</c:v>
                </c:pt>
                <c:pt idx="3">
                  <c:v>Severe anemia</c:v>
                </c:pt>
              </c:strCache>
            </c:strRef>
          </c:cat>
          <c:val>
            <c:numRef>
              <c:f>Sheet1!$C$2:$C$5</c:f>
              <c:numCache>
                <c:formatCode>General</c:formatCode>
                <c:ptCount val="4"/>
                <c:pt idx="0">
                  <c:v>44</c:v>
                </c:pt>
                <c:pt idx="1">
                  <c:v>21</c:v>
                </c:pt>
                <c:pt idx="2">
                  <c:v>20</c:v>
                </c:pt>
                <c:pt idx="3">
                  <c:v>3</c:v>
                </c:pt>
              </c:numCache>
            </c:numRef>
          </c:val>
        </c:ser>
        <c:dLbls>
          <c:showVal val="1"/>
        </c:dLbls>
        <c:gapWidth val="80"/>
        <c:overlap val="-25"/>
        <c:axId val="121580160"/>
        <c:axId val="121594240"/>
      </c:barChart>
      <c:catAx>
        <c:axId val="121580160"/>
        <c:scaling>
          <c:orientation val="minMax"/>
        </c:scaling>
        <c:axPos val="b"/>
        <c:majorTickMark val="none"/>
        <c:tickLblPos val="nextTo"/>
        <c:crossAx val="121594240"/>
        <c:crosses val="autoZero"/>
        <c:auto val="1"/>
        <c:lblAlgn val="ctr"/>
        <c:lblOffset val="100"/>
      </c:catAx>
      <c:valAx>
        <c:axId val="121594240"/>
        <c:scaling>
          <c:orientation val="minMax"/>
          <c:max val="65"/>
        </c:scaling>
        <c:delete val="1"/>
        <c:axPos val="l"/>
        <c:numFmt formatCode="General" sourceLinked="1"/>
        <c:tickLblPos val="none"/>
        <c:crossAx val="121580160"/>
        <c:crosses val="autoZero"/>
        <c:crossBetween val="between"/>
      </c:valAx>
    </c:plotArea>
    <c:legend>
      <c:legendPos val="t"/>
      <c:layout/>
    </c:legend>
    <c:plotVisOnly val="1"/>
    <c:dispBlanksAs val="gap"/>
  </c:chart>
  <c:txPr>
    <a:bodyPr/>
    <a:lstStyle/>
    <a:p>
      <a:pPr>
        <a:defRPr sz="1800"/>
      </a:pPr>
      <a:endParaRPr lang="en-US"/>
    </a:p>
  </c:txPr>
  <c:externalData r:id="rId1"/>
</c:chartSpace>
</file>

<file path=ppt/charts/chart16.xml><?xml version="1.0" encoding="utf-8"?>
<c:chartSpace xmlns:c="http://schemas.openxmlformats.org/drawingml/2006/chart" xmlns:a="http://schemas.openxmlformats.org/drawingml/2006/main" xmlns:r="http://schemas.openxmlformats.org/officeDocument/2006/relationships">
  <c:lang val="en-US"/>
  <c:style val="27"/>
  <c:chart>
    <c:autoTitleDeleted val="1"/>
    <c:plotArea>
      <c:layout>
        <c:manualLayout>
          <c:layoutTarget val="inner"/>
          <c:xMode val="edge"/>
          <c:yMode val="edge"/>
          <c:x val="1.5300961813859475E-2"/>
          <c:y val="8.957836451301758E-2"/>
          <c:w val="0.96939807637228115"/>
          <c:h val="0.57484564288052853"/>
        </c:manualLayout>
      </c:layout>
      <c:barChart>
        <c:barDir val="col"/>
        <c:grouping val="clustered"/>
        <c:ser>
          <c:idx val="0"/>
          <c:order val="0"/>
          <c:tx>
            <c:strRef>
              <c:f>Sheet1!$B$1</c:f>
              <c:strCache>
                <c:ptCount val="1"/>
                <c:pt idx="0">
                  <c:v>Series 1</c:v>
                </c:pt>
              </c:strCache>
            </c:strRef>
          </c:tx>
          <c:spPr>
            <a:solidFill>
              <a:schemeClr val="tx2"/>
            </a:solidFill>
          </c:spPr>
          <c:dLbls>
            <c:txPr>
              <a:bodyPr/>
              <a:lstStyle/>
              <a:p>
                <a:pPr>
                  <a:defRPr b="1"/>
                </a:pPr>
                <a:endParaRPr lang="en-US"/>
              </a:p>
            </c:txPr>
            <c:showVal val="1"/>
          </c:dLbls>
          <c:cat>
            <c:strRef>
              <c:f>Sheet1!$A$2:$A$12</c:f>
              <c:strCache>
                <c:ptCount val="11"/>
                <c:pt idx="0">
                  <c:v>Addis Ababa</c:v>
                </c:pt>
                <c:pt idx="1">
                  <c:v>Amhara</c:v>
                </c:pt>
                <c:pt idx="2">
                  <c:v>SNNP</c:v>
                </c:pt>
                <c:pt idx="3">
                  <c:v>Tigray</c:v>
                </c:pt>
                <c:pt idx="4">
                  <c:v>Benishangul-Gumuz</c:v>
                </c:pt>
                <c:pt idx="5">
                  <c:v>Gambela</c:v>
                </c:pt>
                <c:pt idx="6">
                  <c:v>Oromiya</c:v>
                </c:pt>
                <c:pt idx="7">
                  <c:v>Harari</c:v>
                </c:pt>
                <c:pt idx="8">
                  <c:v>Dire Dawa</c:v>
                </c:pt>
                <c:pt idx="9">
                  <c:v>Somali</c:v>
                </c:pt>
                <c:pt idx="10">
                  <c:v>Affar</c:v>
                </c:pt>
              </c:strCache>
            </c:strRef>
          </c:cat>
          <c:val>
            <c:numRef>
              <c:f>Sheet1!$B$2:$B$12</c:f>
              <c:numCache>
                <c:formatCode>General</c:formatCode>
                <c:ptCount val="11"/>
                <c:pt idx="0">
                  <c:v>33</c:v>
                </c:pt>
                <c:pt idx="1">
                  <c:v>35</c:v>
                </c:pt>
                <c:pt idx="2">
                  <c:v>37</c:v>
                </c:pt>
                <c:pt idx="3">
                  <c:v>38</c:v>
                </c:pt>
                <c:pt idx="4">
                  <c:v>47</c:v>
                </c:pt>
                <c:pt idx="5" formatCode="0">
                  <c:v>51</c:v>
                </c:pt>
                <c:pt idx="6">
                  <c:v>52</c:v>
                </c:pt>
                <c:pt idx="7">
                  <c:v>56</c:v>
                </c:pt>
                <c:pt idx="8">
                  <c:v>63</c:v>
                </c:pt>
                <c:pt idx="9">
                  <c:v>69</c:v>
                </c:pt>
                <c:pt idx="10">
                  <c:v>75</c:v>
                </c:pt>
              </c:numCache>
            </c:numRef>
          </c:val>
        </c:ser>
        <c:dLbls>
          <c:showVal val="1"/>
        </c:dLbls>
        <c:gapWidth val="100"/>
        <c:overlap val="-25"/>
        <c:axId val="121757696"/>
        <c:axId val="121759232"/>
      </c:barChart>
      <c:catAx>
        <c:axId val="121757696"/>
        <c:scaling>
          <c:orientation val="minMax"/>
        </c:scaling>
        <c:axPos val="b"/>
        <c:majorTickMark val="none"/>
        <c:tickLblPos val="nextTo"/>
        <c:crossAx val="121759232"/>
        <c:crosses val="autoZero"/>
        <c:auto val="1"/>
        <c:lblAlgn val="ctr"/>
        <c:lblOffset val="100"/>
      </c:catAx>
      <c:valAx>
        <c:axId val="121759232"/>
        <c:scaling>
          <c:orientation val="minMax"/>
        </c:scaling>
        <c:delete val="1"/>
        <c:axPos val="l"/>
        <c:numFmt formatCode="General" sourceLinked="1"/>
        <c:tickLblPos val="none"/>
        <c:crossAx val="121757696"/>
        <c:crosses val="autoZero"/>
        <c:crossBetween val="between"/>
      </c:valAx>
    </c:plotArea>
    <c:plotVisOnly val="1"/>
    <c:dispBlanksAs val="gap"/>
  </c:chart>
  <c:txPr>
    <a:bodyPr/>
    <a:lstStyle/>
    <a:p>
      <a:pPr>
        <a:defRPr sz="1800"/>
      </a:pPr>
      <a:endParaRPr lang="en-US"/>
    </a:p>
  </c:txPr>
  <c:externalData r:id="rId1"/>
</c:chartSpace>
</file>

<file path=ppt/charts/chart17.xml><?xml version="1.0" encoding="utf-8"?>
<c:chartSpace xmlns:c="http://schemas.openxmlformats.org/drawingml/2006/chart" xmlns:a="http://schemas.openxmlformats.org/drawingml/2006/main" xmlns:r="http://schemas.openxmlformats.org/officeDocument/2006/relationships">
  <c:lang val="en-US"/>
  <c:style val="31"/>
  <c:chart>
    <c:autoTitleDeleted val="1"/>
    <c:plotArea>
      <c:layout/>
      <c:barChart>
        <c:barDir val="col"/>
        <c:grouping val="clustered"/>
        <c:ser>
          <c:idx val="0"/>
          <c:order val="0"/>
          <c:tx>
            <c:strRef>
              <c:f>Sheet1!$B$1</c:f>
              <c:strCache>
                <c:ptCount val="1"/>
                <c:pt idx="0">
                  <c:v>Series 1</c:v>
                </c:pt>
              </c:strCache>
            </c:strRef>
          </c:tx>
          <c:dLbls>
            <c:dLbl>
              <c:idx val="3"/>
              <c:layout/>
              <c:tx>
                <c:rich>
                  <a:bodyPr/>
                  <a:lstStyle/>
                  <a:p>
                    <a:r>
                      <a:rPr lang="en-US" smtClean="0"/>
                      <a:t>&lt;1</a:t>
                    </a:r>
                    <a:endParaRPr lang="en-US" dirty="0"/>
                  </a:p>
                </c:rich>
              </c:tx>
              <c:showVal val="1"/>
            </c:dLbl>
            <c:txPr>
              <a:bodyPr/>
              <a:lstStyle/>
              <a:p>
                <a:pPr>
                  <a:defRPr b="1"/>
                </a:pPr>
                <a:endParaRPr lang="en-US"/>
              </a:p>
            </c:txPr>
            <c:showVal val="1"/>
          </c:dLbls>
          <c:cat>
            <c:strRef>
              <c:f>Sheet1!$A$2:$A$5</c:f>
              <c:strCache>
                <c:ptCount val="4"/>
                <c:pt idx="0">
                  <c:v>Any anemia</c:v>
                </c:pt>
                <c:pt idx="1">
                  <c:v>Mild anemia </c:v>
                </c:pt>
                <c:pt idx="2">
                  <c:v>Moderate anemia </c:v>
                </c:pt>
                <c:pt idx="3">
                  <c:v>Severe anemia </c:v>
                </c:pt>
              </c:strCache>
            </c:strRef>
          </c:cat>
          <c:val>
            <c:numRef>
              <c:f>Sheet1!$B$2:$B$5</c:f>
              <c:numCache>
                <c:formatCode>General</c:formatCode>
                <c:ptCount val="4"/>
                <c:pt idx="0">
                  <c:v>17</c:v>
                </c:pt>
                <c:pt idx="1">
                  <c:v>13</c:v>
                </c:pt>
                <c:pt idx="2">
                  <c:v>3</c:v>
                </c:pt>
                <c:pt idx="3">
                  <c:v>1</c:v>
                </c:pt>
              </c:numCache>
            </c:numRef>
          </c:val>
        </c:ser>
        <c:dLbls>
          <c:showVal val="1"/>
        </c:dLbls>
        <c:gapWidth val="70"/>
        <c:overlap val="-25"/>
        <c:axId val="121761152"/>
        <c:axId val="121764864"/>
      </c:barChart>
      <c:catAx>
        <c:axId val="121761152"/>
        <c:scaling>
          <c:orientation val="minMax"/>
        </c:scaling>
        <c:axPos val="b"/>
        <c:majorTickMark val="none"/>
        <c:tickLblPos val="nextTo"/>
        <c:crossAx val="121764864"/>
        <c:crosses val="autoZero"/>
        <c:auto val="1"/>
        <c:lblAlgn val="ctr"/>
        <c:lblOffset val="100"/>
      </c:catAx>
      <c:valAx>
        <c:axId val="121764864"/>
        <c:scaling>
          <c:orientation val="minMax"/>
          <c:max val="65"/>
        </c:scaling>
        <c:delete val="1"/>
        <c:axPos val="l"/>
        <c:numFmt formatCode="General" sourceLinked="1"/>
        <c:tickLblPos val="none"/>
        <c:crossAx val="121761152"/>
        <c:crosses val="autoZero"/>
        <c:crossBetween val="between"/>
      </c:valAx>
    </c:plotArea>
    <c:plotVisOnly val="1"/>
    <c:dispBlanksAs val="gap"/>
  </c:chart>
  <c:txPr>
    <a:bodyPr/>
    <a:lstStyle/>
    <a:p>
      <a:pPr>
        <a:defRPr sz="1800"/>
      </a:pPr>
      <a:endParaRPr lang="en-US"/>
    </a:p>
  </c:txPr>
  <c:externalData r:id="rId1"/>
</c:chartSpace>
</file>

<file path=ppt/charts/chart18.xml><?xml version="1.0" encoding="utf-8"?>
<c:chartSpace xmlns:c="http://schemas.openxmlformats.org/drawingml/2006/chart" xmlns:a="http://schemas.openxmlformats.org/drawingml/2006/main" xmlns:r="http://schemas.openxmlformats.org/officeDocument/2006/relationships">
  <c:lang val="en-US"/>
  <c:style val="26"/>
  <c:chart>
    <c:autoTitleDeleted val="1"/>
    <c:plotArea>
      <c:layout/>
      <c:barChart>
        <c:barDir val="col"/>
        <c:grouping val="clustered"/>
        <c:ser>
          <c:idx val="0"/>
          <c:order val="0"/>
          <c:tx>
            <c:strRef>
              <c:f>Sheet1!$B$1</c:f>
              <c:strCache>
                <c:ptCount val="1"/>
                <c:pt idx="0">
                  <c:v>2005 EDHS</c:v>
                </c:pt>
              </c:strCache>
            </c:strRef>
          </c:tx>
          <c:spPr>
            <a:solidFill>
              <a:schemeClr val="accent1"/>
            </a:solidFill>
          </c:spPr>
          <c:dLbls>
            <c:dLbl>
              <c:idx val="3"/>
              <c:layout/>
              <c:tx>
                <c:rich>
                  <a:bodyPr/>
                  <a:lstStyle/>
                  <a:p>
                    <a:r>
                      <a:rPr lang="en-US" smtClean="0"/>
                      <a:t>&lt;1</a:t>
                    </a:r>
                    <a:endParaRPr lang="en-US" dirty="0"/>
                  </a:p>
                </c:rich>
              </c:tx>
              <c:showVal val="1"/>
            </c:dLbl>
            <c:txPr>
              <a:bodyPr/>
              <a:lstStyle/>
              <a:p>
                <a:pPr>
                  <a:defRPr b="1"/>
                </a:pPr>
                <a:endParaRPr lang="en-US"/>
              </a:p>
            </c:txPr>
            <c:showVal val="1"/>
          </c:dLbls>
          <c:cat>
            <c:strRef>
              <c:f>Sheet1!$A$2:$A$5</c:f>
              <c:strCache>
                <c:ptCount val="4"/>
                <c:pt idx="0">
                  <c:v>Any anemia</c:v>
                </c:pt>
                <c:pt idx="1">
                  <c:v>Mild anemia</c:v>
                </c:pt>
                <c:pt idx="2">
                  <c:v>Moderate anemia</c:v>
                </c:pt>
                <c:pt idx="3">
                  <c:v>Severe anemia</c:v>
                </c:pt>
              </c:strCache>
            </c:strRef>
          </c:cat>
          <c:val>
            <c:numRef>
              <c:f>Sheet1!$B$2:$B$5</c:f>
              <c:numCache>
                <c:formatCode>General</c:formatCode>
                <c:ptCount val="4"/>
                <c:pt idx="0">
                  <c:v>27</c:v>
                </c:pt>
                <c:pt idx="1">
                  <c:v>17</c:v>
                </c:pt>
                <c:pt idx="2">
                  <c:v>8</c:v>
                </c:pt>
                <c:pt idx="3">
                  <c:v>1</c:v>
                </c:pt>
              </c:numCache>
            </c:numRef>
          </c:val>
        </c:ser>
        <c:ser>
          <c:idx val="1"/>
          <c:order val="1"/>
          <c:tx>
            <c:strRef>
              <c:f>Sheet1!$C$1</c:f>
              <c:strCache>
                <c:ptCount val="1"/>
                <c:pt idx="0">
                  <c:v>2011 EDHS</c:v>
                </c:pt>
              </c:strCache>
            </c:strRef>
          </c:tx>
          <c:spPr>
            <a:solidFill>
              <a:schemeClr val="tx2"/>
            </a:solidFill>
          </c:spPr>
          <c:dLbls>
            <c:dLbl>
              <c:idx val="3"/>
              <c:layout/>
              <c:tx>
                <c:rich>
                  <a:bodyPr/>
                  <a:lstStyle/>
                  <a:p>
                    <a:r>
                      <a:rPr lang="en-US" smtClean="0"/>
                      <a:t>&lt;1</a:t>
                    </a:r>
                    <a:endParaRPr lang="en-US" dirty="0"/>
                  </a:p>
                </c:rich>
              </c:tx>
              <c:showVal val="1"/>
            </c:dLbl>
            <c:txPr>
              <a:bodyPr/>
              <a:lstStyle/>
              <a:p>
                <a:pPr>
                  <a:defRPr b="1"/>
                </a:pPr>
                <a:endParaRPr lang="en-US"/>
              </a:p>
            </c:txPr>
            <c:showVal val="1"/>
          </c:dLbls>
          <c:cat>
            <c:strRef>
              <c:f>Sheet1!$A$2:$A$5</c:f>
              <c:strCache>
                <c:ptCount val="4"/>
                <c:pt idx="0">
                  <c:v>Any anemia</c:v>
                </c:pt>
                <c:pt idx="1">
                  <c:v>Mild anemia</c:v>
                </c:pt>
                <c:pt idx="2">
                  <c:v>Moderate anemia</c:v>
                </c:pt>
                <c:pt idx="3">
                  <c:v>Severe anemia</c:v>
                </c:pt>
              </c:strCache>
            </c:strRef>
          </c:cat>
          <c:val>
            <c:numRef>
              <c:f>Sheet1!$C$2:$C$5</c:f>
              <c:numCache>
                <c:formatCode>General</c:formatCode>
                <c:ptCount val="4"/>
                <c:pt idx="0">
                  <c:v>17</c:v>
                </c:pt>
                <c:pt idx="1">
                  <c:v>3</c:v>
                </c:pt>
                <c:pt idx="2">
                  <c:v>3</c:v>
                </c:pt>
                <c:pt idx="3">
                  <c:v>1</c:v>
                </c:pt>
              </c:numCache>
            </c:numRef>
          </c:val>
        </c:ser>
        <c:dLbls>
          <c:showVal val="1"/>
        </c:dLbls>
        <c:gapWidth val="80"/>
        <c:overlap val="-25"/>
        <c:axId val="121823232"/>
        <c:axId val="121824768"/>
      </c:barChart>
      <c:catAx>
        <c:axId val="121823232"/>
        <c:scaling>
          <c:orientation val="minMax"/>
        </c:scaling>
        <c:axPos val="b"/>
        <c:majorTickMark val="none"/>
        <c:tickLblPos val="nextTo"/>
        <c:crossAx val="121824768"/>
        <c:crosses val="autoZero"/>
        <c:auto val="1"/>
        <c:lblAlgn val="ctr"/>
        <c:lblOffset val="100"/>
      </c:catAx>
      <c:valAx>
        <c:axId val="121824768"/>
        <c:scaling>
          <c:orientation val="minMax"/>
          <c:max val="65"/>
        </c:scaling>
        <c:delete val="1"/>
        <c:axPos val="l"/>
        <c:numFmt formatCode="General" sourceLinked="1"/>
        <c:tickLblPos val="none"/>
        <c:crossAx val="121823232"/>
        <c:crosses val="autoZero"/>
        <c:crossBetween val="between"/>
      </c:valAx>
    </c:plotArea>
    <c:legend>
      <c:legendPos val="t"/>
      <c:layout/>
    </c:legend>
    <c:plotVisOnly val="1"/>
    <c:dispBlanksAs val="gap"/>
  </c:chart>
  <c:txPr>
    <a:bodyPr/>
    <a:lstStyle/>
    <a:p>
      <a:pPr>
        <a:defRPr sz="1800"/>
      </a:pPr>
      <a:endParaRPr lang="en-US"/>
    </a:p>
  </c:txPr>
  <c:externalData r:id="rId1"/>
</c:chartSpace>
</file>

<file path=ppt/charts/chart19.xml><?xml version="1.0" encoding="utf-8"?>
<c:chartSpace xmlns:c="http://schemas.openxmlformats.org/drawingml/2006/chart" xmlns:a="http://schemas.openxmlformats.org/drawingml/2006/main" xmlns:r="http://schemas.openxmlformats.org/officeDocument/2006/relationships">
  <c:lang val="en-US"/>
  <c:style val="27"/>
  <c:chart>
    <c:autoTitleDeleted val="1"/>
    <c:plotArea>
      <c:layout>
        <c:manualLayout>
          <c:layoutTarget val="inner"/>
          <c:xMode val="edge"/>
          <c:yMode val="edge"/>
          <c:x val="1.5300961813859475E-2"/>
          <c:y val="8.957836451301758E-2"/>
          <c:w val="0.96939807637228115"/>
          <c:h val="0.57484564288052853"/>
        </c:manualLayout>
      </c:layout>
      <c:barChart>
        <c:barDir val="col"/>
        <c:grouping val="clustered"/>
        <c:ser>
          <c:idx val="0"/>
          <c:order val="0"/>
          <c:tx>
            <c:strRef>
              <c:f>Sheet1!$B$1</c:f>
              <c:strCache>
                <c:ptCount val="1"/>
                <c:pt idx="0">
                  <c:v>Series 1</c:v>
                </c:pt>
              </c:strCache>
            </c:strRef>
          </c:tx>
          <c:spPr>
            <a:solidFill>
              <a:schemeClr val="tx2"/>
            </a:solidFill>
          </c:spPr>
          <c:dLbls>
            <c:txPr>
              <a:bodyPr/>
              <a:lstStyle/>
              <a:p>
                <a:pPr>
                  <a:defRPr b="1"/>
                </a:pPr>
                <a:endParaRPr lang="en-US"/>
              </a:p>
            </c:txPr>
            <c:showVal val="1"/>
          </c:dLbls>
          <c:cat>
            <c:strRef>
              <c:f>Sheet1!$A$2:$A$12</c:f>
              <c:strCache>
                <c:ptCount val="11"/>
                <c:pt idx="0">
                  <c:v>Addis Ababa</c:v>
                </c:pt>
                <c:pt idx="1">
                  <c:v>SNNP</c:v>
                </c:pt>
                <c:pt idx="2">
                  <c:v>Tigray</c:v>
                </c:pt>
                <c:pt idx="3">
                  <c:v>Amhara</c:v>
                </c:pt>
                <c:pt idx="4">
                  <c:v>Gambela</c:v>
                </c:pt>
                <c:pt idx="5">
                  <c:v>Harari</c:v>
                </c:pt>
                <c:pt idx="6">
                  <c:v>Oromiya</c:v>
                </c:pt>
                <c:pt idx="7">
                  <c:v>Benishangul-Gumuz</c:v>
                </c:pt>
                <c:pt idx="8">
                  <c:v>Dire Dawa</c:v>
                </c:pt>
                <c:pt idx="9">
                  <c:v>Affar</c:v>
                </c:pt>
                <c:pt idx="10">
                  <c:v>Somali</c:v>
                </c:pt>
              </c:strCache>
            </c:strRef>
          </c:cat>
          <c:val>
            <c:numRef>
              <c:f>Sheet1!$B$2:$B$12</c:f>
              <c:numCache>
                <c:formatCode>General</c:formatCode>
                <c:ptCount val="11"/>
                <c:pt idx="0">
                  <c:v>9</c:v>
                </c:pt>
                <c:pt idx="1">
                  <c:v>11</c:v>
                </c:pt>
                <c:pt idx="2">
                  <c:v>12</c:v>
                </c:pt>
                <c:pt idx="3">
                  <c:v>17</c:v>
                </c:pt>
                <c:pt idx="4" formatCode="0">
                  <c:v>19</c:v>
                </c:pt>
                <c:pt idx="5">
                  <c:v>19</c:v>
                </c:pt>
                <c:pt idx="6">
                  <c:v>19</c:v>
                </c:pt>
                <c:pt idx="7">
                  <c:v>19</c:v>
                </c:pt>
                <c:pt idx="8">
                  <c:v>29</c:v>
                </c:pt>
                <c:pt idx="9">
                  <c:v>35</c:v>
                </c:pt>
                <c:pt idx="10">
                  <c:v>44</c:v>
                </c:pt>
              </c:numCache>
            </c:numRef>
          </c:val>
        </c:ser>
        <c:dLbls>
          <c:showVal val="1"/>
        </c:dLbls>
        <c:gapWidth val="100"/>
        <c:overlap val="-25"/>
        <c:axId val="122762368"/>
        <c:axId val="122763904"/>
      </c:barChart>
      <c:catAx>
        <c:axId val="122762368"/>
        <c:scaling>
          <c:orientation val="minMax"/>
        </c:scaling>
        <c:axPos val="b"/>
        <c:majorTickMark val="none"/>
        <c:tickLblPos val="nextTo"/>
        <c:crossAx val="122763904"/>
        <c:crosses val="autoZero"/>
        <c:auto val="1"/>
        <c:lblAlgn val="ctr"/>
        <c:lblOffset val="100"/>
      </c:catAx>
      <c:valAx>
        <c:axId val="122763904"/>
        <c:scaling>
          <c:orientation val="minMax"/>
        </c:scaling>
        <c:delete val="1"/>
        <c:axPos val="l"/>
        <c:numFmt formatCode="General" sourceLinked="1"/>
        <c:tickLblPos val="none"/>
        <c:crossAx val="122762368"/>
        <c:crosses val="autoZero"/>
        <c:crossBetween val="between"/>
      </c:valAx>
    </c:plotArea>
    <c:plotVisOnly val="1"/>
    <c:dispBlanksAs val="gap"/>
  </c:chart>
  <c:txPr>
    <a:bodyPr/>
    <a:lstStyle/>
    <a:p>
      <a:pPr>
        <a:defRPr sz="1800"/>
      </a:pPr>
      <a:endParaRPr lang="en-US"/>
    </a:p>
  </c:txPr>
  <c:externalData r:id="rId1"/>
</c:chartSpace>
</file>

<file path=ppt/charts/chart2.xml><?xml version="1.0" encoding="utf-8"?>
<c:chartSpace xmlns:c="http://schemas.openxmlformats.org/drawingml/2006/chart" xmlns:a="http://schemas.openxmlformats.org/drawingml/2006/main" xmlns:r="http://schemas.openxmlformats.org/officeDocument/2006/relationships">
  <c:lang val="en-US"/>
  <c:style val="26"/>
  <c:chart>
    <c:autoTitleDeleted val="1"/>
    <c:plotArea>
      <c:layout/>
      <c:barChart>
        <c:barDir val="bar"/>
        <c:grouping val="clustered"/>
        <c:ser>
          <c:idx val="0"/>
          <c:order val="0"/>
          <c:tx>
            <c:strRef>
              <c:f>Sheet1!$B$1</c:f>
              <c:strCache>
                <c:ptCount val="1"/>
                <c:pt idx="0">
                  <c:v>Series 1</c:v>
                </c:pt>
              </c:strCache>
            </c:strRef>
          </c:tx>
          <c:spPr>
            <a:solidFill>
              <a:schemeClr val="tx2"/>
            </a:solidFill>
          </c:spPr>
          <c:dPt>
            <c:idx val="8"/>
            <c:spPr>
              <a:solidFill>
                <a:schemeClr val="accent1"/>
              </a:solidFill>
            </c:spPr>
          </c:dPt>
          <c:dPt>
            <c:idx val="9"/>
          </c:dPt>
          <c:dLbls>
            <c:txPr>
              <a:bodyPr/>
              <a:lstStyle/>
              <a:p>
                <a:pPr>
                  <a:defRPr b="1"/>
                </a:pPr>
                <a:endParaRPr lang="en-US"/>
              </a:p>
            </c:txPr>
            <c:showVal val="1"/>
          </c:dLbls>
          <c:cat>
            <c:strRef>
              <c:f>Sheet1!$A$2:$A$11</c:f>
              <c:strCache>
                <c:ptCount val="10"/>
                <c:pt idx="0">
                  <c:v>Namibia 2006-07</c:v>
                </c:pt>
                <c:pt idx="1">
                  <c:v>Zimbabwe 2005-06</c:v>
                </c:pt>
                <c:pt idx="2">
                  <c:v>Uganda 2006</c:v>
                </c:pt>
                <c:pt idx="3">
                  <c:v>Kenya 2008-09</c:v>
                </c:pt>
                <c:pt idx="4">
                  <c:v>Zambia 2007</c:v>
                </c:pt>
                <c:pt idx="5">
                  <c:v>Tanzania 2010</c:v>
                </c:pt>
                <c:pt idx="6">
                  <c:v>DRC 2007</c:v>
                </c:pt>
                <c:pt idx="7">
                  <c:v>Malawi 2010</c:v>
                </c:pt>
                <c:pt idx="8">
                  <c:v>Ethiopia 2011</c:v>
                </c:pt>
                <c:pt idx="9">
                  <c:v>Rwanda 2010</c:v>
                </c:pt>
              </c:strCache>
            </c:strRef>
          </c:cat>
          <c:val>
            <c:numRef>
              <c:f>Sheet1!$B$2:$B$11</c:f>
              <c:numCache>
                <c:formatCode>0.0</c:formatCode>
                <c:ptCount val="10"/>
                <c:pt idx="0" formatCode="General">
                  <c:v>16.8</c:v>
                </c:pt>
                <c:pt idx="1">
                  <c:v>19</c:v>
                </c:pt>
                <c:pt idx="2" formatCode="General">
                  <c:v>20.399999999999999</c:v>
                </c:pt>
                <c:pt idx="3" formatCode="General">
                  <c:v>20.5</c:v>
                </c:pt>
                <c:pt idx="4" formatCode="General">
                  <c:v>20.6</c:v>
                </c:pt>
                <c:pt idx="5" formatCode="General">
                  <c:v>20.9</c:v>
                </c:pt>
                <c:pt idx="6">
                  <c:v>21</c:v>
                </c:pt>
                <c:pt idx="7" formatCode="General">
                  <c:v>23.7</c:v>
                </c:pt>
                <c:pt idx="8" formatCode="General">
                  <c:v>25.2</c:v>
                </c:pt>
                <c:pt idx="9" formatCode="General">
                  <c:v>29.4</c:v>
                </c:pt>
              </c:numCache>
            </c:numRef>
          </c:val>
        </c:ser>
        <c:dLbls>
          <c:showVal val="1"/>
        </c:dLbls>
        <c:gapWidth val="92"/>
        <c:overlap val="-25"/>
        <c:axId val="95759744"/>
        <c:axId val="95769728"/>
      </c:barChart>
      <c:catAx>
        <c:axId val="95759744"/>
        <c:scaling>
          <c:orientation val="minMax"/>
        </c:scaling>
        <c:axPos val="l"/>
        <c:majorTickMark val="none"/>
        <c:tickLblPos val="nextTo"/>
        <c:crossAx val="95769728"/>
        <c:crosses val="autoZero"/>
        <c:auto val="1"/>
        <c:lblAlgn val="ctr"/>
        <c:lblOffset val="100"/>
      </c:catAx>
      <c:valAx>
        <c:axId val="95769728"/>
        <c:scaling>
          <c:orientation val="minMax"/>
        </c:scaling>
        <c:delete val="1"/>
        <c:axPos val="b"/>
        <c:numFmt formatCode="General" sourceLinked="1"/>
        <c:tickLblPos val="none"/>
        <c:crossAx val="95759744"/>
        <c:crosses val="autoZero"/>
        <c:crossBetween val="between"/>
      </c:valAx>
    </c:plotArea>
    <c:plotVisOnly val="1"/>
    <c:dispBlanksAs val="gap"/>
  </c:chart>
  <c:txPr>
    <a:bodyPr/>
    <a:lstStyle/>
    <a:p>
      <a:pPr>
        <a:defRPr sz="1800"/>
      </a:pPr>
      <a:endParaRPr lang="en-US"/>
    </a:p>
  </c:txPr>
  <c:externalData r:id="rId1"/>
</c:chartSpace>
</file>

<file path=ppt/charts/chart3.xml><?xml version="1.0" encoding="utf-8"?>
<c:chartSpace xmlns:c="http://schemas.openxmlformats.org/drawingml/2006/chart" xmlns:a="http://schemas.openxmlformats.org/drawingml/2006/main" xmlns:r="http://schemas.openxmlformats.org/officeDocument/2006/relationships">
  <c:lang val="en-US"/>
  <c:style val="28"/>
  <c:chart>
    <c:autoTitleDeleted val="1"/>
    <c:plotArea>
      <c:layout>
        <c:manualLayout>
          <c:layoutTarget val="inner"/>
          <c:xMode val="edge"/>
          <c:yMode val="edge"/>
          <c:x val="0"/>
          <c:y val="6.3608923884514432E-2"/>
          <c:w val="0.98302469135802473"/>
          <c:h val="0.805760003683759"/>
        </c:manualLayout>
      </c:layout>
      <c:barChart>
        <c:barDir val="col"/>
        <c:grouping val="clustered"/>
        <c:ser>
          <c:idx val="0"/>
          <c:order val="0"/>
          <c:tx>
            <c:strRef>
              <c:f>Sheet1!$B$1</c:f>
              <c:strCache>
                <c:ptCount val="1"/>
                <c:pt idx="0">
                  <c:v>Series 1</c:v>
                </c:pt>
              </c:strCache>
            </c:strRef>
          </c:tx>
          <c:spPr>
            <a:solidFill>
              <a:schemeClr val="accent1"/>
            </a:solidFill>
          </c:spPr>
          <c:dPt>
            <c:idx val="3"/>
            <c:spPr>
              <a:solidFill>
                <a:schemeClr val="tx2"/>
              </a:solidFill>
            </c:spPr>
          </c:dPt>
          <c:dLbls>
            <c:txPr>
              <a:bodyPr/>
              <a:lstStyle/>
              <a:p>
                <a:pPr>
                  <a:defRPr b="1"/>
                </a:pPr>
                <a:endParaRPr lang="en-US"/>
              </a:p>
            </c:txPr>
            <c:showVal val="1"/>
          </c:dLbls>
          <c:cat>
            <c:strRef>
              <c:f>Sheet1!$A$2:$A$5</c:f>
              <c:strCache>
                <c:ptCount val="4"/>
                <c:pt idx="0">
                  <c:v>0-1</c:v>
                </c:pt>
                <c:pt idx="1">
                  <c:v>2-3</c:v>
                </c:pt>
                <c:pt idx="2">
                  <c:v>4-5</c:v>
                </c:pt>
                <c:pt idx="3">
                  <c:v>0-5</c:v>
                </c:pt>
              </c:strCache>
            </c:strRef>
          </c:cat>
          <c:val>
            <c:numRef>
              <c:f>Sheet1!$B$2:$B$5</c:f>
              <c:numCache>
                <c:formatCode>0</c:formatCode>
                <c:ptCount val="4"/>
                <c:pt idx="0" formatCode="General">
                  <c:v>70</c:v>
                </c:pt>
                <c:pt idx="1">
                  <c:v>55</c:v>
                </c:pt>
                <c:pt idx="2">
                  <c:v>32</c:v>
                </c:pt>
                <c:pt idx="3">
                  <c:v>52</c:v>
                </c:pt>
              </c:numCache>
            </c:numRef>
          </c:val>
        </c:ser>
        <c:dLbls>
          <c:showVal val="1"/>
        </c:dLbls>
        <c:gapWidth val="75"/>
        <c:overlap val="-25"/>
        <c:axId val="95798784"/>
        <c:axId val="95800320"/>
      </c:barChart>
      <c:catAx>
        <c:axId val="95798784"/>
        <c:scaling>
          <c:orientation val="minMax"/>
        </c:scaling>
        <c:axPos val="b"/>
        <c:numFmt formatCode="General" sourceLinked="1"/>
        <c:majorTickMark val="none"/>
        <c:tickLblPos val="nextTo"/>
        <c:spPr>
          <a:ln>
            <a:solidFill>
              <a:srgbClr val="000000"/>
            </a:solidFill>
          </a:ln>
        </c:spPr>
        <c:crossAx val="95800320"/>
        <c:crosses val="autoZero"/>
        <c:auto val="1"/>
        <c:lblAlgn val="ctr"/>
        <c:lblOffset val="100"/>
      </c:catAx>
      <c:valAx>
        <c:axId val="95800320"/>
        <c:scaling>
          <c:orientation val="minMax"/>
        </c:scaling>
        <c:delete val="1"/>
        <c:axPos val="l"/>
        <c:numFmt formatCode="General" sourceLinked="1"/>
        <c:tickLblPos val="none"/>
        <c:crossAx val="95798784"/>
        <c:crosses val="autoZero"/>
        <c:crossBetween val="between"/>
      </c:valAx>
      <c:spPr>
        <a:noFill/>
        <a:ln w="25407">
          <a:noFill/>
        </a:ln>
      </c:spPr>
    </c:plotArea>
    <c:plotVisOnly val="1"/>
    <c:dispBlanksAs val="gap"/>
  </c:chart>
  <c:txPr>
    <a:bodyPr/>
    <a:lstStyle/>
    <a:p>
      <a:pPr>
        <a:defRPr sz="1800">
          <a:solidFill>
            <a:schemeClr val="tx1"/>
          </a:solidFill>
        </a:defRPr>
      </a:pPr>
      <a:endParaRPr lang="en-US"/>
    </a:p>
  </c:txPr>
  <c:externalData r:id="rId1"/>
</c:chartSpace>
</file>

<file path=ppt/charts/chart4.xml><?xml version="1.0" encoding="utf-8"?>
<c:chartSpace xmlns:c="http://schemas.openxmlformats.org/drawingml/2006/chart" xmlns:a="http://schemas.openxmlformats.org/drawingml/2006/main" xmlns:r="http://schemas.openxmlformats.org/officeDocument/2006/relationships">
  <c:lang val="en-US"/>
  <c:style val="26"/>
  <c:chart>
    <c:autoTitleDeleted val="1"/>
    <c:plotArea>
      <c:layout/>
      <c:pieChart>
        <c:varyColors val="1"/>
        <c:ser>
          <c:idx val="0"/>
          <c:order val="0"/>
          <c:tx>
            <c:strRef>
              <c:f>Sheet1!$B$1</c:f>
              <c:strCache>
                <c:ptCount val="1"/>
                <c:pt idx="0">
                  <c:v>Sales</c:v>
                </c:pt>
              </c:strCache>
            </c:strRef>
          </c:tx>
          <c:dPt>
            <c:idx val="0"/>
            <c:spPr>
              <a:solidFill>
                <a:schemeClr val="tx2"/>
              </a:solidFill>
            </c:spPr>
          </c:dPt>
          <c:dPt>
            <c:idx val="1"/>
            <c:spPr>
              <a:solidFill>
                <a:schemeClr val="accent1"/>
              </a:solidFill>
            </c:spPr>
          </c:dPt>
          <c:dLbls>
            <c:dLbl>
              <c:idx val="0"/>
              <c:layout/>
              <c:tx>
                <c:rich>
                  <a:bodyPr/>
                  <a:lstStyle/>
                  <a:p>
                    <a:pPr>
                      <a:defRPr>
                        <a:solidFill>
                          <a:schemeClr val="bg1"/>
                        </a:solidFill>
                      </a:defRPr>
                    </a:pPr>
                    <a:r>
                      <a:rPr lang="en-US" dirty="0">
                        <a:solidFill>
                          <a:schemeClr val="bg1"/>
                        </a:solidFill>
                      </a:rPr>
                      <a:t>Exclusively breastfed</a:t>
                    </a:r>
                    <a:r>
                      <a:rPr lang="en-US">
                        <a:solidFill>
                          <a:schemeClr val="bg1"/>
                        </a:solidFill>
                      </a:rPr>
                      <a:t>
</a:t>
                    </a:r>
                    <a:r>
                      <a:rPr lang="en-US" smtClean="0">
                        <a:solidFill>
                          <a:schemeClr val="bg1"/>
                        </a:solidFill>
                      </a:rPr>
                      <a:t>52%</a:t>
                    </a:r>
                    <a:endParaRPr lang="en-US" dirty="0">
                      <a:solidFill>
                        <a:schemeClr val="bg1"/>
                      </a:solidFill>
                    </a:endParaRPr>
                  </a:p>
                </c:rich>
              </c:tx>
              <c:spPr/>
              <c:showCatName val="1"/>
              <c:showPercent val="1"/>
            </c:dLbl>
            <c:dLbl>
              <c:idx val="2"/>
              <c:layout>
                <c:manualLayout>
                  <c:x val="-2.8630437588744038E-2"/>
                  <c:y val="6.2759793914649573E-2"/>
                </c:manualLayout>
              </c:layout>
              <c:showCatName val="1"/>
              <c:showPercent val="1"/>
            </c:dLbl>
            <c:dLbl>
              <c:idx val="3"/>
              <c:layout/>
              <c:tx>
                <c:rich>
                  <a:bodyPr/>
                  <a:lstStyle/>
                  <a:p>
                    <a:r>
                      <a:rPr lang="en-US" dirty="0"/>
                      <a:t>Breast milk plus other non-milk liquids
</a:t>
                    </a:r>
                    <a:r>
                      <a:rPr lang="en-US" dirty="0" smtClean="0"/>
                      <a:t>4%</a:t>
                    </a:r>
                    <a:endParaRPr lang="en-US" dirty="0"/>
                  </a:p>
                </c:rich>
              </c:tx>
              <c:showCatName val="1"/>
              <c:showPercent val="1"/>
            </c:dLbl>
            <c:showCatName val="1"/>
            <c:showPercent val="1"/>
            <c:showLeaderLines val="1"/>
          </c:dLbls>
          <c:cat>
            <c:strRef>
              <c:f>Sheet1!$A$2:$A$7</c:f>
              <c:strCache>
                <c:ptCount val="6"/>
                <c:pt idx="0">
                  <c:v>Exclusively breastfed</c:v>
                </c:pt>
                <c:pt idx="1">
                  <c:v>Breast milk plus water</c:v>
                </c:pt>
                <c:pt idx="2">
                  <c:v>Breast milk plus other milk</c:v>
                </c:pt>
                <c:pt idx="3">
                  <c:v>Breast milk plus other non-milk liquids</c:v>
                </c:pt>
                <c:pt idx="4">
                  <c:v>Breast milk plus complementary foods</c:v>
                </c:pt>
                <c:pt idx="5">
                  <c:v>Not breastfed</c:v>
                </c:pt>
              </c:strCache>
            </c:strRef>
          </c:cat>
          <c:val>
            <c:numRef>
              <c:f>Sheet1!$B$2:$B$7</c:f>
              <c:numCache>
                <c:formatCode>0</c:formatCode>
                <c:ptCount val="6"/>
                <c:pt idx="0">
                  <c:v>52</c:v>
                </c:pt>
                <c:pt idx="1">
                  <c:v>19</c:v>
                </c:pt>
                <c:pt idx="2">
                  <c:v>14</c:v>
                </c:pt>
                <c:pt idx="3">
                  <c:v>4</c:v>
                </c:pt>
                <c:pt idx="4">
                  <c:v>10</c:v>
                </c:pt>
                <c:pt idx="5">
                  <c:v>2</c:v>
                </c:pt>
              </c:numCache>
            </c:numRef>
          </c:val>
        </c:ser>
        <c:dLbls>
          <c:showCatName val="1"/>
          <c:showPercent val="1"/>
        </c:dLbls>
        <c:firstSliceAng val="0"/>
      </c:pieChart>
    </c:plotArea>
    <c:plotVisOnly val="1"/>
    <c:dispBlanksAs val="zero"/>
  </c:chart>
  <c:txPr>
    <a:bodyPr/>
    <a:lstStyle/>
    <a:p>
      <a:pPr>
        <a:defRPr sz="1800"/>
      </a:pPr>
      <a:endParaRPr lang="en-US"/>
    </a:p>
  </c:txPr>
  <c:externalData r:id="rId1"/>
</c:chartSpace>
</file>

<file path=ppt/charts/chart5.xml><?xml version="1.0" encoding="utf-8"?>
<c:chartSpace xmlns:c="http://schemas.openxmlformats.org/drawingml/2006/chart" xmlns:a="http://schemas.openxmlformats.org/drawingml/2006/main" xmlns:r="http://schemas.openxmlformats.org/officeDocument/2006/relationships">
  <c:lang val="en-US"/>
  <c:style val="26"/>
  <c:chart>
    <c:autoTitleDeleted val="1"/>
    <c:plotArea>
      <c:layout/>
      <c:barChart>
        <c:barDir val="col"/>
        <c:grouping val="percentStacked"/>
        <c:ser>
          <c:idx val="0"/>
          <c:order val="0"/>
          <c:tx>
            <c:strRef>
              <c:f>Sheet1!$B$1</c:f>
              <c:strCache>
                <c:ptCount val="1"/>
                <c:pt idx="0">
                  <c:v>Fed with all 3 IYCF practices</c:v>
                </c:pt>
              </c:strCache>
            </c:strRef>
          </c:tx>
          <c:dLbls>
            <c:txPr>
              <a:bodyPr/>
              <a:lstStyle/>
              <a:p>
                <a:pPr>
                  <a:defRPr b="1">
                    <a:solidFill>
                      <a:schemeClr val="bg1"/>
                    </a:solidFill>
                  </a:defRPr>
                </a:pPr>
                <a:endParaRPr lang="en-US"/>
              </a:p>
            </c:txPr>
            <c:showVal val="1"/>
          </c:dLbls>
          <c:cat>
            <c:strRef>
              <c:f>Sheet1!$A$2:$A$4</c:f>
              <c:strCache>
                <c:ptCount val="3"/>
                <c:pt idx="0">
                  <c:v>Breastfed</c:v>
                </c:pt>
                <c:pt idx="1">
                  <c:v>Non-breastfed</c:v>
                </c:pt>
                <c:pt idx="2">
                  <c:v>All 6-23 months</c:v>
                </c:pt>
              </c:strCache>
            </c:strRef>
          </c:cat>
          <c:val>
            <c:numRef>
              <c:f>Sheet1!$B$2:$B$4</c:f>
              <c:numCache>
                <c:formatCode>0</c:formatCode>
                <c:ptCount val="3"/>
                <c:pt idx="0">
                  <c:v>4</c:v>
                </c:pt>
                <c:pt idx="1">
                  <c:v>5</c:v>
                </c:pt>
                <c:pt idx="2">
                  <c:v>4</c:v>
                </c:pt>
              </c:numCache>
            </c:numRef>
          </c:val>
        </c:ser>
        <c:ser>
          <c:idx val="1"/>
          <c:order val="1"/>
          <c:tx>
            <c:strRef>
              <c:f>Sheet1!$C$1</c:f>
              <c:strCache>
                <c:ptCount val="1"/>
                <c:pt idx="0">
                  <c:v>Not fed with all IYCF practices</c:v>
                </c:pt>
              </c:strCache>
            </c:strRef>
          </c:tx>
          <c:dLbls>
            <c:txPr>
              <a:bodyPr/>
              <a:lstStyle/>
              <a:p>
                <a:pPr>
                  <a:defRPr b="1"/>
                </a:pPr>
                <a:endParaRPr lang="en-US"/>
              </a:p>
            </c:txPr>
            <c:showVal val="1"/>
          </c:dLbls>
          <c:cat>
            <c:strRef>
              <c:f>Sheet1!$A$2:$A$4</c:f>
              <c:strCache>
                <c:ptCount val="3"/>
                <c:pt idx="0">
                  <c:v>Breastfed</c:v>
                </c:pt>
                <c:pt idx="1">
                  <c:v>Non-breastfed</c:v>
                </c:pt>
                <c:pt idx="2">
                  <c:v>All 6-23 months</c:v>
                </c:pt>
              </c:strCache>
            </c:strRef>
          </c:cat>
          <c:val>
            <c:numRef>
              <c:f>Sheet1!$C$2:$C$4</c:f>
              <c:numCache>
                <c:formatCode>0</c:formatCode>
                <c:ptCount val="3"/>
                <c:pt idx="0">
                  <c:v>96</c:v>
                </c:pt>
                <c:pt idx="1">
                  <c:v>95</c:v>
                </c:pt>
                <c:pt idx="2">
                  <c:v>96</c:v>
                </c:pt>
              </c:numCache>
            </c:numRef>
          </c:val>
        </c:ser>
        <c:dLbls>
          <c:showVal val="1"/>
        </c:dLbls>
        <c:gapWidth val="70"/>
        <c:overlap val="100"/>
        <c:axId val="54652288"/>
        <c:axId val="96347264"/>
      </c:barChart>
      <c:catAx>
        <c:axId val="54652288"/>
        <c:scaling>
          <c:orientation val="minMax"/>
        </c:scaling>
        <c:axPos val="b"/>
        <c:majorTickMark val="none"/>
        <c:tickLblPos val="nextTo"/>
        <c:crossAx val="96347264"/>
        <c:crosses val="autoZero"/>
        <c:auto val="1"/>
        <c:lblAlgn val="ctr"/>
        <c:lblOffset val="100"/>
      </c:catAx>
      <c:valAx>
        <c:axId val="96347264"/>
        <c:scaling>
          <c:orientation val="minMax"/>
        </c:scaling>
        <c:delete val="1"/>
        <c:axPos val="l"/>
        <c:numFmt formatCode="0%" sourceLinked="1"/>
        <c:tickLblPos val="none"/>
        <c:crossAx val="54652288"/>
        <c:crosses val="autoZero"/>
        <c:crossBetween val="between"/>
      </c:valAx>
    </c:plotArea>
    <c:legend>
      <c:legendPos val="r"/>
      <c:layout/>
    </c:legend>
    <c:plotVisOnly val="1"/>
    <c:dispBlanksAs val="gap"/>
  </c:chart>
  <c:txPr>
    <a:bodyPr/>
    <a:lstStyle/>
    <a:p>
      <a:pPr>
        <a:defRPr sz="1800"/>
      </a:pPr>
      <a:endParaRPr lang="en-US"/>
    </a:p>
  </c:txPr>
  <c:externalData r:id="rId1"/>
</c:chartSpace>
</file>

<file path=ppt/charts/chart6.xml><?xml version="1.0" encoding="utf-8"?>
<c:chartSpace xmlns:c="http://schemas.openxmlformats.org/drawingml/2006/chart" xmlns:a="http://schemas.openxmlformats.org/drawingml/2006/main" xmlns:r="http://schemas.openxmlformats.org/officeDocument/2006/relationships">
  <c:lang val="en-US"/>
  <c:style val="27"/>
  <c:chart>
    <c:autoTitleDeleted val="1"/>
    <c:plotArea>
      <c:layout>
        <c:manualLayout>
          <c:layoutTarget val="inner"/>
          <c:xMode val="edge"/>
          <c:yMode val="edge"/>
          <c:x val="1.7062856367092101E-2"/>
          <c:y val="0.12424458661417323"/>
          <c:w val="0.97222146800615461"/>
          <c:h val="0.62453412073490089"/>
        </c:manualLayout>
      </c:layout>
      <c:barChart>
        <c:barDir val="col"/>
        <c:grouping val="clustered"/>
        <c:ser>
          <c:idx val="0"/>
          <c:order val="0"/>
          <c:tx>
            <c:strRef>
              <c:f>Sheet1!$B$1</c:f>
              <c:strCache>
                <c:ptCount val="1"/>
                <c:pt idx="0">
                  <c:v>Series 1</c:v>
                </c:pt>
              </c:strCache>
            </c:strRef>
          </c:tx>
          <c:spPr>
            <a:solidFill>
              <a:schemeClr val="accent2">
                <a:lumMod val="75000"/>
              </a:schemeClr>
            </a:solidFill>
          </c:spPr>
          <c:dPt>
            <c:idx val="2"/>
            <c:spPr>
              <a:solidFill>
                <a:schemeClr val="accent1">
                  <a:lumMod val="60000"/>
                  <a:lumOff val="40000"/>
                </a:schemeClr>
              </a:solidFill>
            </c:spPr>
          </c:dPt>
          <c:dPt>
            <c:idx val="3"/>
            <c:spPr>
              <a:solidFill>
                <a:schemeClr val="accent1">
                  <a:lumMod val="60000"/>
                  <a:lumOff val="40000"/>
                </a:schemeClr>
              </a:solidFill>
            </c:spPr>
          </c:dPt>
          <c:dPt>
            <c:idx val="4"/>
            <c:spPr>
              <a:solidFill>
                <a:schemeClr val="accent1">
                  <a:lumMod val="60000"/>
                  <a:lumOff val="40000"/>
                </a:schemeClr>
              </a:solidFill>
            </c:spPr>
          </c:dPt>
          <c:dLbls>
            <c:txPr>
              <a:bodyPr/>
              <a:lstStyle/>
              <a:p>
                <a:pPr>
                  <a:defRPr b="1"/>
                </a:pPr>
                <a:endParaRPr lang="en-US"/>
              </a:p>
            </c:txPr>
            <c:showVal val="1"/>
          </c:dLbls>
          <c:cat>
            <c:strRef>
              <c:f>Sheet1!$A$2:$A$6</c:f>
              <c:strCache>
                <c:ptCount val="5"/>
                <c:pt idx="0">
                  <c:v>Consumed foods rich in vitamin A in last 24 hours</c:v>
                </c:pt>
                <c:pt idx="1">
                  <c:v>Consumed foods rich in iron in last 24 hours</c:v>
                </c:pt>
                <c:pt idx="2">
                  <c:v>Given vitamin A supplement in the last 6 months</c:v>
                </c:pt>
                <c:pt idx="3">
                  <c:v>Given iron supplements in the past 7 days</c:v>
                </c:pt>
                <c:pt idx="4">
                  <c:v>Given deworming medication in last 6 months</c:v>
                </c:pt>
              </c:strCache>
            </c:strRef>
          </c:cat>
          <c:val>
            <c:numRef>
              <c:f>Sheet1!$B$2:$B$6</c:f>
              <c:numCache>
                <c:formatCode>0</c:formatCode>
                <c:ptCount val="5"/>
                <c:pt idx="0">
                  <c:v>26</c:v>
                </c:pt>
                <c:pt idx="1">
                  <c:v>13</c:v>
                </c:pt>
                <c:pt idx="2">
                  <c:v>53</c:v>
                </c:pt>
                <c:pt idx="3">
                  <c:v>6</c:v>
                </c:pt>
                <c:pt idx="4">
                  <c:v>21</c:v>
                </c:pt>
              </c:numCache>
            </c:numRef>
          </c:val>
        </c:ser>
        <c:dLbls>
          <c:showVal val="1"/>
        </c:dLbls>
        <c:gapWidth val="75"/>
        <c:overlap val="-25"/>
        <c:axId val="96396032"/>
        <c:axId val="96397568"/>
      </c:barChart>
      <c:catAx>
        <c:axId val="96396032"/>
        <c:scaling>
          <c:orientation val="minMax"/>
        </c:scaling>
        <c:axPos val="b"/>
        <c:numFmt formatCode="General" sourceLinked="1"/>
        <c:majorTickMark val="none"/>
        <c:tickLblPos val="nextTo"/>
        <c:spPr>
          <a:ln>
            <a:solidFill>
              <a:srgbClr val="000000"/>
            </a:solidFill>
          </a:ln>
        </c:spPr>
        <c:txPr>
          <a:bodyPr rot="0"/>
          <a:lstStyle/>
          <a:p>
            <a:pPr>
              <a:defRPr/>
            </a:pPr>
            <a:endParaRPr lang="en-US"/>
          </a:p>
        </c:txPr>
        <c:crossAx val="96397568"/>
        <c:crosses val="autoZero"/>
        <c:auto val="1"/>
        <c:lblAlgn val="ctr"/>
        <c:lblOffset val="100"/>
      </c:catAx>
      <c:valAx>
        <c:axId val="96397568"/>
        <c:scaling>
          <c:orientation val="minMax"/>
          <c:max val="100"/>
        </c:scaling>
        <c:delete val="1"/>
        <c:axPos val="l"/>
        <c:numFmt formatCode="0" sourceLinked="1"/>
        <c:tickLblPos val="none"/>
        <c:crossAx val="96396032"/>
        <c:crosses val="autoZero"/>
        <c:crossBetween val="between"/>
      </c:valAx>
      <c:spPr>
        <a:noFill/>
        <a:ln w="25398">
          <a:noFill/>
        </a:ln>
      </c:spPr>
    </c:plotArea>
    <c:plotVisOnly val="1"/>
    <c:dispBlanksAs val="gap"/>
  </c:chart>
  <c:txPr>
    <a:bodyPr/>
    <a:lstStyle/>
    <a:p>
      <a:pPr>
        <a:defRPr sz="1800">
          <a:solidFill>
            <a:schemeClr val="tx1"/>
          </a:solidFill>
        </a:defRPr>
      </a:pPr>
      <a:endParaRPr lang="en-US"/>
    </a:p>
  </c:txPr>
  <c:externalData r:id="rId1"/>
</c:chartSpace>
</file>

<file path=ppt/charts/chart7.xml><?xml version="1.0" encoding="utf-8"?>
<c:chartSpace xmlns:c="http://schemas.openxmlformats.org/drawingml/2006/chart" xmlns:a="http://schemas.openxmlformats.org/drawingml/2006/main" xmlns:r="http://schemas.openxmlformats.org/officeDocument/2006/relationships">
  <c:lang val="en-US"/>
  <c:style val="28"/>
  <c:chart>
    <c:autoTitleDeleted val="1"/>
    <c:plotArea>
      <c:layout/>
      <c:barChart>
        <c:barDir val="col"/>
        <c:grouping val="clustered"/>
        <c:ser>
          <c:idx val="0"/>
          <c:order val="0"/>
          <c:tx>
            <c:strRef>
              <c:f>Sheet1!$B$1</c:f>
              <c:strCache>
                <c:ptCount val="1"/>
                <c:pt idx="0">
                  <c:v>Series 1</c:v>
                </c:pt>
              </c:strCache>
            </c:strRef>
          </c:tx>
          <c:dLbls>
            <c:dLbl>
              <c:idx val="1"/>
              <c:layout/>
              <c:tx>
                <c:rich>
                  <a:bodyPr/>
                  <a:lstStyle/>
                  <a:p>
                    <a:r>
                      <a:rPr lang="en-US" smtClean="0"/>
                      <a:t>&lt;1</a:t>
                    </a:r>
                    <a:endParaRPr lang="en-US" dirty="0"/>
                  </a:p>
                </c:rich>
              </c:tx>
              <c:showVal val="1"/>
            </c:dLbl>
            <c:txPr>
              <a:bodyPr/>
              <a:lstStyle/>
              <a:p>
                <a:pPr>
                  <a:defRPr b="1"/>
                </a:pPr>
                <a:endParaRPr lang="en-US"/>
              </a:p>
            </c:txPr>
            <c:showVal val="1"/>
          </c:dLbls>
          <c:cat>
            <c:strRef>
              <c:f>Sheet1!$A$2:$A$4</c:f>
              <c:strCache>
                <c:ptCount val="3"/>
                <c:pt idx="0">
                  <c:v>Received vitamin A dose postpartum</c:v>
                </c:pt>
                <c:pt idx="1">
                  <c:v>Took iron supplements for 90+ days</c:v>
                </c:pt>
                <c:pt idx="2">
                  <c:v>Took deworming medication</c:v>
                </c:pt>
              </c:strCache>
            </c:strRef>
          </c:cat>
          <c:val>
            <c:numRef>
              <c:f>Sheet1!$B$2:$B$4</c:f>
              <c:numCache>
                <c:formatCode>0</c:formatCode>
                <c:ptCount val="3"/>
                <c:pt idx="0" formatCode="General">
                  <c:v>16</c:v>
                </c:pt>
                <c:pt idx="1">
                  <c:v>0.4</c:v>
                </c:pt>
                <c:pt idx="2" formatCode="General">
                  <c:v>6</c:v>
                </c:pt>
              </c:numCache>
            </c:numRef>
          </c:val>
        </c:ser>
        <c:dLbls>
          <c:showVal val="1"/>
        </c:dLbls>
        <c:overlap val="-25"/>
        <c:axId val="101081856"/>
        <c:axId val="101083392"/>
      </c:barChart>
      <c:catAx>
        <c:axId val="101081856"/>
        <c:scaling>
          <c:orientation val="minMax"/>
        </c:scaling>
        <c:axPos val="b"/>
        <c:majorTickMark val="none"/>
        <c:tickLblPos val="nextTo"/>
        <c:crossAx val="101083392"/>
        <c:crosses val="autoZero"/>
        <c:auto val="1"/>
        <c:lblAlgn val="ctr"/>
        <c:lblOffset val="100"/>
      </c:catAx>
      <c:valAx>
        <c:axId val="101083392"/>
        <c:scaling>
          <c:orientation val="minMax"/>
          <c:max val="100"/>
        </c:scaling>
        <c:delete val="1"/>
        <c:axPos val="l"/>
        <c:numFmt formatCode="General" sourceLinked="1"/>
        <c:tickLblPos val="none"/>
        <c:crossAx val="101081856"/>
        <c:crosses val="autoZero"/>
        <c:crossBetween val="between"/>
      </c:valAx>
    </c:plotArea>
    <c:plotVisOnly val="1"/>
    <c:dispBlanksAs val="gap"/>
  </c:chart>
  <c:txPr>
    <a:bodyPr/>
    <a:lstStyle/>
    <a:p>
      <a:pPr>
        <a:defRPr sz="1800"/>
      </a:pPr>
      <a:endParaRPr lang="en-US"/>
    </a:p>
  </c:txPr>
  <c:externalData r:id="rId1"/>
</c:chartSpace>
</file>

<file path=ppt/charts/chart8.xml><?xml version="1.0" encoding="utf-8"?>
<c:chartSpace xmlns:c="http://schemas.openxmlformats.org/drawingml/2006/chart" xmlns:a="http://schemas.openxmlformats.org/drawingml/2006/main" xmlns:r="http://schemas.openxmlformats.org/officeDocument/2006/relationships">
  <c:lang val="en-US"/>
  <c:style val="26"/>
  <c:chart>
    <c:plotArea>
      <c:layout>
        <c:manualLayout>
          <c:layoutTarget val="inner"/>
          <c:xMode val="edge"/>
          <c:yMode val="edge"/>
          <c:x val="0.38882072032663362"/>
          <c:y val="6.3452939839056324E-2"/>
          <c:w val="0.50980967027559076"/>
          <c:h val="0.93120482366098045"/>
        </c:manualLayout>
      </c:layout>
      <c:barChart>
        <c:barDir val="bar"/>
        <c:grouping val="stacked"/>
        <c:ser>
          <c:idx val="0"/>
          <c:order val="0"/>
          <c:tx>
            <c:strRef>
              <c:f>Sheet1!$B$1</c:f>
              <c:strCache>
                <c:ptCount val="1"/>
                <c:pt idx="0">
                  <c:v>Moderate</c:v>
                </c:pt>
              </c:strCache>
            </c:strRef>
          </c:tx>
          <c:spPr>
            <a:solidFill>
              <a:schemeClr val="accent1"/>
            </a:solidFill>
          </c:spPr>
          <c:dLbls>
            <c:dLbl>
              <c:idx val="3"/>
              <c:tx>
                <c:rich>
                  <a:bodyPr/>
                  <a:lstStyle/>
                  <a:p>
                    <a:r>
                      <a:rPr lang="en-US" b="1" dirty="0" smtClean="0">
                        <a:solidFill>
                          <a:schemeClr val="bg1"/>
                        </a:solidFill>
                      </a:rPr>
                      <a:t>15</a:t>
                    </a:r>
                    <a:endParaRPr lang="en-US" b="1" dirty="0">
                      <a:solidFill>
                        <a:schemeClr val="tx1"/>
                      </a:solidFill>
                    </a:endParaRPr>
                  </a:p>
                </c:rich>
              </c:tx>
            </c:dLbl>
            <c:txPr>
              <a:bodyPr/>
              <a:lstStyle/>
              <a:p>
                <a:pPr>
                  <a:defRPr b="1">
                    <a:solidFill>
                      <a:schemeClr val="bg1"/>
                    </a:solidFill>
                  </a:defRPr>
                </a:pPr>
                <a:endParaRPr lang="en-US"/>
              </a:p>
            </c:txPr>
            <c:showVal val="1"/>
          </c:dLbls>
          <c:cat>
            <c:strRef>
              <c:f>Sheet1!$A$2:$A$4</c:f>
              <c:strCache>
                <c:ptCount val="3"/>
                <c:pt idx="0">
                  <c:v>Underweight (too thin for age)</c:v>
                </c:pt>
                <c:pt idx="1">
                  <c:v>Wasted (too thin for height)</c:v>
                </c:pt>
                <c:pt idx="2">
                  <c:v>Stunted (too short for age)</c:v>
                </c:pt>
              </c:strCache>
            </c:strRef>
          </c:cat>
          <c:val>
            <c:numRef>
              <c:f>Sheet1!$B$2:$B$4</c:f>
              <c:numCache>
                <c:formatCode>0</c:formatCode>
                <c:ptCount val="3"/>
                <c:pt idx="0">
                  <c:v>20</c:v>
                </c:pt>
                <c:pt idx="1">
                  <c:v>7</c:v>
                </c:pt>
                <c:pt idx="2">
                  <c:v>23</c:v>
                </c:pt>
              </c:numCache>
            </c:numRef>
          </c:val>
        </c:ser>
        <c:ser>
          <c:idx val="1"/>
          <c:order val="1"/>
          <c:tx>
            <c:strRef>
              <c:f>Sheet1!$C$1</c:f>
              <c:strCache>
                <c:ptCount val="1"/>
                <c:pt idx="0">
                  <c:v>Severe</c:v>
                </c:pt>
              </c:strCache>
            </c:strRef>
          </c:tx>
          <c:spPr>
            <a:solidFill>
              <a:schemeClr val="accent2">
                <a:lumMod val="75000"/>
              </a:schemeClr>
            </a:solidFill>
          </c:spPr>
          <c:dLbls>
            <c:txPr>
              <a:bodyPr/>
              <a:lstStyle/>
              <a:p>
                <a:pPr>
                  <a:defRPr b="1">
                    <a:solidFill>
                      <a:schemeClr val="tx1"/>
                    </a:solidFill>
                  </a:defRPr>
                </a:pPr>
                <a:endParaRPr lang="en-US"/>
              </a:p>
            </c:txPr>
            <c:showVal val="1"/>
          </c:dLbls>
          <c:cat>
            <c:strRef>
              <c:f>Sheet1!$A$2:$A$4</c:f>
              <c:strCache>
                <c:ptCount val="3"/>
                <c:pt idx="0">
                  <c:v>Underweight (too thin for age)</c:v>
                </c:pt>
                <c:pt idx="1">
                  <c:v>Wasted (too thin for height)</c:v>
                </c:pt>
                <c:pt idx="2">
                  <c:v>Stunted (too short for age)</c:v>
                </c:pt>
              </c:strCache>
            </c:strRef>
          </c:cat>
          <c:val>
            <c:numRef>
              <c:f>Sheet1!$C$2:$C$4</c:f>
              <c:numCache>
                <c:formatCode>0</c:formatCode>
                <c:ptCount val="3"/>
                <c:pt idx="0">
                  <c:v>9</c:v>
                </c:pt>
                <c:pt idx="1">
                  <c:v>3</c:v>
                </c:pt>
                <c:pt idx="2">
                  <c:v>21</c:v>
                </c:pt>
              </c:numCache>
            </c:numRef>
          </c:val>
        </c:ser>
        <c:dLbls>
          <c:showVal val="1"/>
        </c:dLbls>
        <c:gapWidth val="75"/>
        <c:overlap val="100"/>
        <c:axId val="101318016"/>
        <c:axId val="113259648"/>
      </c:barChart>
      <c:catAx>
        <c:axId val="101318016"/>
        <c:scaling>
          <c:orientation val="minMax"/>
        </c:scaling>
        <c:axPos val="l"/>
        <c:numFmt formatCode="General" sourceLinked="1"/>
        <c:majorTickMark val="none"/>
        <c:tickLblPos val="nextTo"/>
        <c:crossAx val="113259648"/>
        <c:crosses val="autoZero"/>
        <c:auto val="1"/>
        <c:lblAlgn val="ctr"/>
        <c:lblOffset val="100"/>
      </c:catAx>
      <c:valAx>
        <c:axId val="113259648"/>
        <c:scaling>
          <c:orientation val="minMax"/>
        </c:scaling>
        <c:delete val="1"/>
        <c:axPos val="b"/>
        <c:numFmt formatCode="0" sourceLinked="1"/>
        <c:tickLblPos val="none"/>
        <c:crossAx val="101318016"/>
        <c:crosses val="autoZero"/>
        <c:crossBetween val="between"/>
      </c:valAx>
    </c:plotArea>
    <c:legend>
      <c:legendPos val="t"/>
      <c:layout>
        <c:manualLayout>
          <c:xMode val="edge"/>
          <c:yMode val="edge"/>
          <c:x val="0.80459733284784496"/>
          <c:y val="0.59274561679790061"/>
          <c:w val="0.19481777494576169"/>
          <c:h val="0.22212241469816263"/>
        </c:manualLayout>
      </c:layout>
    </c:legend>
    <c:plotVisOnly val="1"/>
    <c:dispBlanksAs val="gap"/>
  </c:chart>
  <c:txPr>
    <a:bodyPr/>
    <a:lstStyle/>
    <a:p>
      <a:pPr>
        <a:defRPr sz="1800"/>
      </a:pPr>
      <a:endParaRPr lang="en-US"/>
    </a:p>
  </c:txPr>
  <c:externalData r:id="rId1"/>
</c:chartSpace>
</file>

<file path=ppt/charts/chart9.xml><?xml version="1.0" encoding="utf-8"?>
<c:chartSpace xmlns:c="http://schemas.openxmlformats.org/drawingml/2006/chart" xmlns:a="http://schemas.openxmlformats.org/drawingml/2006/main" xmlns:r="http://schemas.openxmlformats.org/officeDocument/2006/relationships">
  <c:lang val="en-US"/>
  <c:style val="27"/>
  <c:chart>
    <c:autoTitleDeleted val="1"/>
    <c:plotArea>
      <c:layout>
        <c:manualLayout>
          <c:layoutTarget val="inner"/>
          <c:xMode val="edge"/>
          <c:yMode val="edge"/>
          <c:x val="1.5300961813859475E-2"/>
          <c:y val="8.957836451301758E-2"/>
          <c:w val="0.96939807637228115"/>
          <c:h val="0.57484564288052853"/>
        </c:manualLayout>
      </c:layout>
      <c:barChart>
        <c:barDir val="col"/>
        <c:grouping val="clustered"/>
        <c:ser>
          <c:idx val="0"/>
          <c:order val="0"/>
          <c:tx>
            <c:strRef>
              <c:f>Sheet1!$B$1</c:f>
              <c:strCache>
                <c:ptCount val="1"/>
                <c:pt idx="0">
                  <c:v>Series 1</c:v>
                </c:pt>
              </c:strCache>
            </c:strRef>
          </c:tx>
          <c:spPr>
            <a:solidFill>
              <a:schemeClr val="tx2"/>
            </a:solidFill>
          </c:spPr>
          <c:dLbls>
            <c:txPr>
              <a:bodyPr/>
              <a:lstStyle/>
              <a:p>
                <a:pPr>
                  <a:defRPr b="1"/>
                </a:pPr>
                <a:endParaRPr lang="en-US"/>
              </a:p>
            </c:txPr>
            <c:showVal val="1"/>
          </c:dLbls>
          <c:cat>
            <c:strRef>
              <c:f>Sheet1!$A$2:$A$12</c:f>
              <c:strCache>
                <c:ptCount val="11"/>
                <c:pt idx="0">
                  <c:v>Addis Ababa</c:v>
                </c:pt>
                <c:pt idx="1">
                  <c:v>Gambela</c:v>
                </c:pt>
                <c:pt idx="2">
                  <c:v>Harari</c:v>
                </c:pt>
                <c:pt idx="3">
                  <c:v>Somali</c:v>
                </c:pt>
                <c:pt idx="4">
                  <c:v>Dire Dawa</c:v>
                </c:pt>
                <c:pt idx="5">
                  <c:v>Oromiya</c:v>
                </c:pt>
                <c:pt idx="6">
                  <c:v>SNNP</c:v>
                </c:pt>
                <c:pt idx="7">
                  <c:v>Benishangul-Gumuz</c:v>
                </c:pt>
                <c:pt idx="8">
                  <c:v>Affar</c:v>
                </c:pt>
                <c:pt idx="9">
                  <c:v>Tigray</c:v>
                </c:pt>
                <c:pt idx="10">
                  <c:v>Amhara</c:v>
                </c:pt>
              </c:strCache>
            </c:strRef>
          </c:cat>
          <c:val>
            <c:numRef>
              <c:f>Sheet1!$B$2:$B$12</c:f>
              <c:numCache>
                <c:formatCode>0</c:formatCode>
                <c:ptCount val="11"/>
                <c:pt idx="0" formatCode="General">
                  <c:v>22</c:v>
                </c:pt>
                <c:pt idx="1">
                  <c:v>27</c:v>
                </c:pt>
                <c:pt idx="2" formatCode="General">
                  <c:v>30</c:v>
                </c:pt>
                <c:pt idx="3" formatCode="General">
                  <c:v>33</c:v>
                </c:pt>
                <c:pt idx="4" formatCode="General">
                  <c:v>36</c:v>
                </c:pt>
                <c:pt idx="5" formatCode="General">
                  <c:v>41</c:v>
                </c:pt>
                <c:pt idx="6" formatCode="General">
                  <c:v>44</c:v>
                </c:pt>
                <c:pt idx="7" formatCode="General">
                  <c:v>49</c:v>
                </c:pt>
                <c:pt idx="8" formatCode="General">
                  <c:v>50</c:v>
                </c:pt>
                <c:pt idx="9" formatCode="General">
                  <c:v>51</c:v>
                </c:pt>
                <c:pt idx="10" formatCode="General">
                  <c:v>52</c:v>
                </c:pt>
              </c:numCache>
            </c:numRef>
          </c:val>
        </c:ser>
        <c:dLbls>
          <c:showVal val="1"/>
        </c:dLbls>
        <c:gapWidth val="100"/>
        <c:overlap val="-25"/>
        <c:axId val="113357952"/>
        <c:axId val="113359488"/>
      </c:barChart>
      <c:catAx>
        <c:axId val="113357952"/>
        <c:scaling>
          <c:orientation val="minMax"/>
        </c:scaling>
        <c:axPos val="b"/>
        <c:majorTickMark val="none"/>
        <c:tickLblPos val="nextTo"/>
        <c:crossAx val="113359488"/>
        <c:crosses val="autoZero"/>
        <c:auto val="1"/>
        <c:lblAlgn val="ctr"/>
        <c:lblOffset val="100"/>
      </c:catAx>
      <c:valAx>
        <c:axId val="113359488"/>
        <c:scaling>
          <c:orientation val="minMax"/>
        </c:scaling>
        <c:delete val="1"/>
        <c:axPos val="l"/>
        <c:numFmt formatCode="General" sourceLinked="1"/>
        <c:tickLblPos val="none"/>
        <c:crossAx val="113357952"/>
        <c:crosses val="autoZero"/>
        <c:crossBetween val="between"/>
      </c:valAx>
    </c:plotArea>
    <c:plotVisOnly val="1"/>
    <c:dispBlanksAs val="gap"/>
  </c:chart>
  <c:txPr>
    <a:bodyPr/>
    <a:lstStyle/>
    <a:p>
      <a:pPr>
        <a:defRPr sz="1800"/>
      </a:pPr>
      <a:endParaRPr lang="en-US"/>
    </a:p>
  </c:txPr>
  <c:externalData r:id="rId1"/>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smtClean="0">
                <a:latin typeface="+mn-lt"/>
                <a:cs typeface="+mn-cs"/>
              </a:defRPr>
            </a:lvl1pPr>
          </a:lstStyle>
          <a:p>
            <a:pPr>
              <a:defRPr/>
            </a:pPr>
            <a:fld id="{8AAB95A4-3E3B-470D-B8F6-F0CBD0C1465A}" type="datetimeFigureOut">
              <a:rPr lang="en-US"/>
              <a:pPr>
                <a:defRPr/>
              </a:pPr>
              <a:t>5/9/2012</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endParaRPr lang="en-US" noProof="0"/>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smtClean="0">
                <a:latin typeface="+mn-lt"/>
                <a:cs typeface="+mn-cs"/>
              </a:defRPr>
            </a:lvl1pPr>
          </a:lstStyle>
          <a:p>
            <a:pPr>
              <a:defRPr/>
            </a:pPr>
            <a:fld id="{2F17372B-8D28-449C-B399-A6E9E5B402A7}" type="slidenum">
              <a:rPr lang="en-US"/>
              <a:pPr>
                <a:defRPr/>
              </a:pPr>
              <a:t>‹#›</a:t>
            </a:fld>
            <a:endParaRPr lang="en-US"/>
          </a:p>
        </p:txBody>
      </p:sp>
    </p:spTree>
    <p:extLst>
      <p:ext uri="{BB962C8B-B14F-4D97-AF65-F5344CB8AC3E}">
        <p14:creationId xmlns:p14="http://schemas.microsoft.com/office/powerpoint/2010/main" xmlns="" val="1812750554"/>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mn-lt"/>
        <a:ea typeface="+mn-ea"/>
        <a:cs typeface="+mn-cs"/>
      </a:defRPr>
    </a:lvl1pPr>
    <a:lvl2pPr marL="457200" algn="l" rtl="0" fontAlgn="base">
      <a:spcBef>
        <a:spcPct val="30000"/>
      </a:spcBef>
      <a:spcAft>
        <a:spcPct val="0"/>
      </a:spcAft>
      <a:defRPr sz="1200" kern="1200">
        <a:solidFill>
          <a:schemeClr val="tx1"/>
        </a:solidFill>
        <a:latin typeface="+mn-lt"/>
        <a:ea typeface="+mn-ea"/>
        <a:cs typeface="+mn-cs"/>
      </a:defRPr>
    </a:lvl2pPr>
    <a:lvl3pPr marL="914400" algn="l" rtl="0" fontAlgn="base">
      <a:spcBef>
        <a:spcPct val="30000"/>
      </a:spcBef>
      <a:spcAft>
        <a:spcPct val="0"/>
      </a:spcAft>
      <a:defRPr sz="1200" kern="1200">
        <a:solidFill>
          <a:schemeClr val="tx1"/>
        </a:solidFill>
        <a:latin typeface="+mn-lt"/>
        <a:ea typeface="+mn-ea"/>
        <a:cs typeface="+mn-cs"/>
      </a:defRPr>
    </a:lvl3pPr>
    <a:lvl4pPr marL="1371600" algn="l" rtl="0" fontAlgn="base">
      <a:spcBef>
        <a:spcPct val="30000"/>
      </a:spcBef>
      <a:spcAft>
        <a:spcPct val="0"/>
      </a:spcAft>
      <a:defRPr sz="1200" kern="1200">
        <a:solidFill>
          <a:schemeClr val="tx1"/>
        </a:solidFill>
        <a:latin typeface="+mn-lt"/>
        <a:ea typeface="+mn-ea"/>
        <a:cs typeface="+mn-cs"/>
      </a:defRPr>
    </a:lvl4pPr>
    <a:lvl5pPr marL="1828800" algn="l" rtl="0" fontAlgn="base">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Slide Image Placeholder 1"/>
          <p:cNvSpPr>
            <a:spLocks noGrp="1" noRot="1" noChangeAspect="1" noTextEdit="1"/>
          </p:cNvSpPr>
          <p:nvPr>
            <p:ph type="sldImg"/>
          </p:nvPr>
        </p:nvSpPr>
        <p:spPr bwMode="auto">
          <a:noFill/>
          <a:ln>
            <a:solidFill>
              <a:srgbClr val="000000"/>
            </a:solidFill>
            <a:miter lim="800000"/>
            <a:headEnd/>
            <a:tailEnd/>
          </a:ln>
        </p:spPr>
      </p:sp>
      <p:sp>
        <p:nvSpPr>
          <p:cNvPr id="4505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The early initiation of breastfeeding is important for a number of reasons. Early suckling benefits mothers because it stimulates breast milk production and releases a hormone that helps the uterus to contract and reduce postpartum blood loss. It also fosters bonding between mother and child. </a:t>
            </a:r>
          </a:p>
          <a:p>
            <a:pPr>
              <a:spcBef>
                <a:spcPct val="0"/>
              </a:spcBef>
            </a:pPr>
            <a:endParaRPr lang="en-US" dirty="0" smtClean="0"/>
          </a:p>
        </p:txBody>
      </p:sp>
      <p:sp>
        <p:nvSpPr>
          <p:cNvPr id="4506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C5E20932-488B-4BAD-8B15-2E1450BA937C}" type="slidenum">
              <a:rPr lang="en-US"/>
              <a:pPr fontAlgn="base">
                <a:spcBef>
                  <a:spcPct val="0"/>
                </a:spcBef>
                <a:spcAft>
                  <a:spcPct val="0"/>
                </a:spcAft>
              </a:pPr>
              <a:t>3</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Slide Image Placeholder 1"/>
          <p:cNvSpPr>
            <a:spLocks noGrp="1" noRot="1" noChangeAspect="1" noTextEdit="1"/>
          </p:cNvSpPr>
          <p:nvPr>
            <p:ph type="sldImg"/>
          </p:nvPr>
        </p:nvSpPr>
        <p:spPr bwMode="auto">
          <a:noFill/>
          <a:ln>
            <a:solidFill>
              <a:srgbClr val="000000"/>
            </a:solidFill>
            <a:miter lim="800000"/>
            <a:headEnd/>
            <a:tailEnd/>
          </a:ln>
        </p:spPr>
      </p:sp>
      <p:sp>
        <p:nvSpPr>
          <p:cNvPr id="54275"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The nutritional status of young children is a comprehensive index that reflects the level and pace of household, community, and national development. Malnutrition is a direct result of insufficient food intake or repeated infectious diseases or a combination of both. It can result in increased risk to illness and death and can also result in a lower level of cognitive development. </a:t>
            </a:r>
          </a:p>
          <a:p>
            <a:pPr>
              <a:lnSpc>
                <a:spcPct val="55000"/>
              </a:lnSpc>
              <a:spcBef>
                <a:spcPct val="0"/>
              </a:spcBef>
            </a:pPr>
            <a:endParaRPr lang="en-US" dirty="0" smtClean="0"/>
          </a:p>
          <a:p>
            <a:pPr>
              <a:spcBef>
                <a:spcPct val="0"/>
              </a:spcBef>
            </a:pPr>
            <a:r>
              <a:rPr lang="en-US" dirty="0" smtClean="0"/>
              <a:t>Children who are stunted are considered too </a:t>
            </a:r>
            <a:r>
              <a:rPr lang="en-US" i="1" dirty="0" smtClean="0"/>
              <a:t>short for their age</a:t>
            </a:r>
            <a:r>
              <a:rPr lang="en-US" dirty="0" smtClean="0"/>
              <a:t>.   44% of children are stunted.</a:t>
            </a:r>
          </a:p>
          <a:p>
            <a:pPr>
              <a:spcBef>
                <a:spcPct val="0"/>
              </a:spcBef>
            </a:pPr>
            <a:r>
              <a:rPr lang="en-US" dirty="0" smtClean="0"/>
              <a:t>Children who are wasted are too thin for their height.    10% of children are wasted.</a:t>
            </a:r>
          </a:p>
          <a:p>
            <a:pPr>
              <a:spcBef>
                <a:spcPct val="0"/>
              </a:spcBef>
            </a:pPr>
            <a:r>
              <a:rPr lang="en-US" dirty="0" smtClean="0"/>
              <a:t>Children who are underweight are too short for their height. 29% of children are underweight.</a:t>
            </a:r>
          </a:p>
          <a:p>
            <a:pPr>
              <a:spcBef>
                <a:spcPct val="0"/>
              </a:spcBef>
            </a:pPr>
            <a:endParaRPr lang="en-US" dirty="0" smtClean="0"/>
          </a:p>
        </p:txBody>
      </p:sp>
      <p:sp>
        <p:nvSpPr>
          <p:cNvPr id="5427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AA1C9D46-6513-4446-AA37-BE447C563D6A}" type="slidenum">
              <a:rPr lang="en-US"/>
              <a:pPr fontAlgn="base">
                <a:spcBef>
                  <a:spcPct val="0"/>
                </a:spcBef>
                <a:spcAft>
                  <a:spcPct val="0"/>
                </a:spcAft>
              </a:pPr>
              <a:t>15</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p:cNvSpPr>
            <a:spLocks noGrp="1" noRot="1" noChangeAspect="1" noTextEdit="1"/>
          </p:cNvSpPr>
          <p:nvPr>
            <p:ph type="sldImg"/>
          </p:nvPr>
        </p:nvSpPr>
        <p:spPr bwMode="auto">
          <a:noFill/>
          <a:ln>
            <a:solidFill>
              <a:srgbClr val="000000"/>
            </a:solidFill>
            <a:miter lim="800000"/>
            <a:headEnd/>
            <a:tailEnd/>
          </a:ln>
        </p:spPr>
      </p:sp>
      <p:sp>
        <p:nvSpPr>
          <p:cNvPr id="5529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
        <p:nvSpPr>
          <p:cNvPr id="5530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CE4DE2C1-2601-4500-BA1C-2608F69ED2B2}" type="slidenum">
              <a:rPr lang="en-US"/>
              <a:pPr fontAlgn="base">
                <a:spcBef>
                  <a:spcPct val="0"/>
                </a:spcBef>
                <a:spcAft>
                  <a:spcPct val="0"/>
                </a:spcAft>
              </a:pPr>
              <a:t>17</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8AB2195-D7B9-4BB0-B40A-5E37EEDFC883}" type="slidenum">
              <a:rPr lang="en-US" smtClean="0"/>
              <a:pPr/>
              <a:t>18</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Slide Image Placeholder 1"/>
          <p:cNvSpPr>
            <a:spLocks noGrp="1" noRot="1" noChangeAspect="1" noTextEdit="1"/>
          </p:cNvSpPr>
          <p:nvPr>
            <p:ph type="sldImg"/>
          </p:nvPr>
        </p:nvSpPr>
        <p:spPr bwMode="auto">
          <a:noFill/>
          <a:ln>
            <a:solidFill>
              <a:srgbClr val="000000"/>
            </a:solidFill>
            <a:miter lim="800000"/>
            <a:headEnd/>
            <a:tailEnd/>
          </a:ln>
        </p:spPr>
      </p:sp>
      <p:sp>
        <p:nvSpPr>
          <p:cNvPr id="46083"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dirty="0" smtClean="0"/>
          </a:p>
        </p:txBody>
      </p:sp>
      <p:sp>
        <p:nvSpPr>
          <p:cNvPr id="46084"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A21803AC-C021-40D8-AB4C-38617D9D91B6}" type="slidenum">
              <a:rPr lang="en-US"/>
              <a:pPr fontAlgn="base">
                <a:spcBef>
                  <a:spcPct val="0"/>
                </a:spcBef>
                <a:spcAft>
                  <a:spcPct val="0"/>
                </a:spcAft>
              </a:pPr>
              <a:t>4</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endParaRPr lang="en-US" dirty="0"/>
          </a:p>
        </p:txBody>
      </p:sp>
      <p:sp>
        <p:nvSpPr>
          <p:cNvPr id="4" name="Slide Number Placeholder 3"/>
          <p:cNvSpPr>
            <a:spLocks noGrp="1"/>
          </p:cNvSpPr>
          <p:nvPr>
            <p:ph type="sldNum" sz="quarter" idx="10"/>
          </p:nvPr>
        </p:nvSpPr>
        <p:spPr/>
        <p:txBody>
          <a:bodyPr/>
          <a:lstStyle/>
          <a:p>
            <a:fld id="{D8AB2195-D7B9-4BB0-B40A-5E37EEDFC883}" type="slidenum">
              <a:rPr lang="en-US" smtClean="0"/>
              <a:pPr/>
              <a:t>5</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Slide Image Placeholder 1"/>
          <p:cNvSpPr>
            <a:spLocks noGrp="1" noRot="1" noChangeAspect="1" noTextEdit="1"/>
          </p:cNvSpPr>
          <p:nvPr>
            <p:ph type="sldImg"/>
          </p:nvPr>
        </p:nvSpPr>
        <p:spPr bwMode="auto">
          <a:noFill/>
          <a:ln>
            <a:solidFill>
              <a:srgbClr val="000000"/>
            </a:solidFill>
            <a:miter lim="800000"/>
            <a:headEnd/>
            <a:tailEnd/>
          </a:ln>
        </p:spPr>
      </p:sp>
      <p:sp>
        <p:nvSpPr>
          <p:cNvPr id="48131"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smtClean="0"/>
              <a:t>Exclusive breastfeeding is recommended for the first 6 months of a child’s life because breast milk is uncontaminated and contains all of the nutrients necessary for children in the first few months of life. In addition, the mother’s antibodies in breast milk provide immunity to disease. </a:t>
            </a:r>
          </a:p>
          <a:p>
            <a:pPr>
              <a:spcBef>
                <a:spcPct val="0"/>
              </a:spcBef>
            </a:pPr>
            <a:endParaRPr lang="en-US" smtClean="0"/>
          </a:p>
        </p:txBody>
      </p:sp>
      <p:sp>
        <p:nvSpPr>
          <p:cNvPr id="4813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60695324-697A-4902-A8C5-CEF4A824EE48}" type="slidenum">
              <a:rPr lang="en-US"/>
              <a:pPr fontAlgn="base">
                <a:spcBef>
                  <a:spcPct val="0"/>
                </a:spcBef>
                <a:spcAft>
                  <a:spcPct val="0"/>
                </a:spcAft>
              </a:pPr>
              <a:t>6</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Slide Image Placeholder 1"/>
          <p:cNvSpPr>
            <a:spLocks noGrp="1" noRot="1" noChangeAspect="1" noTextEdit="1"/>
          </p:cNvSpPr>
          <p:nvPr>
            <p:ph type="sldImg"/>
          </p:nvPr>
        </p:nvSpPr>
        <p:spPr bwMode="auto">
          <a:noFill/>
          <a:ln>
            <a:solidFill>
              <a:srgbClr val="000000"/>
            </a:solidFill>
            <a:miter lim="800000"/>
            <a:headEnd/>
            <a:tailEnd/>
          </a:ln>
        </p:spPr>
      </p:sp>
      <p:sp>
        <p:nvSpPr>
          <p:cNvPr id="49155"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
        <p:nvSpPr>
          <p:cNvPr id="49156"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F7D29625-9191-4043-8BCA-225A207CD04B}" type="slidenum">
              <a:rPr lang="en-US"/>
              <a:pPr fontAlgn="base">
                <a:spcBef>
                  <a:spcPct val="0"/>
                </a:spcBef>
                <a:spcAft>
                  <a:spcPct val="0"/>
                </a:spcAft>
              </a:pPr>
              <a:t>7</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Slide Image Placeholder 1"/>
          <p:cNvSpPr>
            <a:spLocks noGrp="1" noRot="1" noChangeAspect="1" noTextEdit="1"/>
          </p:cNvSpPr>
          <p:nvPr>
            <p:ph type="sldImg"/>
          </p:nvPr>
        </p:nvSpPr>
        <p:spPr bwMode="auto">
          <a:noFill/>
          <a:ln>
            <a:solidFill>
              <a:srgbClr val="000000"/>
            </a:solidFill>
            <a:miter lim="800000"/>
            <a:headEnd/>
            <a:tailEnd/>
          </a:ln>
        </p:spPr>
      </p:sp>
      <p:sp>
        <p:nvSpPr>
          <p:cNvPr id="50179"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
        <p:nvSpPr>
          <p:cNvPr id="50180"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66C08E97-5A30-4D29-A12F-3E6B88B2EC3E}" type="slidenum">
              <a:rPr lang="en-US"/>
              <a:pPr fontAlgn="base">
                <a:spcBef>
                  <a:spcPct val="0"/>
                </a:spcBef>
                <a:spcAft>
                  <a:spcPct val="0"/>
                </a:spcAft>
              </a:pPr>
              <a:t>8</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p:cNvSpPr>
            <a:spLocks noGrp="1" noRot="1" noChangeAspect="1" noTextEdit="1"/>
          </p:cNvSpPr>
          <p:nvPr>
            <p:ph type="sldImg"/>
          </p:nvPr>
        </p:nvSpPr>
        <p:spPr bwMode="auto">
          <a:noFill/>
          <a:ln>
            <a:solidFill>
              <a:srgbClr val="000000"/>
            </a:solidFill>
            <a:miter lim="800000"/>
            <a:headEnd/>
            <a:tailEnd/>
          </a:ln>
        </p:spPr>
      </p:sp>
      <p:sp>
        <p:nvSpPr>
          <p:cNvPr id="51203"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smtClean="0"/>
          </a:p>
        </p:txBody>
      </p:sp>
      <p:sp>
        <p:nvSpPr>
          <p:cNvPr id="51204"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DABEE28-EA0B-453A-A218-70EDD719F500}" type="slidenum">
              <a:rPr lang="en-US"/>
              <a:pPr fontAlgn="base">
                <a:spcBef>
                  <a:spcPct val="0"/>
                </a:spcBef>
                <a:spcAft>
                  <a:spcPct val="0"/>
                </a:spcAft>
              </a:pPr>
              <a:t>10</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p:cNvSpPr>
            <a:spLocks noGrp="1" noRot="1" noChangeAspect="1" noTextEdit="1"/>
          </p:cNvSpPr>
          <p:nvPr>
            <p:ph type="sldImg"/>
          </p:nvPr>
        </p:nvSpPr>
        <p:spPr bwMode="auto">
          <a:noFill/>
          <a:ln>
            <a:solidFill>
              <a:srgbClr val="000000"/>
            </a:solidFill>
            <a:miter lim="800000"/>
            <a:headEnd/>
            <a:tailEnd/>
          </a:ln>
        </p:spPr>
      </p:sp>
      <p:sp>
        <p:nvSpPr>
          <p:cNvPr id="52227"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dirty="0" smtClean="0"/>
          </a:p>
        </p:txBody>
      </p:sp>
      <p:sp>
        <p:nvSpPr>
          <p:cNvPr id="52228"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E68AFCB5-AA83-4F8A-A3C5-BCBC02A3CBD4}" type="slidenum">
              <a:rPr lang="en-US"/>
              <a:pPr fontAlgn="base">
                <a:spcBef>
                  <a:spcPct val="0"/>
                </a:spcBef>
                <a:spcAft>
                  <a:spcPct val="0"/>
                </a:spcAft>
              </a:pPr>
              <a:t>12</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Slide Image Placeholder 1"/>
          <p:cNvSpPr>
            <a:spLocks noGrp="1" noRot="1" noChangeAspect="1" noTextEdit="1"/>
          </p:cNvSpPr>
          <p:nvPr>
            <p:ph type="sldImg"/>
          </p:nvPr>
        </p:nvSpPr>
        <p:spPr bwMode="auto">
          <a:noFill/>
          <a:ln>
            <a:solidFill>
              <a:srgbClr val="000000"/>
            </a:solidFill>
            <a:miter lim="800000"/>
            <a:headEnd/>
            <a:tailEnd/>
          </a:ln>
        </p:spPr>
      </p:sp>
      <p:sp>
        <p:nvSpPr>
          <p:cNvPr id="53251"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endParaRPr lang="en-US" dirty="0" smtClean="0"/>
          </a:p>
        </p:txBody>
      </p:sp>
      <p:sp>
        <p:nvSpPr>
          <p:cNvPr id="5325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3A2E6A1F-B4DE-40E4-ADFF-616C619B4E71}" type="slidenum">
              <a:rPr lang="en-US"/>
              <a:pPr fontAlgn="base">
                <a:spcBef>
                  <a:spcPct val="0"/>
                </a:spcBef>
                <a:spcAft>
                  <a:spcPct val="0"/>
                </a:spcAft>
              </a:pPr>
              <a:t>13</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6" name="TextBox 5"/>
          <p:cNvSpPr txBox="1"/>
          <p:nvPr userDrawn="1"/>
        </p:nvSpPr>
        <p:spPr>
          <a:xfrm>
            <a:off x="381000" y="5486400"/>
            <a:ext cx="8382000" cy="584775"/>
          </a:xfrm>
          <a:prstGeom prst="rect">
            <a:avLst/>
          </a:prstGeom>
          <a:noFill/>
        </p:spPr>
        <p:txBody>
          <a:bodyPr wrap="square" rtlCol="0">
            <a:spAutoFit/>
          </a:bodyPr>
          <a:lstStyle/>
          <a:p>
            <a:pPr algn="ctr"/>
            <a:r>
              <a:rPr lang="en-US" sz="3200" b="0" dirty="0" smtClean="0">
                <a:solidFill>
                  <a:schemeClr val="tx1"/>
                </a:solidFill>
                <a:latin typeface="Calibri" pitchFamily="34" charset="0"/>
                <a:cs typeface="Calibri" pitchFamily="34" charset="0"/>
              </a:rPr>
              <a:t>Ethiopia</a:t>
            </a:r>
            <a:r>
              <a:rPr lang="en-US" sz="3200" b="0" baseline="0" dirty="0" smtClean="0">
                <a:solidFill>
                  <a:schemeClr val="tx1"/>
                </a:solidFill>
                <a:latin typeface="Calibri" pitchFamily="34" charset="0"/>
                <a:cs typeface="Calibri" pitchFamily="34" charset="0"/>
              </a:rPr>
              <a:t> Demographic and Health Survey 2011</a:t>
            </a:r>
            <a:endParaRPr lang="en-US" sz="3200" b="0" dirty="0">
              <a:solidFill>
                <a:schemeClr val="tx1"/>
              </a:solidFill>
              <a:latin typeface="Calibri" pitchFamily="34" charset="0"/>
              <a:cs typeface="Calibri" pitchFamily="34" charset="0"/>
            </a:endParaRPr>
          </a:p>
        </p:txBody>
      </p:sp>
      <p:grpSp>
        <p:nvGrpSpPr>
          <p:cNvPr id="11" name="Group 10"/>
          <p:cNvGrpSpPr/>
          <p:nvPr userDrawn="1"/>
        </p:nvGrpSpPr>
        <p:grpSpPr>
          <a:xfrm>
            <a:off x="-338630" y="2255772"/>
            <a:ext cx="9821260" cy="2346456"/>
            <a:chOff x="-338630" y="1771045"/>
            <a:chExt cx="9821260" cy="2346456"/>
          </a:xfrm>
        </p:grpSpPr>
        <p:grpSp>
          <p:nvGrpSpPr>
            <p:cNvPr id="12" name="Group 11"/>
            <p:cNvGrpSpPr/>
            <p:nvPr userDrawn="1"/>
          </p:nvGrpSpPr>
          <p:grpSpPr>
            <a:xfrm>
              <a:off x="-338630" y="2010380"/>
              <a:ext cx="9821260" cy="1849341"/>
              <a:chOff x="6626" y="2036859"/>
              <a:chExt cx="9821260" cy="1849341"/>
            </a:xfrm>
          </p:grpSpPr>
          <p:pic>
            <p:nvPicPr>
              <p:cNvPr id="15" name="Picture 14"/>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13855" y="2057400"/>
                <a:ext cx="1094232" cy="914400"/>
              </a:xfrm>
              <a:prstGeom prst="rect">
                <a:avLst/>
              </a:prstGeom>
            </p:spPr>
          </p:pic>
          <p:pic>
            <p:nvPicPr>
              <p:cNvPr id="16" name="Picture 15"/>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6626" y="2971800"/>
                <a:ext cx="1094232" cy="914400"/>
              </a:xfrm>
              <a:prstGeom prst="rect">
                <a:avLst/>
              </a:prstGeom>
            </p:spPr>
          </p:pic>
          <p:pic>
            <p:nvPicPr>
              <p:cNvPr id="17" name="Picture 1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1100858" y="2057400"/>
                <a:ext cx="1094232" cy="914400"/>
              </a:xfrm>
              <a:prstGeom prst="rect">
                <a:avLst/>
              </a:prstGeom>
            </p:spPr>
          </p:pic>
          <p:pic>
            <p:nvPicPr>
              <p:cNvPr id="18" name="Picture 17"/>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2173562" y="2057400"/>
                <a:ext cx="1094232" cy="914400"/>
              </a:xfrm>
              <a:prstGeom prst="rect">
                <a:avLst/>
              </a:prstGeom>
            </p:spPr>
          </p:pic>
          <p:pic>
            <p:nvPicPr>
              <p:cNvPr id="19" name="Picture 18"/>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3267794" y="2971800"/>
                <a:ext cx="1094232" cy="914400"/>
              </a:xfrm>
              <a:prstGeom prst="rect">
                <a:avLst/>
              </a:prstGeom>
            </p:spPr>
          </p:pic>
          <p:pic>
            <p:nvPicPr>
              <p:cNvPr id="20" name="Picture 19"/>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4362026" y="2971800"/>
                <a:ext cx="1094232" cy="914400"/>
              </a:xfrm>
              <a:prstGeom prst="rect">
                <a:avLst/>
              </a:prstGeom>
            </p:spPr>
          </p:pic>
          <p:pic>
            <p:nvPicPr>
              <p:cNvPr id="21" name="Picture 20"/>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6545190" y="2971800"/>
                <a:ext cx="1094232" cy="914400"/>
              </a:xfrm>
              <a:prstGeom prst="rect">
                <a:avLst/>
              </a:prstGeom>
            </p:spPr>
          </p:pic>
          <p:pic>
            <p:nvPicPr>
              <p:cNvPr id="22" name="Picture 21"/>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3266469" y="2057400"/>
                <a:ext cx="1094232" cy="914400"/>
              </a:xfrm>
              <a:prstGeom prst="rect">
                <a:avLst/>
              </a:prstGeom>
            </p:spPr>
          </p:pic>
          <p:pic>
            <p:nvPicPr>
              <p:cNvPr id="23" name="Picture 22"/>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1108087" y="2971800"/>
                <a:ext cx="1094232" cy="914400"/>
              </a:xfrm>
              <a:prstGeom prst="rect">
                <a:avLst/>
              </a:prstGeom>
            </p:spPr>
          </p:pic>
          <p:pic>
            <p:nvPicPr>
              <p:cNvPr id="24" name="Picture 23"/>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2173562" y="2971800"/>
                <a:ext cx="1094232" cy="914400"/>
              </a:xfrm>
              <a:prstGeom prst="rect">
                <a:avLst/>
              </a:prstGeom>
            </p:spPr>
          </p:pic>
          <p:pic>
            <p:nvPicPr>
              <p:cNvPr id="25" name="Picture 24"/>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4360701" y="2057400"/>
                <a:ext cx="1094232" cy="914400"/>
              </a:xfrm>
              <a:prstGeom prst="rect">
                <a:avLst/>
              </a:prstGeom>
            </p:spPr>
          </p:pic>
          <p:pic>
            <p:nvPicPr>
              <p:cNvPr id="26" name="Picture 25"/>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6546515" y="2057400"/>
                <a:ext cx="1094232" cy="914400"/>
              </a:xfrm>
              <a:prstGeom prst="rect">
                <a:avLst/>
              </a:prstGeom>
            </p:spPr>
          </p:pic>
          <p:pic>
            <p:nvPicPr>
              <p:cNvPr id="27" name="Picture 26"/>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7639422" y="2951259"/>
                <a:ext cx="1094232" cy="914400"/>
              </a:xfrm>
              <a:prstGeom prst="rect">
                <a:avLst/>
              </a:prstGeom>
            </p:spPr>
          </p:pic>
          <p:pic>
            <p:nvPicPr>
              <p:cNvPr id="28" name="Picture 27"/>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7639422" y="2036859"/>
                <a:ext cx="1094232" cy="914400"/>
              </a:xfrm>
              <a:prstGeom prst="rect">
                <a:avLst/>
              </a:prstGeom>
            </p:spPr>
          </p:pic>
          <p:pic>
            <p:nvPicPr>
              <p:cNvPr id="29" name="Picture 28"/>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5454933" y="2971800"/>
                <a:ext cx="1094232" cy="914400"/>
              </a:xfrm>
              <a:prstGeom prst="rect">
                <a:avLst/>
              </a:prstGeom>
            </p:spPr>
          </p:pic>
          <p:pic>
            <p:nvPicPr>
              <p:cNvPr id="30" name="Picture 29"/>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5452283" y="2057400"/>
                <a:ext cx="1094232" cy="914400"/>
              </a:xfrm>
              <a:prstGeom prst="rect">
                <a:avLst/>
              </a:prstGeom>
            </p:spPr>
          </p:pic>
          <p:pic>
            <p:nvPicPr>
              <p:cNvPr id="31" name="Picture 30"/>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8733654" y="2036859"/>
                <a:ext cx="1094232" cy="914400"/>
              </a:xfrm>
              <a:prstGeom prst="rect">
                <a:avLst/>
              </a:prstGeom>
            </p:spPr>
          </p:pic>
          <p:pic>
            <p:nvPicPr>
              <p:cNvPr id="32" name="Picture 31"/>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8717340" y="2951259"/>
                <a:ext cx="1094232" cy="914400"/>
              </a:xfrm>
              <a:prstGeom prst="rect">
                <a:avLst/>
              </a:prstGeom>
            </p:spPr>
          </p:pic>
        </p:grpSp>
        <p:sp>
          <p:nvSpPr>
            <p:cNvPr id="13" name="Rectangle 12"/>
            <p:cNvSpPr/>
            <p:nvPr userDrawn="1"/>
          </p:nvSpPr>
          <p:spPr>
            <a:xfrm>
              <a:off x="-76200" y="1771045"/>
              <a:ext cx="9372600" cy="257780"/>
            </a:xfrm>
            <a:prstGeom prst="rect">
              <a:avLst/>
            </a:prstGeom>
            <a:solidFill>
              <a:schemeClr val="tx2"/>
            </a:solidFill>
            <a:ln>
              <a:noFill/>
            </a:ln>
            <a:scene3d>
              <a:camera prst="orthographicFront"/>
              <a:lightRig rig="threePt" dir="t"/>
            </a:scene3d>
            <a:sp3d>
              <a:bevelT/>
              <a:bevelB/>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userDrawn="1"/>
          </p:nvSpPr>
          <p:spPr>
            <a:xfrm>
              <a:off x="-114300" y="3859721"/>
              <a:ext cx="9372600" cy="257780"/>
            </a:xfrm>
            <a:prstGeom prst="rect">
              <a:avLst/>
            </a:prstGeom>
            <a:solidFill>
              <a:schemeClr val="tx2"/>
            </a:solidFill>
            <a:ln>
              <a:noFill/>
            </a:ln>
            <a:scene3d>
              <a:camera prst="orthographicFront"/>
              <a:lightRig rig="threePt" dir="t"/>
            </a:scene3d>
            <a:sp3d>
              <a:bevelT/>
              <a:bevelB/>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9517E653-C40B-481A-80D9-A8884E56EA7F}" type="datetimeFigureOut">
              <a:rPr lang="en-US"/>
              <a:pPr>
                <a:defRPr/>
              </a:pPr>
              <a:t>5/9/2012</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D3C8DCB1-7E87-4CBA-B115-0377E774798A}"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5B38DB45-C285-47FB-A5B1-81945F378F68}" type="datetimeFigureOut">
              <a:rPr lang="en-US"/>
              <a:pPr>
                <a:defRPr/>
              </a:pPr>
              <a:t>5/9/2012</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2850C7D3-F795-4358-A0FE-B94518A0FDF0}" type="slidenum">
              <a:rPr lang="en-US"/>
              <a:pPr>
                <a:defRPr/>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chart">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457200" y="1600200"/>
            <a:ext cx="8229600" cy="4525963"/>
          </a:xfrm>
        </p:spPr>
        <p:txBody>
          <a:bodyPr rtlCol="0">
            <a:normAutofit/>
          </a:bodyPr>
          <a:lstStyle/>
          <a:p>
            <a:pPr lvl="0"/>
            <a:endParaRPr lang="en-US" noProof="0" smtClean="0"/>
          </a:p>
        </p:txBody>
      </p:sp>
      <p:sp>
        <p:nvSpPr>
          <p:cNvPr id="4" name="Rectangle 4"/>
          <p:cNvSpPr>
            <a:spLocks noGrp="1" noChangeArrowheads="1"/>
          </p:cNvSpPr>
          <p:nvPr>
            <p:ph type="dt" sz="half" idx="10"/>
          </p:nvPr>
        </p:nvSpPr>
        <p:spPr/>
        <p:txBody>
          <a:bodyPr/>
          <a:lstStyle>
            <a:lvl1pPr>
              <a:defRPr/>
            </a:lvl1pPr>
          </a:lstStyle>
          <a:p>
            <a:pPr>
              <a:defRPr/>
            </a:pPr>
            <a:r>
              <a:rPr lang="en-US"/>
              <a:t>2006-07 SDHS – CSO and Macro International</a:t>
            </a:r>
          </a:p>
        </p:txBody>
      </p:sp>
      <p:sp>
        <p:nvSpPr>
          <p:cNvPr id="5" name="Rectangle 5"/>
          <p:cNvSpPr>
            <a:spLocks noGrp="1" noChangeArrowheads="1"/>
          </p:cNvSpPr>
          <p:nvPr>
            <p:ph type="ftr" sz="quarter" idx="11"/>
          </p:nvPr>
        </p:nvSpPr>
        <p:spPr/>
        <p:txBody>
          <a:bodyPr/>
          <a:lstStyle>
            <a:lvl1pPr>
              <a:defRPr/>
            </a:lvl1pPr>
          </a:lstStyle>
          <a:p>
            <a:pPr>
              <a:defRPr/>
            </a:pPr>
            <a:r>
              <a:rPr lang="en-US"/>
              <a:t>2006-07 NDHS- MoHSS and Macro International</a:t>
            </a:r>
          </a:p>
        </p:txBody>
      </p:sp>
      <p:sp>
        <p:nvSpPr>
          <p:cNvPr id="6" name="Rectangle 6"/>
          <p:cNvSpPr>
            <a:spLocks noGrp="1" noChangeArrowheads="1"/>
          </p:cNvSpPr>
          <p:nvPr>
            <p:ph type="sldNum" sz="quarter" idx="12"/>
          </p:nvPr>
        </p:nvSpPr>
        <p:spPr/>
        <p:txBody>
          <a:bodyPr/>
          <a:lstStyle>
            <a:lvl1pPr>
              <a:defRPr/>
            </a:lvl1pPr>
          </a:lstStyle>
          <a:p>
            <a:pPr>
              <a:defRPr/>
            </a:pPr>
            <a:fld id="{268D9872-D087-490F-8F65-0F934F5EA030}" type="slidenum">
              <a:rPr lang="en-US"/>
              <a:pPr>
                <a:defRPr/>
              </a:pPr>
              <a:t>‹#›</a:t>
            </a:fld>
            <a:endParaRPr 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A05C0953-5CD8-43D3-86ED-D06E021CD2F0}" type="datetimeFigureOut">
              <a:rPr lang="en-US" smtClean="0"/>
              <a:pPr/>
              <a:t>5/9/2012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2F6B41C-1552-4BC7-9441-90AEC209EB88}" type="slidenum">
              <a:rPr lang="en-US" smtClean="0"/>
              <a:pPr/>
              <a:t>‹#›</a:t>
            </a:fld>
            <a:endParaRPr lang="en-US"/>
          </a:p>
        </p:txBody>
      </p:sp>
    </p:spTree>
    <p:extLst>
      <p:ext uri="{BB962C8B-B14F-4D97-AF65-F5344CB8AC3E}">
        <p14:creationId xmlns:p14="http://schemas.microsoft.com/office/powerpoint/2010/main" xmlns="" val="138791127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05C0953-5CD8-43D3-86ED-D06E021CD2F0}" type="datetimeFigureOut">
              <a:rPr lang="en-US" smtClean="0"/>
              <a:pPr/>
              <a:t>5/9/2012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2F6B41C-1552-4BC7-9441-90AEC209EB88}" type="slidenum">
              <a:rPr lang="en-US" smtClean="0"/>
              <a:pPr/>
              <a:t>‹#›</a:t>
            </a:fld>
            <a:endParaRPr lang="en-US"/>
          </a:p>
        </p:txBody>
      </p:sp>
    </p:spTree>
    <p:extLst>
      <p:ext uri="{BB962C8B-B14F-4D97-AF65-F5344CB8AC3E}">
        <p14:creationId xmlns:p14="http://schemas.microsoft.com/office/powerpoint/2010/main" xmlns="" val="1809002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A05C0953-5CD8-43D3-86ED-D06E021CD2F0}" type="datetimeFigureOut">
              <a:rPr lang="en-US" smtClean="0"/>
              <a:pPr/>
              <a:t>5/9/2012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2F6B41C-1552-4BC7-9441-90AEC209EB88}" type="slidenum">
              <a:rPr lang="en-US" smtClean="0"/>
              <a:pPr/>
              <a:t>‹#›</a:t>
            </a:fld>
            <a:endParaRPr lang="en-US"/>
          </a:p>
        </p:txBody>
      </p:sp>
    </p:spTree>
    <p:extLst>
      <p:ext uri="{BB962C8B-B14F-4D97-AF65-F5344CB8AC3E}">
        <p14:creationId xmlns:p14="http://schemas.microsoft.com/office/powerpoint/2010/main" xmlns="" val="372608006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A05C0953-5CD8-43D3-86ED-D06E021CD2F0}" type="datetimeFigureOut">
              <a:rPr lang="en-US" smtClean="0"/>
              <a:pPr/>
              <a:t>5/9/2012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2F6B41C-1552-4BC7-9441-90AEC209EB88}" type="slidenum">
              <a:rPr lang="en-US" smtClean="0"/>
              <a:pPr/>
              <a:t>‹#›</a:t>
            </a:fld>
            <a:endParaRPr lang="en-US"/>
          </a:p>
        </p:txBody>
      </p:sp>
    </p:spTree>
    <p:extLst>
      <p:ext uri="{BB962C8B-B14F-4D97-AF65-F5344CB8AC3E}">
        <p14:creationId xmlns:p14="http://schemas.microsoft.com/office/powerpoint/2010/main" xmlns="" val="178854125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A05C0953-5CD8-43D3-86ED-D06E021CD2F0}" type="datetimeFigureOut">
              <a:rPr lang="en-US" smtClean="0"/>
              <a:pPr/>
              <a:t>5/9/2012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2F6B41C-1552-4BC7-9441-90AEC209EB88}" type="slidenum">
              <a:rPr lang="en-US" smtClean="0"/>
              <a:pPr/>
              <a:t>‹#›</a:t>
            </a:fld>
            <a:endParaRPr lang="en-US"/>
          </a:p>
        </p:txBody>
      </p:sp>
    </p:spTree>
    <p:extLst>
      <p:ext uri="{BB962C8B-B14F-4D97-AF65-F5344CB8AC3E}">
        <p14:creationId xmlns:p14="http://schemas.microsoft.com/office/powerpoint/2010/main" xmlns="" val="69610062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A05C0953-5CD8-43D3-86ED-D06E021CD2F0}" type="datetimeFigureOut">
              <a:rPr lang="en-US" smtClean="0"/>
              <a:pPr/>
              <a:t>5/9/2012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2F6B41C-1552-4BC7-9441-90AEC209EB88}" type="slidenum">
              <a:rPr lang="en-US" smtClean="0"/>
              <a:pPr/>
              <a:t>‹#›</a:t>
            </a:fld>
            <a:endParaRPr lang="en-US"/>
          </a:p>
        </p:txBody>
      </p:sp>
    </p:spTree>
    <p:extLst>
      <p:ext uri="{BB962C8B-B14F-4D97-AF65-F5344CB8AC3E}">
        <p14:creationId xmlns:p14="http://schemas.microsoft.com/office/powerpoint/2010/main" xmlns="" val="298336148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05C0953-5CD8-43D3-86ED-D06E021CD2F0}" type="datetimeFigureOut">
              <a:rPr lang="en-US" smtClean="0"/>
              <a:pPr/>
              <a:t>5/9/2012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2F6B41C-1552-4BC7-9441-90AEC209EB88}" type="slidenum">
              <a:rPr lang="en-US" smtClean="0"/>
              <a:pPr/>
              <a:t>‹#›</a:t>
            </a:fld>
            <a:endParaRPr lang="en-US"/>
          </a:p>
        </p:txBody>
      </p:sp>
    </p:spTree>
    <p:extLst>
      <p:ext uri="{BB962C8B-B14F-4D97-AF65-F5344CB8AC3E}">
        <p14:creationId xmlns:p14="http://schemas.microsoft.com/office/powerpoint/2010/main" xmlns="" val="6699349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lvl1pPr>
              <a:defRPr/>
            </a:lvl1pPr>
          </a:lstStyle>
          <a:p>
            <a:pPr>
              <a:defRPr/>
            </a:pPr>
            <a:fld id="{1077B334-186D-443C-AA2B-0D21911976A0}" type="datetimeFigureOut">
              <a:rPr lang="en-US"/>
              <a:pPr>
                <a:defRPr/>
              </a:pPr>
              <a:t>5/9/2012</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8F083AC7-E761-483D-9084-90B311E403B4}" type="slidenum">
              <a:rPr lang="en-US"/>
              <a:pPr>
                <a:defRPr/>
              </a:pPr>
              <a:t>‹#›</a:t>
            </a:fld>
            <a:endParaRPr 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05C0953-5CD8-43D3-86ED-D06E021CD2F0}" type="datetimeFigureOut">
              <a:rPr lang="en-US" smtClean="0"/>
              <a:pPr/>
              <a:t>5/9/2012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2F6B41C-1552-4BC7-9441-90AEC209EB88}" type="slidenum">
              <a:rPr lang="en-US" smtClean="0"/>
              <a:pPr/>
              <a:t>‹#›</a:t>
            </a:fld>
            <a:endParaRPr lang="en-US"/>
          </a:p>
        </p:txBody>
      </p:sp>
    </p:spTree>
    <p:extLst>
      <p:ext uri="{BB962C8B-B14F-4D97-AF65-F5344CB8AC3E}">
        <p14:creationId xmlns:p14="http://schemas.microsoft.com/office/powerpoint/2010/main" xmlns="" val="405557838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A05C0953-5CD8-43D3-86ED-D06E021CD2F0}" type="datetimeFigureOut">
              <a:rPr lang="en-US" smtClean="0"/>
              <a:pPr/>
              <a:t>5/9/2012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2F6B41C-1552-4BC7-9441-90AEC209EB88}" type="slidenum">
              <a:rPr lang="en-US" smtClean="0"/>
              <a:pPr/>
              <a:t>‹#›</a:t>
            </a:fld>
            <a:endParaRPr lang="en-US"/>
          </a:p>
        </p:txBody>
      </p:sp>
    </p:spTree>
    <p:extLst>
      <p:ext uri="{BB962C8B-B14F-4D97-AF65-F5344CB8AC3E}">
        <p14:creationId xmlns:p14="http://schemas.microsoft.com/office/powerpoint/2010/main" xmlns="" val="362891391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05C0953-5CD8-43D3-86ED-D06E021CD2F0}" type="datetimeFigureOut">
              <a:rPr lang="en-US" smtClean="0"/>
              <a:pPr/>
              <a:t>5/9/2012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2F6B41C-1552-4BC7-9441-90AEC209EB88}" type="slidenum">
              <a:rPr lang="en-US" smtClean="0"/>
              <a:pPr/>
              <a:t>‹#›</a:t>
            </a:fld>
            <a:endParaRPr lang="en-US"/>
          </a:p>
        </p:txBody>
      </p:sp>
    </p:spTree>
    <p:extLst>
      <p:ext uri="{BB962C8B-B14F-4D97-AF65-F5344CB8AC3E}">
        <p14:creationId xmlns:p14="http://schemas.microsoft.com/office/powerpoint/2010/main" xmlns="" val="94354540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A05C0953-5CD8-43D3-86ED-D06E021CD2F0}" type="datetimeFigureOut">
              <a:rPr lang="en-US" smtClean="0"/>
              <a:pPr/>
              <a:t>5/9/2012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2F6B41C-1552-4BC7-9441-90AEC209EB88}" type="slidenum">
              <a:rPr lang="en-US" smtClean="0"/>
              <a:pPr/>
              <a:t>‹#›</a:t>
            </a:fld>
            <a:endParaRPr lang="en-US"/>
          </a:p>
        </p:txBody>
      </p:sp>
    </p:spTree>
    <p:extLst>
      <p:ext uri="{BB962C8B-B14F-4D97-AF65-F5344CB8AC3E}">
        <p14:creationId xmlns:p14="http://schemas.microsoft.com/office/powerpoint/2010/main" xmlns="" val="64293296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chart">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smtClean="0"/>
              <a:t>Click to edit Master title style</a:t>
            </a:r>
            <a:endParaRPr lang="en-US"/>
          </a:p>
        </p:txBody>
      </p:sp>
      <p:sp>
        <p:nvSpPr>
          <p:cNvPr id="3" name="Chart Placeholder 2"/>
          <p:cNvSpPr>
            <a:spLocks noGrp="1"/>
          </p:cNvSpPr>
          <p:nvPr>
            <p:ph type="chart" idx="1"/>
          </p:nvPr>
        </p:nvSpPr>
        <p:spPr>
          <a:xfrm>
            <a:off x="457200" y="1600200"/>
            <a:ext cx="8229600" cy="4525963"/>
          </a:xfrm>
        </p:spPr>
        <p:txBody>
          <a:bodyPr rtlCol="0">
            <a:normAutofit/>
          </a:bodyPr>
          <a:lstStyle/>
          <a:p>
            <a:pPr lvl="0"/>
            <a:endParaRPr lang="en-US" noProof="0" smtClean="0"/>
          </a:p>
        </p:txBody>
      </p:sp>
      <p:sp>
        <p:nvSpPr>
          <p:cNvPr id="4" name="Rectangle 4"/>
          <p:cNvSpPr>
            <a:spLocks noGrp="1" noChangeArrowheads="1"/>
          </p:cNvSpPr>
          <p:nvPr>
            <p:ph type="dt" sz="half" idx="10"/>
          </p:nvPr>
        </p:nvSpPr>
        <p:spPr/>
        <p:txBody>
          <a:bodyPr/>
          <a:lstStyle>
            <a:lvl1pPr>
              <a:defRPr/>
            </a:lvl1pPr>
          </a:lstStyle>
          <a:p>
            <a:pPr>
              <a:defRPr/>
            </a:pPr>
            <a:r>
              <a:rPr lang="en-US"/>
              <a:t>2006-07 SDHS – CSO and Macro International</a:t>
            </a:r>
          </a:p>
        </p:txBody>
      </p:sp>
      <p:sp>
        <p:nvSpPr>
          <p:cNvPr id="5" name="Rectangle 5"/>
          <p:cNvSpPr>
            <a:spLocks noGrp="1" noChangeArrowheads="1"/>
          </p:cNvSpPr>
          <p:nvPr>
            <p:ph type="ftr" sz="quarter" idx="11"/>
          </p:nvPr>
        </p:nvSpPr>
        <p:spPr/>
        <p:txBody>
          <a:bodyPr/>
          <a:lstStyle>
            <a:lvl1pPr>
              <a:defRPr/>
            </a:lvl1pPr>
          </a:lstStyle>
          <a:p>
            <a:pPr>
              <a:defRPr/>
            </a:pPr>
            <a:r>
              <a:rPr lang="en-US"/>
              <a:t>2006-07 NDHS- MoHSS and Macro International</a:t>
            </a:r>
          </a:p>
        </p:txBody>
      </p:sp>
      <p:sp>
        <p:nvSpPr>
          <p:cNvPr id="6" name="Rectangle 6"/>
          <p:cNvSpPr>
            <a:spLocks noGrp="1" noChangeArrowheads="1"/>
          </p:cNvSpPr>
          <p:nvPr>
            <p:ph type="sldNum" sz="quarter" idx="12"/>
          </p:nvPr>
        </p:nvSpPr>
        <p:spPr/>
        <p:txBody>
          <a:bodyPr/>
          <a:lstStyle>
            <a:lvl1pPr>
              <a:defRPr/>
            </a:lvl1pPr>
          </a:lstStyle>
          <a:p>
            <a:pPr>
              <a:defRPr/>
            </a:pPr>
            <a:fld id="{268D9872-D087-490F-8F65-0F934F5EA030}"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lvl1pPr>
              <a:defRPr/>
            </a:lvl1pPr>
          </a:lstStyle>
          <a:p>
            <a:pPr>
              <a:defRPr/>
            </a:pPr>
            <a:fld id="{35481AD8-5F84-4325-8C60-927185FF6033}" type="datetimeFigureOut">
              <a:rPr lang="en-US"/>
              <a:pPr>
                <a:defRPr/>
              </a:pPr>
              <a:t>5/9/2012</a:t>
            </a:fld>
            <a:endParaRPr lang="en-US"/>
          </a:p>
        </p:txBody>
      </p:sp>
      <p:sp>
        <p:nvSpPr>
          <p:cNvPr id="5" name="Footer Placeholder 4"/>
          <p:cNvSpPr>
            <a:spLocks noGrp="1"/>
          </p:cNvSpPr>
          <p:nvPr>
            <p:ph type="ftr" sz="quarter" idx="11"/>
          </p:nvPr>
        </p:nvSpPr>
        <p:spPr/>
        <p:txBody>
          <a:bodyPr/>
          <a:lstStyle>
            <a:lvl1pPr>
              <a:defRPr/>
            </a:lvl1pPr>
          </a:lstStyle>
          <a:p>
            <a:pPr>
              <a:defRPr/>
            </a:pPr>
            <a:endParaRPr lang="en-US"/>
          </a:p>
        </p:txBody>
      </p:sp>
      <p:sp>
        <p:nvSpPr>
          <p:cNvPr id="6" name="Slide Number Placeholder 5"/>
          <p:cNvSpPr>
            <a:spLocks noGrp="1"/>
          </p:cNvSpPr>
          <p:nvPr>
            <p:ph type="sldNum" sz="quarter" idx="12"/>
          </p:nvPr>
        </p:nvSpPr>
        <p:spPr/>
        <p:txBody>
          <a:bodyPr/>
          <a:lstStyle>
            <a:lvl1pPr>
              <a:defRPr/>
            </a:lvl1pPr>
          </a:lstStyle>
          <a:p>
            <a:pPr>
              <a:defRPr/>
            </a:pPr>
            <a:fld id="{33CDE609-4EBC-4565-88E3-601723232B67}"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3"/>
          <p:cNvSpPr>
            <a:spLocks noGrp="1"/>
          </p:cNvSpPr>
          <p:nvPr>
            <p:ph type="dt" sz="half" idx="10"/>
          </p:nvPr>
        </p:nvSpPr>
        <p:spPr/>
        <p:txBody>
          <a:bodyPr/>
          <a:lstStyle>
            <a:lvl1pPr>
              <a:defRPr/>
            </a:lvl1pPr>
          </a:lstStyle>
          <a:p>
            <a:pPr>
              <a:defRPr/>
            </a:pPr>
            <a:fld id="{D47B1902-C9EF-4093-86DB-85AAB7E300B4}" type="datetimeFigureOut">
              <a:rPr lang="en-US"/>
              <a:pPr>
                <a:defRPr/>
              </a:pPr>
              <a:t>5/9/2012</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6D07F6A8-7459-4E37-89CB-1190356117CB}"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3"/>
          <p:cNvSpPr>
            <a:spLocks noGrp="1"/>
          </p:cNvSpPr>
          <p:nvPr>
            <p:ph type="dt" sz="half" idx="10"/>
          </p:nvPr>
        </p:nvSpPr>
        <p:spPr/>
        <p:txBody>
          <a:bodyPr/>
          <a:lstStyle>
            <a:lvl1pPr>
              <a:defRPr/>
            </a:lvl1pPr>
          </a:lstStyle>
          <a:p>
            <a:pPr>
              <a:defRPr/>
            </a:pPr>
            <a:fld id="{5647FBD7-CD52-499D-BE97-63A6E01D3CBC}" type="datetimeFigureOut">
              <a:rPr lang="en-US"/>
              <a:pPr>
                <a:defRPr/>
              </a:pPr>
              <a:t>5/9/2012</a:t>
            </a:fld>
            <a:endParaRPr lang="en-US"/>
          </a:p>
        </p:txBody>
      </p:sp>
      <p:sp>
        <p:nvSpPr>
          <p:cNvPr id="8" name="Footer Placeholder 4"/>
          <p:cNvSpPr>
            <a:spLocks noGrp="1"/>
          </p:cNvSpPr>
          <p:nvPr>
            <p:ph type="ftr" sz="quarter" idx="11"/>
          </p:nvPr>
        </p:nvSpPr>
        <p:spPr/>
        <p:txBody>
          <a:bodyPr/>
          <a:lstStyle>
            <a:lvl1pPr>
              <a:defRPr/>
            </a:lvl1pPr>
          </a:lstStyle>
          <a:p>
            <a:pPr>
              <a:defRPr/>
            </a:pPr>
            <a:endParaRPr lang="en-US"/>
          </a:p>
        </p:txBody>
      </p:sp>
      <p:sp>
        <p:nvSpPr>
          <p:cNvPr id="9" name="Slide Number Placeholder 5"/>
          <p:cNvSpPr>
            <a:spLocks noGrp="1"/>
          </p:cNvSpPr>
          <p:nvPr>
            <p:ph type="sldNum" sz="quarter" idx="12"/>
          </p:nvPr>
        </p:nvSpPr>
        <p:spPr/>
        <p:txBody>
          <a:bodyPr/>
          <a:lstStyle>
            <a:lvl1pPr>
              <a:defRPr/>
            </a:lvl1pPr>
          </a:lstStyle>
          <a:p>
            <a:pPr>
              <a:defRPr/>
            </a:pPr>
            <a:fld id="{D8700930-B021-45E7-BBC3-2553E5553CBA}"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3"/>
          <p:cNvSpPr>
            <a:spLocks noGrp="1"/>
          </p:cNvSpPr>
          <p:nvPr>
            <p:ph type="dt" sz="half" idx="10"/>
          </p:nvPr>
        </p:nvSpPr>
        <p:spPr/>
        <p:txBody>
          <a:bodyPr/>
          <a:lstStyle>
            <a:lvl1pPr>
              <a:defRPr/>
            </a:lvl1pPr>
          </a:lstStyle>
          <a:p>
            <a:pPr>
              <a:defRPr/>
            </a:pPr>
            <a:fld id="{C6D7F9B4-E43E-41FC-AE9F-2AA68D1C0465}" type="datetimeFigureOut">
              <a:rPr lang="en-US"/>
              <a:pPr>
                <a:defRPr/>
              </a:pPr>
              <a:t>5/9/2012</a:t>
            </a:fld>
            <a:endParaRPr lang="en-US"/>
          </a:p>
        </p:txBody>
      </p:sp>
      <p:sp>
        <p:nvSpPr>
          <p:cNvPr id="4" name="Footer Placeholder 4"/>
          <p:cNvSpPr>
            <a:spLocks noGrp="1"/>
          </p:cNvSpPr>
          <p:nvPr>
            <p:ph type="ftr" sz="quarter" idx="11"/>
          </p:nvPr>
        </p:nvSpPr>
        <p:spPr/>
        <p:txBody>
          <a:bodyPr/>
          <a:lstStyle>
            <a:lvl1pPr>
              <a:defRPr/>
            </a:lvl1pPr>
          </a:lstStyle>
          <a:p>
            <a:pPr>
              <a:defRPr/>
            </a:pPr>
            <a:endParaRPr lang="en-US"/>
          </a:p>
        </p:txBody>
      </p:sp>
      <p:sp>
        <p:nvSpPr>
          <p:cNvPr id="5" name="Slide Number Placeholder 5"/>
          <p:cNvSpPr>
            <a:spLocks noGrp="1"/>
          </p:cNvSpPr>
          <p:nvPr>
            <p:ph type="sldNum" sz="quarter" idx="12"/>
          </p:nvPr>
        </p:nvSpPr>
        <p:spPr/>
        <p:txBody>
          <a:bodyPr/>
          <a:lstStyle>
            <a:lvl1pPr>
              <a:defRPr/>
            </a:lvl1pPr>
          </a:lstStyle>
          <a:p>
            <a:pPr>
              <a:defRPr/>
            </a:pPr>
            <a:fld id="{9FBBA447-DB3E-4056-B304-3B52E2632462}"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fld id="{A1C95DAE-22F9-4204-9314-844DB857B5BE}" type="datetimeFigureOut">
              <a:rPr lang="en-US"/>
              <a:pPr>
                <a:defRPr/>
              </a:pPr>
              <a:t>5/9/2012</a:t>
            </a:fld>
            <a:endParaRPr lang="en-US"/>
          </a:p>
        </p:txBody>
      </p:sp>
      <p:sp>
        <p:nvSpPr>
          <p:cNvPr id="3" name="Footer Placeholder 4"/>
          <p:cNvSpPr>
            <a:spLocks noGrp="1"/>
          </p:cNvSpPr>
          <p:nvPr>
            <p:ph type="ftr" sz="quarter" idx="11"/>
          </p:nvPr>
        </p:nvSpPr>
        <p:spPr/>
        <p:txBody>
          <a:bodyPr/>
          <a:lstStyle>
            <a:lvl1pPr>
              <a:defRPr/>
            </a:lvl1pPr>
          </a:lstStyle>
          <a:p>
            <a:pPr>
              <a:defRPr/>
            </a:pPr>
            <a:endParaRPr lang="en-US"/>
          </a:p>
        </p:txBody>
      </p:sp>
      <p:sp>
        <p:nvSpPr>
          <p:cNvPr id="4" name="Slide Number Placeholder 5"/>
          <p:cNvSpPr>
            <a:spLocks noGrp="1"/>
          </p:cNvSpPr>
          <p:nvPr>
            <p:ph type="sldNum" sz="quarter" idx="12"/>
          </p:nvPr>
        </p:nvSpPr>
        <p:spPr/>
        <p:txBody>
          <a:bodyPr/>
          <a:lstStyle>
            <a:lvl1pPr>
              <a:defRPr/>
            </a:lvl1pPr>
          </a:lstStyle>
          <a:p>
            <a:pPr>
              <a:defRPr/>
            </a:pPr>
            <a:fld id="{C4199862-07EB-497F-AF30-743FDC54A8BB}"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9E9A59DB-95B0-4ECD-B72F-F92D2AC9D907}" type="datetimeFigureOut">
              <a:rPr lang="en-US"/>
              <a:pPr>
                <a:defRPr/>
              </a:pPr>
              <a:t>5/9/2012</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0EA219D4-D9E7-4D22-9F7D-5C00C3FD044B}"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3"/>
          <p:cNvSpPr>
            <a:spLocks noGrp="1"/>
          </p:cNvSpPr>
          <p:nvPr>
            <p:ph type="dt" sz="half" idx="10"/>
          </p:nvPr>
        </p:nvSpPr>
        <p:spPr/>
        <p:txBody>
          <a:bodyPr/>
          <a:lstStyle>
            <a:lvl1pPr>
              <a:defRPr/>
            </a:lvl1pPr>
          </a:lstStyle>
          <a:p>
            <a:pPr>
              <a:defRPr/>
            </a:pPr>
            <a:fld id="{D6F8371A-892E-42A2-9CAC-138FCEB246CC}" type="datetimeFigureOut">
              <a:rPr lang="en-US"/>
              <a:pPr>
                <a:defRPr/>
              </a:pPr>
              <a:t>5/9/2012</a:t>
            </a:fld>
            <a:endParaRPr lang="en-US"/>
          </a:p>
        </p:txBody>
      </p:sp>
      <p:sp>
        <p:nvSpPr>
          <p:cNvPr id="6" name="Footer Placeholder 4"/>
          <p:cNvSpPr>
            <a:spLocks noGrp="1"/>
          </p:cNvSpPr>
          <p:nvPr>
            <p:ph type="ftr" sz="quarter" idx="11"/>
          </p:nvPr>
        </p:nvSpPr>
        <p:spPr/>
        <p:txBody>
          <a:bodyPr/>
          <a:lstStyle>
            <a:lvl1pPr>
              <a:defRPr/>
            </a:lvl1pPr>
          </a:lstStyle>
          <a:p>
            <a:pPr>
              <a:defRPr/>
            </a:pPr>
            <a:endParaRPr lang="en-US"/>
          </a:p>
        </p:txBody>
      </p:sp>
      <p:sp>
        <p:nvSpPr>
          <p:cNvPr id="7" name="Slide Number Placeholder 5"/>
          <p:cNvSpPr>
            <a:spLocks noGrp="1"/>
          </p:cNvSpPr>
          <p:nvPr>
            <p:ph type="sldNum" sz="quarter" idx="12"/>
          </p:nvPr>
        </p:nvSpPr>
        <p:spPr/>
        <p:txBody>
          <a:bodyPr/>
          <a:lstStyle>
            <a:lvl1pPr>
              <a:defRPr/>
            </a:lvl1pPr>
          </a:lstStyle>
          <a:p>
            <a:pPr>
              <a:defRPr/>
            </a:pPr>
            <a:fld id="{C93E90A3-15BD-47A5-9071-EDA4BE1256FB}"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2"/>
      </p:bgRef>
    </p:bg>
    <p:spTree>
      <p:nvGrpSpPr>
        <p:cNvPr id="1" name=""/>
        <p:cNvGrpSpPr/>
        <p:nvPr/>
      </p:nvGrpSpPr>
      <p:grpSpPr>
        <a:xfrm>
          <a:off x="0" y="0"/>
          <a:ext cx="0" cy="0"/>
          <a:chOff x="0" y="0"/>
          <a:chExt cx="0" cy="0"/>
        </a:xfrm>
      </p:grpSpPr>
      <p:sp>
        <p:nvSpPr>
          <p:cNvPr id="2050" name="Title Placeholder 1"/>
          <p:cNvSpPr>
            <a:spLocks noGrp="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2051" name="Text Placeholder 2"/>
          <p:cNvSpPr>
            <a:spLocks noGrp="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smtClean="0">
                <a:solidFill>
                  <a:schemeClr val="tx1">
                    <a:tint val="75000"/>
                  </a:schemeClr>
                </a:solidFill>
                <a:latin typeface="+mn-lt"/>
                <a:cs typeface="+mn-cs"/>
              </a:defRPr>
            </a:lvl1pPr>
          </a:lstStyle>
          <a:p>
            <a:pPr>
              <a:defRPr/>
            </a:pPr>
            <a:fld id="{7D5ED585-391C-4F7C-A308-3A82DDD6893C}" type="datetimeFigureOut">
              <a:rPr lang="en-US"/>
              <a:pPr>
                <a:defRPr/>
              </a:pPr>
              <a:t>5/9/2012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cs typeface="+mn-cs"/>
              </a:defRPr>
            </a:lvl1pPr>
          </a:lstStyle>
          <a:p>
            <a:pPr>
              <a:defRPr/>
            </a:pPr>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fontAlgn="auto">
              <a:spcBef>
                <a:spcPts val="0"/>
              </a:spcBef>
              <a:spcAft>
                <a:spcPts val="0"/>
              </a:spcAft>
              <a:defRPr sz="1200" smtClean="0">
                <a:solidFill>
                  <a:schemeClr val="tx1">
                    <a:tint val="75000"/>
                  </a:schemeClr>
                </a:solidFill>
                <a:latin typeface="+mn-lt"/>
                <a:cs typeface="+mn-cs"/>
              </a:defRPr>
            </a:lvl1pPr>
          </a:lstStyle>
          <a:p>
            <a:pPr>
              <a:defRPr/>
            </a:pPr>
            <a:fld id="{7444D913-DF2C-40BB-8AF3-F60AE4B08CCD}" type="slidenum">
              <a:rPr lang="en-US"/>
              <a:pPr>
                <a:defRPr/>
              </a:pPr>
              <a:t>‹#›</a:t>
            </a:fld>
            <a:endParaRPr lang="en-US"/>
          </a:p>
        </p:txBody>
      </p:sp>
    </p:spTree>
  </p:cSld>
  <p:clrMap bg1="dk1" tx1="lt1" bg2="dk2" tx2="lt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 id="2147483707" r:id="rId12"/>
  </p:sldLayoutIdLst>
  <p:txStyles>
    <p:titleStyle>
      <a:lvl1pPr algn="ctr" rtl="0" fontAlgn="base">
        <a:spcBef>
          <a:spcPct val="0"/>
        </a:spcBef>
        <a:spcAft>
          <a:spcPct val="0"/>
        </a:spcAft>
        <a:defRPr sz="4400" kern="1200">
          <a:solidFill>
            <a:schemeClr val="tx1"/>
          </a:solidFill>
          <a:latin typeface="+mj-lt"/>
          <a:ea typeface="+mj-ea"/>
          <a:cs typeface="+mj-cs"/>
        </a:defRPr>
      </a:lvl1pPr>
      <a:lvl2pPr algn="ctr" rtl="0" fontAlgn="base">
        <a:spcBef>
          <a:spcPct val="0"/>
        </a:spcBef>
        <a:spcAft>
          <a:spcPct val="0"/>
        </a:spcAft>
        <a:defRPr sz="4400">
          <a:solidFill>
            <a:schemeClr val="tx1"/>
          </a:solidFill>
          <a:latin typeface="Calibri" pitchFamily="34" charset="0"/>
        </a:defRPr>
      </a:lvl2pPr>
      <a:lvl3pPr algn="ctr" rtl="0" fontAlgn="base">
        <a:spcBef>
          <a:spcPct val="0"/>
        </a:spcBef>
        <a:spcAft>
          <a:spcPct val="0"/>
        </a:spcAft>
        <a:defRPr sz="4400">
          <a:solidFill>
            <a:schemeClr val="tx1"/>
          </a:solidFill>
          <a:latin typeface="Calibri" pitchFamily="34" charset="0"/>
        </a:defRPr>
      </a:lvl3pPr>
      <a:lvl4pPr algn="ctr" rtl="0" fontAlgn="base">
        <a:spcBef>
          <a:spcPct val="0"/>
        </a:spcBef>
        <a:spcAft>
          <a:spcPct val="0"/>
        </a:spcAft>
        <a:defRPr sz="4400">
          <a:solidFill>
            <a:schemeClr val="tx1"/>
          </a:solidFill>
          <a:latin typeface="Calibri" pitchFamily="34" charset="0"/>
        </a:defRPr>
      </a:lvl4pPr>
      <a:lvl5pPr algn="ctr" rtl="0" fontAlgn="base">
        <a:spcBef>
          <a:spcPct val="0"/>
        </a:spcBef>
        <a:spcAft>
          <a:spcPct val="0"/>
        </a:spcAft>
        <a:defRPr sz="4400">
          <a:solidFill>
            <a:schemeClr val="tx1"/>
          </a:solidFill>
          <a:latin typeface="Calibri" pitchFamily="34" charset="0"/>
        </a:defRPr>
      </a:lvl5pPr>
      <a:lvl6pPr marL="457200" algn="ctr" rtl="0" fontAlgn="base">
        <a:spcBef>
          <a:spcPct val="0"/>
        </a:spcBef>
        <a:spcAft>
          <a:spcPct val="0"/>
        </a:spcAft>
        <a:defRPr sz="4400">
          <a:solidFill>
            <a:schemeClr val="tx1"/>
          </a:solidFill>
          <a:latin typeface="Calibri" pitchFamily="34" charset="0"/>
        </a:defRPr>
      </a:lvl6pPr>
      <a:lvl7pPr marL="914400" algn="ctr" rtl="0" fontAlgn="base">
        <a:spcBef>
          <a:spcPct val="0"/>
        </a:spcBef>
        <a:spcAft>
          <a:spcPct val="0"/>
        </a:spcAft>
        <a:defRPr sz="4400">
          <a:solidFill>
            <a:schemeClr val="tx1"/>
          </a:solidFill>
          <a:latin typeface="Calibri" pitchFamily="34" charset="0"/>
        </a:defRPr>
      </a:lvl7pPr>
      <a:lvl8pPr marL="1371600" algn="ctr" rtl="0" fontAlgn="base">
        <a:spcBef>
          <a:spcPct val="0"/>
        </a:spcBef>
        <a:spcAft>
          <a:spcPct val="0"/>
        </a:spcAft>
        <a:defRPr sz="4400">
          <a:solidFill>
            <a:schemeClr val="tx1"/>
          </a:solidFill>
          <a:latin typeface="Calibri" pitchFamily="34" charset="0"/>
        </a:defRPr>
      </a:lvl8pPr>
      <a:lvl9pPr marL="1828800" algn="ctr" rtl="0" fontAlgn="base">
        <a:spcBef>
          <a:spcPct val="0"/>
        </a:spcBef>
        <a:spcAft>
          <a:spcPct val="0"/>
        </a:spcAft>
        <a:defRPr sz="4400">
          <a:solidFill>
            <a:schemeClr val="tx1"/>
          </a:solidFill>
          <a:latin typeface="Calibri" pitchFamily="34" charset="0"/>
        </a:defRPr>
      </a:lvl9pPr>
    </p:titleStyle>
    <p:bodyStyle>
      <a:lvl1pPr marL="342900" indent="-342900" algn="l" rtl="0" fontAlgn="base">
        <a:spcBef>
          <a:spcPct val="20000"/>
        </a:spcBef>
        <a:spcAft>
          <a:spcPct val="0"/>
        </a:spcAft>
        <a:buFont typeface="Arial" charset="0"/>
        <a:buChar char="•"/>
        <a:defRPr sz="3200" kern="1200">
          <a:solidFill>
            <a:schemeClr val="tx1"/>
          </a:solidFill>
          <a:latin typeface="+mn-lt"/>
          <a:ea typeface="+mn-ea"/>
          <a:cs typeface="+mn-cs"/>
        </a:defRPr>
      </a:lvl1pPr>
      <a:lvl2pPr marL="742950" indent="-285750" algn="l" rtl="0" fontAlgn="base">
        <a:spcBef>
          <a:spcPct val="20000"/>
        </a:spcBef>
        <a:spcAft>
          <a:spcPct val="0"/>
        </a:spcAft>
        <a:buFont typeface="Arial" charset="0"/>
        <a:buChar char="–"/>
        <a:defRPr sz="2800" kern="1200">
          <a:solidFill>
            <a:schemeClr val="tx1"/>
          </a:solidFill>
          <a:latin typeface="+mn-lt"/>
          <a:ea typeface="+mn-ea"/>
          <a:cs typeface="+mn-cs"/>
        </a:defRPr>
      </a:lvl2pPr>
      <a:lvl3pPr marL="1143000" indent="-228600" algn="l" rtl="0" fontAlgn="base">
        <a:spcBef>
          <a:spcPct val="20000"/>
        </a:spcBef>
        <a:spcAft>
          <a:spcPct val="0"/>
        </a:spcAft>
        <a:buFont typeface="Arial" charset="0"/>
        <a:buChar char="•"/>
        <a:defRPr sz="2400" kern="1200">
          <a:solidFill>
            <a:schemeClr val="tx1"/>
          </a:solidFill>
          <a:latin typeface="+mn-lt"/>
          <a:ea typeface="+mn-ea"/>
          <a:cs typeface="+mn-cs"/>
        </a:defRPr>
      </a:lvl3pPr>
      <a:lvl4pPr marL="1600200" indent="-228600" algn="l" rtl="0" fontAlgn="base">
        <a:spcBef>
          <a:spcPct val="20000"/>
        </a:spcBef>
        <a:spcAft>
          <a:spcPct val="0"/>
        </a:spcAft>
        <a:buFont typeface="Arial" charset="0"/>
        <a:buChar char="–"/>
        <a:defRPr sz="2000" kern="1200">
          <a:solidFill>
            <a:schemeClr val="tx1"/>
          </a:solidFill>
          <a:latin typeface="+mn-lt"/>
          <a:ea typeface="+mn-ea"/>
          <a:cs typeface="+mn-cs"/>
        </a:defRPr>
      </a:lvl4pPr>
      <a:lvl5pPr marL="2057400" indent="-228600" algn="l" rtl="0" fontAlgn="base">
        <a:spcBef>
          <a:spcPct val="20000"/>
        </a:spcBef>
        <a:spcAft>
          <a:spcPct val="0"/>
        </a:spcAft>
        <a:buFont typeface="Arial"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2">
            <a:lumMod val="20000"/>
            <a:lumOff val="8000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05C0953-5CD8-43D3-86ED-D06E021CD2F0}" type="datetimeFigureOut">
              <a:rPr lang="en-US" smtClean="0"/>
              <a:pPr/>
              <a:t>5/9/2012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2F6B41C-1552-4BC7-9441-90AEC209EB88}" type="slidenum">
              <a:rPr lang="en-US" smtClean="0"/>
              <a:pPr/>
              <a:t>‹#›</a:t>
            </a:fld>
            <a:endParaRPr lang="en-US"/>
          </a:p>
        </p:txBody>
      </p:sp>
    </p:spTree>
    <p:extLst>
      <p:ext uri="{BB962C8B-B14F-4D97-AF65-F5344CB8AC3E}">
        <p14:creationId xmlns:p14="http://schemas.microsoft.com/office/powerpoint/2010/main" xmlns="" val="4232654169"/>
      </p:ext>
    </p:extLst>
  </p:cSld>
  <p:clrMap bg1="lt1" tx1="dk1" bg2="lt2" tx2="dk2" accent1="accent1" accent2="accent2" accent3="accent3" accent4="accent4" accent5="accent5" accent6="accent6" hlink="hlink" folHlink="folHlink"/>
  <p:sldLayoutIdLst>
    <p:sldLayoutId id="2147483709" r:id="rId1"/>
    <p:sldLayoutId id="2147483710" r:id="rId2"/>
    <p:sldLayoutId id="2147483711" r:id="rId3"/>
    <p:sldLayoutId id="2147483712" r:id="rId4"/>
    <p:sldLayoutId id="2147483713" r:id="rId5"/>
    <p:sldLayoutId id="2147483714" r:id="rId6"/>
    <p:sldLayoutId id="2147483715" r:id="rId7"/>
    <p:sldLayoutId id="2147483716" r:id="rId8"/>
    <p:sldLayoutId id="2147483717" r:id="rId9"/>
    <p:sldLayoutId id="2147483718" r:id="rId10"/>
    <p:sldLayoutId id="2147483719" r:id="rId11"/>
    <p:sldLayoutId id="2147483720"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7.xml"/><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2.xml.rels><?xml version="1.0" encoding="UTF-8" standalone="yes"?>
<Relationships xmlns="http://schemas.openxmlformats.org/package/2006/relationships"><Relationship Id="rId3" Type="http://schemas.openxmlformats.org/officeDocument/2006/relationships/chart" Target="../charts/chart6.xml"/><Relationship Id="rId2" Type="http://schemas.openxmlformats.org/officeDocument/2006/relationships/notesSlide" Target="../notesSlides/notesSlide8.xml"/><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notesSlide" Target="../notesSlides/notesSlide9.xml"/><Relationship Id="rId1" Type="http://schemas.openxmlformats.org/officeDocument/2006/relationships/slideLayout" Target="../slideLayouts/slideLayout1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15.xml.rels><?xml version="1.0" encoding="UTF-8" standalone="yes"?>
<Relationships xmlns="http://schemas.openxmlformats.org/package/2006/relationships"><Relationship Id="rId3" Type="http://schemas.openxmlformats.org/officeDocument/2006/relationships/chart" Target="../charts/chart8.xml"/><Relationship Id="rId2" Type="http://schemas.openxmlformats.org/officeDocument/2006/relationships/notesSlide" Target="../notesSlides/notesSlide10.xml"/><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2" Type="http://schemas.openxmlformats.org/officeDocument/2006/relationships/chart" Target="../charts/chart9.xml"/><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notesSlide" Target="../notesSlides/notesSlide11.xml"/><Relationship Id="rId1" Type="http://schemas.openxmlformats.org/officeDocument/2006/relationships/slideLayout" Target="../slideLayouts/slideLayout24.xml"/></Relationships>
</file>

<file path=ppt/slides/_rels/slide18.xml.rels><?xml version="1.0" encoding="UTF-8" standalone="yes"?>
<Relationships xmlns="http://schemas.openxmlformats.org/package/2006/relationships"><Relationship Id="rId3" Type="http://schemas.openxmlformats.org/officeDocument/2006/relationships/chart" Target="../charts/chart11.xml"/><Relationship Id="rId2" Type="http://schemas.openxmlformats.org/officeDocument/2006/relationships/notesSlide" Target="../notesSlides/notesSlide12.xml"/><Relationship Id="rId1" Type="http://schemas.openxmlformats.org/officeDocument/2006/relationships/slideLayout" Target="../slideLayouts/slideLayout14.xml"/></Relationships>
</file>

<file path=ppt/slides/_rels/slide19.xml.rels><?xml version="1.0" encoding="UTF-8" standalone="yes"?>
<Relationships xmlns="http://schemas.openxmlformats.org/package/2006/relationships"><Relationship Id="rId2" Type="http://schemas.openxmlformats.org/officeDocument/2006/relationships/chart" Target="../charts/chart12.xml"/><Relationship Id="rId1" Type="http://schemas.openxmlformats.org/officeDocument/2006/relationships/slideLayout" Target="../slideLayouts/slideLayout1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0.xml.rels><?xml version="1.0" encoding="UTF-8" standalone="yes"?>
<Relationships xmlns="http://schemas.openxmlformats.org/package/2006/relationships"><Relationship Id="rId2" Type="http://schemas.openxmlformats.org/officeDocument/2006/relationships/chart" Target="../charts/chart13.xml"/><Relationship Id="rId1" Type="http://schemas.openxmlformats.org/officeDocument/2006/relationships/slideLayout" Target="../slideLayouts/slideLayout14.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6.xml"/></Relationships>
</file>

<file path=ppt/slides/_rels/slide22.xml.rels><?xml version="1.0" encoding="UTF-8" standalone="yes"?>
<Relationships xmlns="http://schemas.openxmlformats.org/package/2006/relationships"><Relationship Id="rId2" Type="http://schemas.openxmlformats.org/officeDocument/2006/relationships/chart" Target="../charts/chart14.xml"/><Relationship Id="rId1" Type="http://schemas.openxmlformats.org/officeDocument/2006/relationships/slideLayout" Target="../slideLayouts/slideLayout14.xml"/></Relationships>
</file>

<file path=ppt/slides/_rels/slide23.xml.rels><?xml version="1.0" encoding="UTF-8" standalone="yes"?>
<Relationships xmlns="http://schemas.openxmlformats.org/package/2006/relationships"><Relationship Id="rId2" Type="http://schemas.openxmlformats.org/officeDocument/2006/relationships/chart" Target="../charts/chart15.xml"/><Relationship Id="rId1" Type="http://schemas.openxmlformats.org/officeDocument/2006/relationships/slideLayout" Target="../slideLayouts/slideLayout14.xml"/></Relationships>
</file>

<file path=ppt/slides/_rels/slide24.xml.rels><?xml version="1.0" encoding="UTF-8" standalone="yes"?>
<Relationships xmlns="http://schemas.openxmlformats.org/package/2006/relationships"><Relationship Id="rId2" Type="http://schemas.openxmlformats.org/officeDocument/2006/relationships/chart" Target="../charts/chart16.xml"/><Relationship Id="rId1" Type="http://schemas.openxmlformats.org/officeDocument/2006/relationships/slideLayout" Target="../slideLayouts/slideLayout14.xml"/></Relationships>
</file>

<file path=ppt/slides/_rels/slide25.xml.rels><?xml version="1.0" encoding="UTF-8" standalone="yes"?>
<Relationships xmlns="http://schemas.openxmlformats.org/package/2006/relationships"><Relationship Id="rId2" Type="http://schemas.openxmlformats.org/officeDocument/2006/relationships/chart" Target="../charts/chart17.xml"/><Relationship Id="rId1" Type="http://schemas.openxmlformats.org/officeDocument/2006/relationships/slideLayout" Target="../slideLayouts/slideLayout14.xml"/></Relationships>
</file>

<file path=ppt/slides/_rels/slide26.xml.rels><?xml version="1.0" encoding="UTF-8" standalone="yes"?>
<Relationships xmlns="http://schemas.openxmlformats.org/package/2006/relationships"><Relationship Id="rId2" Type="http://schemas.openxmlformats.org/officeDocument/2006/relationships/chart" Target="../charts/chart18.xml"/><Relationship Id="rId1" Type="http://schemas.openxmlformats.org/officeDocument/2006/relationships/slideLayout" Target="../slideLayouts/slideLayout14.xml"/></Relationships>
</file>

<file path=ppt/slides/_rels/slide27.xml.rels><?xml version="1.0" encoding="UTF-8" standalone="yes"?>
<Relationships xmlns="http://schemas.openxmlformats.org/package/2006/relationships"><Relationship Id="rId2" Type="http://schemas.openxmlformats.org/officeDocument/2006/relationships/chart" Target="../charts/chart19.xml"/><Relationship Id="rId1" Type="http://schemas.openxmlformats.org/officeDocument/2006/relationships/slideLayout" Target="../slideLayouts/slideLayout14.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xml"/><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notesSlide" Target="../notesSlides/notesSlide3.xml"/><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5.xml"/><Relationship Id="rId1" Type="http://schemas.openxmlformats.org/officeDocument/2006/relationships/slideLayout" Target="../slideLayouts/slideLayout14.xml"/></Relationships>
</file>

<file path=ppt/slides/_rels/slide8.xml.rels><?xml version="1.0" encoding="UTF-8" standalone="yes"?>
<Relationships xmlns="http://schemas.openxmlformats.org/package/2006/relationships"><Relationship Id="rId3" Type="http://schemas.openxmlformats.org/officeDocument/2006/relationships/chart" Target="../charts/chart4.xml"/><Relationship Id="rId2" Type="http://schemas.openxmlformats.org/officeDocument/2006/relationships/notesSlide" Target="../notesSlides/notesSlide6.xml"/><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3"/>
          <p:cNvSpPr>
            <a:spLocks noChangeArrowheads="1"/>
          </p:cNvSpPr>
          <p:nvPr/>
        </p:nvSpPr>
        <p:spPr bwMode="auto">
          <a:xfrm>
            <a:off x="21771" y="533400"/>
            <a:ext cx="9122229" cy="1371600"/>
          </a:xfrm>
          <a:prstGeom prst="rect">
            <a:avLst/>
          </a:prstGeom>
          <a:noFill/>
          <a:ln w="9525">
            <a:noFill/>
            <a:miter lim="800000"/>
            <a:headEnd/>
            <a:tailEnd/>
          </a:ln>
        </p:spPr>
        <p:txBody>
          <a:bodyPr/>
          <a:lstStyle/>
          <a:p>
            <a:pPr algn="ctr">
              <a:spcBef>
                <a:spcPct val="20000"/>
              </a:spcBef>
              <a:defRPr/>
            </a:pPr>
            <a:r>
              <a:rPr lang="en-US" sz="4400" b="1" dirty="0" smtClean="0">
                <a:latin typeface="Calibri" pitchFamily="34" charset="0"/>
                <a:cs typeface="Arial" charset="0"/>
              </a:rPr>
              <a:t>Nutrition</a:t>
            </a:r>
            <a:endParaRPr lang="en-US" sz="4400" b="1" dirty="0">
              <a:latin typeface="Calibri" pitchFamily="34" charset="0"/>
              <a:cs typeface="Arial" charset="0"/>
            </a:endParaRPr>
          </a:p>
        </p:txBody>
      </p:sp>
    </p:spTree>
    <p:extLst>
      <p:ext uri="{BB962C8B-B14F-4D97-AF65-F5344CB8AC3E}">
        <p14:creationId xmlns:p14="http://schemas.microsoft.com/office/powerpoint/2010/main" xmlns="" val="243277574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le 1"/>
          <p:cNvSpPr>
            <a:spLocks noGrp="1"/>
          </p:cNvSpPr>
          <p:nvPr>
            <p:ph type="title"/>
          </p:nvPr>
        </p:nvSpPr>
        <p:spPr>
          <a:xfrm>
            <a:off x="457200" y="0"/>
            <a:ext cx="8229600" cy="1143000"/>
          </a:xfrm>
        </p:spPr>
        <p:txBody>
          <a:bodyPr>
            <a:normAutofit/>
          </a:bodyPr>
          <a:lstStyle/>
          <a:p>
            <a:r>
              <a:rPr lang="en-US" sz="4000" dirty="0" smtClean="0"/>
              <a:t>IYCF Practices</a:t>
            </a:r>
          </a:p>
        </p:txBody>
      </p:sp>
      <p:sp>
        <p:nvSpPr>
          <p:cNvPr id="24580" name="TextBox 4"/>
          <p:cNvSpPr txBox="1">
            <a:spLocks noChangeArrowheads="1"/>
          </p:cNvSpPr>
          <p:nvPr/>
        </p:nvSpPr>
        <p:spPr bwMode="auto">
          <a:xfrm>
            <a:off x="0" y="1295400"/>
            <a:ext cx="3200400" cy="369888"/>
          </a:xfrm>
          <a:prstGeom prst="rect">
            <a:avLst/>
          </a:prstGeom>
          <a:noFill/>
          <a:ln w="9525">
            <a:noFill/>
            <a:miter lim="800000"/>
            <a:headEnd/>
            <a:tailEnd/>
          </a:ln>
        </p:spPr>
        <p:txBody>
          <a:bodyPr>
            <a:spAutoFit/>
          </a:bodyPr>
          <a:lstStyle/>
          <a:p>
            <a:r>
              <a:rPr lang="en-US" i="1">
                <a:latin typeface="Calibri" pitchFamily="34" charset="0"/>
              </a:rPr>
              <a:t>Percent of children 6-23 months</a:t>
            </a:r>
          </a:p>
        </p:txBody>
      </p:sp>
      <p:graphicFrame>
        <p:nvGraphicFramePr>
          <p:cNvPr id="3" name="Content Placeholder 2"/>
          <p:cNvGraphicFramePr>
            <a:graphicFrameLocks noGrp="1"/>
          </p:cNvGraphicFramePr>
          <p:nvPr>
            <p:ph idx="1"/>
            <p:extLst>
              <p:ext uri="{D42A27DB-BD31-4B8C-83A1-F6EECF244321}">
                <p14:modId xmlns:p14="http://schemas.microsoft.com/office/powerpoint/2010/main" xmlns="" val="2146121770"/>
              </p:ext>
            </p:extLst>
          </p:nvPr>
        </p:nvGraphicFramePr>
        <p:xfrm>
          <a:off x="457200" y="1981200"/>
          <a:ext cx="8229600" cy="4525963"/>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3"/>
          <p:cNvSpPr>
            <a:spLocks noGrp="1"/>
          </p:cNvSpPr>
          <p:nvPr>
            <p:ph sz="half" idx="1"/>
          </p:nvPr>
        </p:nvSpPr>
        <p:spPr>
          <a:xfrm>
            <a:off x="278081" y="1872343"/>
            <a:ext cx="3962400" cy="2743200"/>
          </a:xfrm>
        </p:spPr>
        <p:txBody>
          <a:bodyPr>
            <a:normAutofit lnSpcReduction="10000"/>
          </a:bodyPr>
          <a:lstStyle/>
          <a:p>
            <a:r>
              <a:rPr lang="en-GB" sz="2400" dirty="0" smtClean="0"/>
              <a:t>Breastfeeding and Infant and Young Child Feeding Practices</a:t>
            </a:r>
          </a:p>
          <a:p>
            <a:r>
              <a:rPr lang="en-GB" sz="2400" b="1" dirty="0" smtClean="0"/>
              <a:t>Micronutrient Intake</a:t>
            </a:r>
          </a:p>
          <a:p>
            <a:r>
              <a:rPr lang="en-GB" sz="2400" dirty="0" smtClean="0"/>
              <a:t>Nutritional Status of </a:t>
            </a:r>
            <a:r>
              <a:rPr lang="en-GB" sz="2400" dirty="0"/>
              <a:t>Children, Women, and Men</a:t>
            </a:r>
          </a:p>
          <a:p>
            <a:r>
              <a:rPr lang="en-GB" sz="2400" dirty="0" smtClean="0"/>
              <a:t>Anaemia</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Title 4"/>
          <p:cNvSpPr>
            <a:spLocks noGrp="1"/>
          </p:cNvSpPr>
          <p:nvPr>
            <p:ph type="title"/>
          </p:nvPr>
        </p:nvSpPr>
        <p:spPr>
          <a:xfrm>
            <a:off x="457200" y="0"/>
            <a:ext cx="8229600" cy="1143000"/>
          </a:xfrm>
        </p:spPr>
        <p:txBody>
          <a:bodyPr>
            <a:normAutofit/>
          </a:bodyPr>
          <a:lstStyle/>
          <a:p>
            <a:r>
              <a:rPr lang="en-US" sz="4000" dirty="0" smtClean="0"/>
              <a:t>Micronutrients and Children</a:t>
            </a:r>
          </a:p>
        </p:txBody>
      </p:sp>
      <p:graphicFrame>
        <p:nvGraphicFramePr>
          <p:cNvPr id="10" name="Content Placeholder 6"/>
          <p:cNvGraphicFramePr>
            <a:graphicFrameLocks noGrp="1"/>
          </p:cNvGraphicFramePr>
          <p:nvPr>
            <p:ph idx="1"/>
            <p:extLst>
              <p:ext uri="{D42A27DB-BD31-4B8C-83A1-F6EECF244321}">
                <p14:modId xmlns:p14="http://schemas.microsoft.com/office/powerpoint/2010/main" xmlns="" val="4110191653"/>
              </p:ext>
            </p:extLst>
          </p:nvPr>
        </p:nvGraphicFramePr>
        <p:xfrm>
          <a:off x="50800" y="1574800"/>
          <a:ext cx="9042400" cy="4775200"/>
        </p:xfrm>
        <a:graphic>
          <a:graphicData uri="http://schemas.openxmlformats.org/drawingml/2006/chart">
            <c:chart xmlns:c="http://schemas.openxmlformats.org/drawingml/2006/chart" xmlns:r="http://schemas.openxmlformats.org/officeDocument/2006/relationships" r:id="rId3"/>
          </a:graphicData>
        </a:graphic>
      </p:graphicFrame>
      <p:grpSp>
        <p:nvGrpSpPr>
          <p:cNvPr id="26628" name="Group 5"/>
          <p:cNvGrpSpPr>
            <a:grpSpLocks/>
          </p:cNvGrpSpPr>
          <p:nvPr/>
        </p:nvGrpSpPr>
        <p:grpSpPr bwMode="auto">
          <a:xfrm>
            <a:off x="187325" y="1143000"/>
            <a:ext cx="3657600" cy="685800"/>
            <a:chOff x="745745" y="1558705"/>
            <a:chExt cx="3546765" cy="518840"/>
          </a:xfrm>
        </p:grpSpPr>
        <p:sp>
          <p:nvSpPr>
            <p:cNvPr id="26632" name="TextBox 7"/>
            <p:cNvSpPr txBox="1">
              <a:spLocks noChangeArrowheads="1"/>
            </p:cNvSpPr>
            <p:nvPr/>
          </p:nvSpPr>
          <p:spPr bwMode="auto">
            <a:xfrm>
              <a:off x="745745" y="1558705"/>
              <a:ext cx="3546765" cy="488980"/>
            </a:xfrm>
            <a:prstGeom prst="rect">
              <a:avLst/>
            </a:prstGeom>
            <a:noFill/>
            <a:ln w="9525">
              <a:noFill/>
              <a:miter lim="800000"/>
              <a:headEnd/>
              <a:tailEnd/>
            </a:ln>
          </p:spPr>
          <p:txBody>
            <a:bodyPr>
              <a:spAutoFit/>
            </a:bodyPr>
            <a:lstStyle/>
            <a:p>
              <a:pPr algn="ctr"/>
              <a:r>
                <a:rPr lang="en-US" b="1" dirty="0">
                  <a:latin typeface="Calibri" pitchFamily="34" charset="0"/>
                </a:rPr>
                <a:t>Among youngest child age </a:t>
              </a:r>
              <a:r>
                <a:rPr lang="en-US" b="1" dirty="0" smtClean="0">
                  <a:latin typeface="Calibri" pitchFamily="34" charset="0"/>
                </a:rPr>
                <a:t>6-23 months </a:t>
              </a:r>
              <a:r>
                <a:rPr lang="en-US" b="1" dirty="0">
                  <a:latin typeface="Calibri" pitchFamily="34" charset="0"/>
                </a:rPr>
                <a:t>living with his/her mother</a:t>
              </a:r>
            </a:p>
          </p:txBody>
        </p:sp>
        <p:cxnSp>
          <p:nvCxnSpPr>
            <p:cNvPr id="9" name="Straight Connector 8"/>
            <p:cNvCxnSpPr/>
            <p:nvPr/>
          </p:nvCxnSpPr>
          <p:spPr>
            <a:xfrm>
              <a:off x="1081333" y="2077545"/>
              <a:ext cx="2807856" cy="0"/>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grpSp>
      <p:grpSp>
        <p:nvGrpSpPr>
          <p:cNvPr id="26629" name="Group 10"/>
          <p:cNvGrpSpPr>
            <a:grpSpLocks/>
          </p:cNvGrpSpPr>
          <p:nvPr/>
        </p:nvGrpSpPr>
        <p:grpSpPr bwMode="auto">
          <a:xfrm>
            <a:off x="4419600" y="1219200"/>
            <a:ext cx="4191000" cy="687388"/>
            <a:chOff x="1773266" y="1156754"/>
            <a:chExt cx="1821367" cy="520430"/>
          </a:xfrm>
        </p:grpSpPr>
        <p:sp>
          <p:nvSpPr>
            <p:cNvPr id="26630" name="TextBox 11"/>
            <p:cNvSpPr txBox="1">
              <a:spLocks noChangeArrowheads="1"/>
            </p:cNvSpPr>
            <p:nvPr/>
          </p:nvSpPr>
          <p:spPr bwMode="auto">
            <a:xfrm>
              <a:off x="1773266" y="1156754"/>
              <a:ext cx="1821367" cy="488982"/>
            </a:xfrm>
            <a:prstGeom prst="rect">
              <a:avLst/>
            </a:prstGeom>
            <a:noFill/>
            <a:ln w="9525">
              <a:noFill/>
              <a:miter lim="800000"/>
              <a:headEnd/>
              <a:tailEnd/>
            </a:ln>
          </p:spPr>
          <p:txBody>
            <a:bodyPr>
              <a:spAutoFit/>
            </a:bodyPr>
            <a:lstStyle/>
            <a:p>
              <a:pPr algn="ctr"/>
              <a:r>
                <a:rPr lang="en-US" b="1" dirty="0">
                  <a:latin typeface="Calibri" pitchFamily="34" charset="0"/>
                </a:rPr>
                <a:t>Among children age </a:t>
              </a:r>
            </a:p>
            <a:p>
              <a:pPr algn="ctr"/>
              <a:r>
                <a:rPr lang="en-US" b="1" dirty="0">
                  <a:latin typeface="Calibri" pitchFamily="34" charset="0"/>
                </a:rPr>
                <a:t>6-59 months</a:t>
              </a:r>
            </a:p>
          </p:txBody>
        </p:sp>
        <p:cxnSp>
          <p:nvCxnSpPr>
            <p:cNvPr id="13" name="Straight Connector 12"/>
            <p:cNvCxnSpPr/>
            <p:nvPr/>
          </p:nvCxnSpPr>
          <p:spPr>
            <a:xfrm>
              <a:off x="1854216" y="1675982"/>
              <a:ext cx="1626582" cy="1202"/>
            </a:xfrm>
            <a:prstGeom prst="line">
              <a:avLst/>
            </a:prstGeom>
            <a:ln>
              <a:solidFill>
                <a:srgbClr val="000000"/>
              </a:solidFill>
            </a:ln>
          </p:spPr>
          <p:style>
            <a:lnRef idx="1">
              <a:schemeClr val="accent1"/>
            </a:lnRef>
            <a:fillRef idx="0">
              <a:schemeClr val="accent1"/>
            </a:fillRef>
            <a:effectRef idx="0">
              <a:schemeClr val="accent1"/>
            </a:effectRef>
            <a:fontRef idx="minor">
              <a:schemeClr val="tx1"/>
            </a:fontRef>
          </p:style>
        </p:cxnSp>
      </p:gr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Title 1"/>
          <p:cNvSpPr>
            <a:spLocks noGrp="1"/>
          </p:cNvSpPr>
          <p:nvPr>
            <p:ph type="title"/>
          </p:nvPr>
        </p:nvSpPr>
        <p:spPr>
          <a:xfrm>
            <a:off x="457200" y="0"/>
            <a:ext cx="8229600" cy="1143000"/>
          </a:xfrm>
        </p:spPr>
        <p:txBody>
          <a:bodyPr>
            <a:normAutofit/>
          </a:bodyPr>
          <a:lstStyle/>
          <a:p>
            <a:r>
              <a:rPr lang="en-US" sz="4000" dirty="0" smtClean="0"/>
              <a:t>Micronutrients and Pregnant Women</a:t>
            </a:r>
          </a:p>
        </p:txBody>
      </p:sp>
      <p:sp>
        <p:nvSpPr>
          <p:cNvPr id="27652" name="TextBox 4"/>
          <p:cNvSpPr txBox="1">
            <a:spLocks noChangeArrowheads="1"/>
          </p:cNvSpPr>
          <p:nvPr/>
        </p:nvSpPr>
        <p:spPr bwMode="auto">
          <a:xfrm>
            <a:off x="0" y="1251466"/>
            <a:ext cx="8077200" cy="369332"/>
          </a:xfrm>
          <a:prstGeom prst="rect">
            <a:avLst/>
          </a:prstGeom>
          <a:noFill/>
          <a:ln w="9525">
            <a:noFill/>
            <a:miter lim="800000"/>
            <a:headEnd/>
            <a:tailEnd/>
          </a:ln>
        </p:spPr>
        <p:txBody>
          <a:bodyPr wrap="square">
            <a:spAutoFit/>
          </a:bodyPr>
          <a:lstStyle/>
          <a:p>
            <a:r>
              <a:rPr lang="en-US" i="1" dirty="0" smtClean="0">
                <a:latin typeface="Calibri" pitchFamily="34" charset="0"/>
              </a:rPr>
              <a:t>Percentage </a:t>
            </a:r>
            <a:r>
              <a:rPr lang="en-US" i="1" dirty="0">
                <a:latin typeface="Calibri" pitchFamily="34" charset="0"/>
              </a:rPr>
              <a:t>of women age </a:t>
            </a:r>
            <a:r>
              <a:rPr lang="en-US" i="1" dirty="0" smtClean="0">
                <a:latin typeface="Calibri" pitchFamily="34" charset="0"/>
              </a:rPr>
              <a:t>15-49 with a child born in the past 5 years</a:t>
            </a:r>
            <a:endParaRPr lang="en-US" i="1" dirty="0">
              <a:latin typeface="Calibri" pitchFamily="34" charset="0"/>
            </a:endParaRPr>
          </a:p>
        </p:txBody>
      </p:sp>
      <p:graphicFrame>
        <p:nvGraphicFramePr>
          <p:cNvPr id="3" name="Content Placeholder 2"/>
          <p:cNvGraphicFramePr>
            <a:graphicFrameLocks noGrp="1"/>
          </p:cNvGraphicFramePr>
          <p:nvPr>
            <p:ph idx="1"/>
            <p:extLst>
              <p:ext uri="{D42A27DB-BD31-4B8C-83A1-F6EECF244321}">
                <p14:modId xmlns:p14="http://schemas.microsoft.com/office/powerpoint/2010/main" xmlns="" val="3696373669"/>
              </p:ext>
            </p:extLst>
          </p:nvPr>
        </p:nvGraphicFramePr>
        <p:xfrm>
          <a:off x="457200" y="990600"/>
          <a:ext cx="8229600" cy="5516563"/>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Content Placeholder 3"/>
          <p:cNvSpPr>
            <a:spLocks noGrp="1"/>
          </p:cNvSpPr>
          <p:nvPr>
            <p:ph sz="half" idx="1"/>
          </p:nvPr>
        </p:nvSpPr>
        <p:spPr>
          <a:xfrm>
            <a:off x="278081" y="1872343"/>
            <a:ext cx="3962400" cy="2743200"/>
          </a:xfrm>
        </p:spPr>
        <p:txBody>
          <a:bodyPr>
            <a:normAutofit fontScale="92500"/>
          </a:bodyPr>
          <a:lstStyle/>
          <a:p>
            <a:r>
              <a:rPr lang="en-GB" sz="2400" dirty="0" smtClean="0"/>
              <a:t>Breastfeeding and Infant and Young Child Feeding Practices</a:t>
            </a:r>
          </a:p>
          <a:p>
            <a:r>
              <a:rPr lang="en-GB" sz="2400" dirty="0" smtClean="0"/>
              <a:t>Micronutrient Intake</a:t>
            </a:r>
          </a:p>
          <a:p>
            <a:r>
              <a:rPr lang="en-GB" sz="2400" b="1" dirty="0" smtClean="0"/>
              <a:t>Nutritional Status of Children, Women, and Men</a:t>
            </a:r>
          </a:p>
          <a:p>
            <a:r>
              <a:rPr lang="en-GB" sz="2400" dirty="0" smtClean="0"/>
              <a:t>Anaemia</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Title 4"/>
          <p:cNvSpPr>
            <a:spLocks noGrp="1"/>
          </p:cNvSpPr>
          <p:nvPr>
            <p:ph type="title"/>
          </p:nvPr>
        </p:nvSpPr>
        <p:spPr>
          <a:xfrm>
            <a:off x="444830" y="0"/>
            <a:ext cx="8229600" cy="1143000"/>
          </a:xfrm>
        </p:spPr>
        <p:txBody>
          <a:bodyPr>
            <a:normAutofit/>
          </a:bodyPr>
          <a:lstStyle/>
          <a:p>
            <a:r>
              <a:rPr lang="en-US" sz="4000" dirty="0" smtClean="0"/>
              <a:t>Nutritional Status of Children</a:t>
            </a:r>
          </a:p>
        </p:txBody>
      </p:sp>
      <p:graphicFrame>
        <p:nvGraphicFramePr>
          <p:cNvPr id="9" name="Content Placeholder 8"/>
          <p:cNvGraphicFramePr>
            <a:graphicFrameLocks noGrp="1"/>
          </p:cNvGraphicFramePr>
          <p:nvPr>
            <p:ph idx="1"/>
            <p:extLst>
              <p:ext uri="{D42A27DB-BD31-4B8C-83A1-F6EECF244321}">
                <p14:modId xmlns:p14="http://schemas.microsoft.com/office/powerpoint/2010/main" xmlns="" val="1712589285"/>
              </p:ext>
            </p:extLst>
          </p:nvPr>
        </p:nvGraphicFramePr>
        <p:xfrm>
          <a:off x="660400" y="1504970"/>
          <a:ext cx="8128000" cy="4652963"/>
        </p:xfrm>
        <a:graphic>
          <a:graphicData uri="http://schemas.openxmlformats.org/drawingml/2006/chart">
            <c:chart xmlns:c="http://schemas.openxmlformats.org/drawingml/2006/chart" xmlns:r="http://schemas.openxmlformats.org/officeDocument/2006/relationships" r:id="rId3"/>
          </a:graphicData>
        </a:graphic>
      </p:graphicFrame>
      <p:sp>
        <p:nvSpPr>
          <p:cNvPr id="29700" name="TextBox 11"/>
          <p:cNvSpPr txBox="1">
            <a:spLocks noChangeArrowheads="1"/>
          </p:cNvSpPr>
          <p:nvPr/>
        </p:nvSpPr>
        <p:spPr bwMode="auto">
          <a:xfrm>
            <a:off x="228600" y="1143000"/>
            <a:ext cx="3124200" cy="369887"/>
          </a:xfrm>
          <a:prstGeom prst="rect">
            <a:avLst/>
          </a:prstGeom>
          <a:noFill/>
          <a:ln w="9525">
            <a:noFill/>
            <a:miter lim="800000"/>
            <a:headEnd/>
            <a:tailEnd/>
          </a:ln>
        </p:spPr>
        <p:txBody>
          <a:bodyPr>
            <a:spAutoFit/>
          </a:bodyPr>
          <a:lstStyle/>
          <a:p>
            <a:r>
              <a:rPr lang="en-US" i="1" dirty="0">
                <a:latin typeface="Calibri" pitchFamily="34" charset="0"/>
              </a:rPr>
              <a:t>Percent of children under 5</a:t>
            </a:r>
          </a:p>
        </p:txBody>
      </p:sp>
      <p:sp>
        <p:nvSpPr>
          <p:cNvPr id="29701" name="TextBox 7"/>
          <p:cNvSpPr txBox="1">
            <a:spLocks noChangeArrowheads="1"/>
          </p:cNvSpPr>
          <p:nvPr/>
        </p:nvSpPr>
        <p:spPr bwMode="auto">
          <a:xfrm>
            <a:off x="5867400" y="5181600"/>
            <a:ext cx="533400" cy="400050"/>
          </a:xfrm>
          <a:prstGeom prst="rect">
            <a:avLst/>
          </a:prstGeom>
          <a:noFill/>
          <a:ln w="9525">
            <a:noFill/>
            <a:miter lim="800000"/>
            <a:headEnd/>
            <a:tailEnd/>
          </a:ln>
        </p:spPr>
        <p:txBody>
          <a:bodyPr>
            <a:spAutoFit/>
          </a:bodyPr>
          <a:lstStyle/>
          <a:p>
            <a:pPr algn="ctr"/>
            <a:r>
              <a:rPr lang="en-US" sz="2000" b="1" dirty="0" smtClean="0">
                <a:latin typeface="Calibri" pitchFamily="34" charset="0"/>
              </a:rPr>
              <a:t>29</a:t>
            </a:r>
            <a:endParaRPr lang="en-US" sz="2000" b="1" dirty="0">
              <a:latin typeface="Calibri" pitchFamily="34" charset="0"/>
            </a:endParaRPr>
          </a:p>
        </p:txBody>
      </p:sp>
      <p:sp>
        <p:nvSpPr>
          <p:cNvPr id="29702" name="TextBox 9"/>
          <p:cNvSpPr txBox="1">
            <a:spLocks noChangeArrowheads="1"/>
          </p:cNvSpPr>
          <p:nvPr/>
        </p:nvSpPr>
        <p:spPr bwMode="auto">
          <a:xfrm>
            <a:off x="4665023" y="3775363"/>
            <a:ext cx="533400" cy="400050"/>
          </a:xfrm>
          <a:prstGeom prst="rect">
            <a:avLst/>
          </a:prstGeom>
          <a:noFill/>
          <a:ln w="9525">
            <a:noFill/>
            <a:miter lim="800000"/>
            <a:headEnd/>
            <a:tailEnd/>
          </a:ln>
        </p:spPr>
        <p:txBody>
          <a:bodyPr>
            <a:spAutoFit/>
          </a:bodyPr>
          <a:lstStyle/>
          <a:p>
            <a:pPr algn="ctr"/>
            <a:r>
              <a:rPr lang="en-US" sz="2000" b="1" dirty="0" smtClean="0">
                <a:latin typeface="Calibri" pitchFamily="34" charset="0"/>
              </a:rPr>
              <a:t>10</a:t>
            </a:r>
            <a:endParaRPr lang="en-US" sz="2000" b="1" dirty="0">
              <a:latin typeface="Calibri" pitchFamily="34" charset="0"/>
            </a:endParaRPr>
          </a:p>
        </p:txBody>
      </p:sp>
      <p:sp>
        <p:nvSpPr>
          <p:cNvPr id="29703" name="TextBox 10"/>
          <p:cNvSpPr txBox="1">
            <a:spLocks noChangeArrowheads="1"/>
          </p:cNvSpPr>
          <p:nvPr/>
        </p:nvSpPr>
        <p:spPr bwMode="auto">
          <a:xfrm>
            <a:off x="6934200" y="2286000"/>
            <a:ext cx="533400" cy="400050"/>
          </a:xfrm>
          <a:prstGeom prst="rect">
            <a:avLst/>
          </a:prstGeom>
          <a:noFill/>
          <a:ln w="9525">
            <a:noFill/>
            <a:miter lim="800000"/>
            <a:headEnd/>
            <a:tailEnd/>
          </a:ln>
        </p:spPr>
        <p:txBody>
          <a:bodyPr>
            <a:spAutoFit/>
          </a:bodyPr>
          <a:lstStyle/>
          <a:p>
            <a:pPr algn="ctr"/>
            <a:r>
              <a:rPr lang="en-US" sz="2000" b="1" dirty="0" smtClean="0">
                <a:latin typeface="Calibri" pitchFamily="34" charset="0"/>
              </a:rPr>
              <a:t>44</a:t>
            </a:r>
            <a:endParaRPr lang="en-US" sz="2000" b="1" dirty="0">
              <a:latin typeface="Calibri" pitchFamily="34" charset="0"/>
            </a:endParaRPr>
          </a:p>
        </p:txBody>
      </p:sp>
      <p:sp>
        <p:nvSpPr>
          <p:cNvPr id="29704" name="TextBox 12"/>
          <p:cNvSpPr txBox="1">
            <a:spLocks noChangeArrowheads="1"/>
          </p:cNvSpPr>
          <p:nvPr/>
        </p:nvSpPr>
        <p:spPr bwMode="auto">
          <a:xfrm>
            <a:off x="0" y="6550025"/>
            <a:ext cx="4724400" cy="307975"/>
          </a:xfrm>
          <a:prstGeom prst="rect">
            <a:avLst/>
          </a:prstGeom>
          <a:noFill/>
          <a:ln w="9525">
            <a:noFill/>
            <a:miter lim="800000"/>
            <a:headEnd/>
            <a:tailEnd/>
          </a:ln>
        </p:spPr>
        <p:txBody>
          <a:bodyPr>
            <a:spAutoFit/>
          </a:bodyPr>
          <a:lstStyle/>
          <a:p>
            <a:r>
              <a:rPr lang="en-US" sz="1400" dirty="0">
                <a:latin typeface="Calibri" pitchFamily="34" charset="0"/>
              </a:rPr>
              <a:t>*Based on the new WHO Child Growth Standards</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92" name="Rectangle 20"/>
          <p:cNvSpPr>
            <a:spLocks noChangeArrowheads="1"/>
          </p:cNvSpPr>
          <p:nvPr/>
        </p:nvSpPr>
        <p:spPr bwMode="auto">
          <a:xfrm>
            <a:off x="557819" y="21771"/>
            <a:ext cx="8229600" cy="9144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lstStyle/>
          <a:p>
            <a:pPr algn="ctr"/>
            <a:r>
              <a:rPr lang="en-US" sz="4000" b="0" dirty="0" smtClean="0">
                <a:latin typeface="+mn-lt"/>
              </a:rPr>
              <a:t>Stunting by Region</a:t>
            </a:r>
            <a:endParaRPr lang="en-US" sz="4000" b="0" dirty="0">
              <a:latin typeface="+mn-lt"/>
            </a:endParaRPr>
          </a:p>
        </p:txBody>
      </p:sp>
      <p:sp>
        <p:nvSpPr>
          <p:cNvPr id="34" name="TextBox 33"/>
          <p:cNvSpPr txBox="1"/>
          <p:nvPr/>
        </p:nvSpPr>
        <p:spPr>
          <a:xfrm>
            <a:off x="0" y="946067"/>
            <a:ext cx="8534400" cy="369332"/>
          </a:xfrm>
          <a:prstGeom prst="rect">
            <a:avLst/>
          </a:prstGeom>
          <a:noFill/>
        </p:spPr>
        <p:txBody>
          <a:bodyPr wrap="square" rtlCol="0">
            <a:spAutoFit/>
          </a:bodyPr>
          <a:lstStyle/>
          <a:p>
            <a:r>
              <a:rPr lang="en-US" i="1" dirty="0" smtClean="0">
                <a:latin typeface="+mn-lt"/>
              </a:rPr>
              <a:t>Percent of children under age 5 who are too short for their age (based on WHO standards)</a:t>
            </a:r>
            <a:endParaRPr lang="en-US" i="1" dirty="0">
              <a:latin typeface="+mn-lt"/>
            </a:endParaRPr>
          </a:p>
        </p:txBody>
      </p:sp>
      <p:sp>
        <p:nvSpPr>
          <p:cNvPr id="89" name="TextBox 63"/>
          <p:cNvSpPr txBox="1"/>
          <p:nvPr/>
        </p:nvSpPr>
        <p:spPr>
          <a:xfrm>
            <a:off x="4267200" y="1436132"/>
            <a:ext cx="2133623" cy="70788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en-US" sz="2000" b="1" dirty="0" smtClean="0"/>
              <a:t>Ethiopia total</a:t>
            </a:r>
          </a:p>
          <a:p>
            <a:pPr algn="ctr"/>
            <a:r>
              <a:rPr lang="en-US" sz="2000" b="1" dirty="0" smtClean="0"/>
              <a:t>44%</a:t>
            </a:r>
            <a:endParaRPr lang="en-US" sz="2000" b="1" dirty="0"/>
          </a:p>
        </p:txBody>
      </p:sp>
      <p:graphicFrame>
        <p:nvGraphicFramePr>
          <p:cNvPr id="90" name="Chart 89"/>
          <p:cNvGraphicFramePr/>
          <p:nvPr>
            <p:extLst>
              <p:ext uri="{D42A27DB-BD31-4B8C-83A1-F6EECF244321}">
                <p14:modId xmlns:p14="http://schemas.microsoft.com/office/powerpoint/2010/main" xmlns="" val="2622156172"/>
              </p:ext>
            </p:extLst>
          </p:nvPr>
        </p:nvGraphicFramePr>
        <p:xfrm>
          <a:off x="13855" y="1754089"/>
          <a:ext cx="9130145" cy="5103911"/>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xmlns="" val="328571621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Title 1"/>
          <p:cNvSpPr>
            <a:spLocks noGrp="1"/>
          </p:cNvSpPr>
          <p:nvPr>
            <p:ph type="title"/>
          </p:nvPr>
        </p:nvSpPr>
        <p:spPr>
          <a:xfrm>
            <a:off x="457200" y="0"/>
            <a:ext cx="8229600" cy="1143000"/>
          </a:xfrm>
        </p:spPr>
        <p:txBody>
          <a:bodyPr/>
          <a:lstStyle/>
          <a:p>
            <a:r>
              <a:rPr lang="en-US" sz="3600" smtClean="0"/>
              <a:t>Trends in Nutritional Status of Children</a:t>
            </a:r>
          </a:p>
        </p:txBody>
      </p:sp>
      <p:graphicFrame>
        <p:nvGraphicFramePr>
          <p:cNvPr id="6" name="Chart Placeholder 3"/>
          <p:cNvGraphicFramePr>
            <a:graphicFrameLocks noGrp="1"/>
          </p:cNvGraphicFramePr>
          <p:nvPr>
            <p:ph type="chart" idx="1"/>
            <p:extLst>
              <p:ext uri="{D42A27DB-BD31-4B8C-83A1-F6EECF244321}">
                <p14:modId xmlns:p14="http://schemas.microsoft.com/office/powerpoint/2010/main" xmlns="" val="113528930"/>
              </p:ext>
            </p:extLst>
          </p:nvPr>
        </p:nvGraphicFramePr>
        <p:xfrm>
          <a:off x="50800" y="1727200"/>
          <a:ext cx="9042400" cy="4424363"/>
        </p:xfrm>
        <a:graphic>
          <a:graphicData uri="http://schemas.openxmlformats.org/drawingml/2006/chart">
            <c:chart xmlns:c="http://schemas.openxmlformats.org/drawingml/2006/chart" xmlns:r="http://schemas.openxmlformats.org/officeDocument/2006/relationships" r:id="rId3"/>
          </a:graphicData>
        </a:graphic>
      </p:graphicFrame>
      <p:sp>
        <p:nvSpPr>
          <p:cNvPr id="31748" name="Text Box 7"/>
          <p:cNvSpPr txBox="1">
            <a:spLocks noChangeArrowheads="1"/>
          </p:cNvSpPr>
          <p:nvPr/>
        </p:nvSpPr>
        <p:spPr bwMode="auto">
          <a:xfrm>
            <a:off x="0" y="1143000"/>
            <a:ext cx="4419600" cy="369888"/>
          </a:xfrm>
          <a:prstGeom prst="rect">
            <a:avLst/>
          </a:prstGeom>
          <a:noFill/>
          <a:ln w="9525">
            <a:noFill/>
            <a:miter lim="800000"/>
            <a:headEnd/>
            <a:tailEnd/>
          </a:ln>
        </p:spPr>
        <p:txBody>
          <a:bodyPr>
            <a:spAutoFit/>
          </a:bodyPr>
          <a:lstStyle/>
          <a:p>
            <a:pPr eaLnBrk="0" hangingPunct="0">
              <a:spcBef>
                <a:spcPct val="50000"/>
              </a:spcBef>
            </a:pPr>
            <a:r>
              <a:rPr lang="en-US" i="1">
                <a:latin typeface="Calibri" pitchFamily="34" charset="0"/>
              </a:rPr>
              <a:t>Percent of children under age 5</a:t>
            </a:r>
          </a:p>
        </p:txBody>
      </p:sp>
      <p:sp>
        <p:nvSpPr>
          <p:cNvPr id="31749" name="TextBox 6"/>
          <p:cNvSpPr txBox="1">
            <a:spLocks noChangeArrowheads="1"/>
          </p:cNvSpPr>
          <p:nvPr/>
        </p:nvSpPr>
        <p:spPr bwMode="auto">
          <a:xfrm>
            <a:off x="0" y="6480715"/>
            <a:ext cx="9144000" cy="307777"/>
          </a:xfrm>
          <a:prstGeom prst="rect">
            <a:avLst/>
          </a:prstGeom>
          <a:noFill/>
          <a:ln w="9525">
            <a:noFill/>
            <a:miter lim="800000"/>
            <a:headEnd/>
            <a:tailEnd/>
          </a:ln>
        </p:spPr>
        <p:txBody>
          <a:bodyPr>
            <a:spAutoFit/>
          </a:bodyPr>
          <a:lstStyle/>
          <a:p>
            <a:r>
              <a:rPr lang="en-US" sz="1400" b="1" i="1" dirty="0">
                <a:latin typeface="Calibri" pitchFamily="34" charset="0"/>
              </a:rPr>
              <a:t>Note: Data for </a:t>
            </a:r>
            <a:r>
              <a:rPr lang="en-US" sz="1400" b="1" i="1" dirty="0" smtClean="0">
                <a:latin typeface="Calibri" pitchFamily="34" charset="0"/>
              </a:rPr>
              <a:t>2000 and 2005 are </a:t>
            </a:r>
            <a:r>
              <a:rPr lang="en-US" sz="1400" b="1" i="1" dirty="0">
                <a:latin typeface="Calibri" pitchFamily="34" charset="0"/>
              </a:rPr>
              <a:t>recalculated </a:t>
            </a:r>
            <a:r>
              <a:rPr lang="en-US" sz="1400" b="1" i="1" dirty="0" smtClean="0">
                <a:latin typeface="Calibri" pitchFamily="34" charset="0"/>
              </a:rPr>
              <a:t>WHO reference standard to be comparable to 2011 data.</a:t>
            </a:r>
            <a:endParaRPr lang="en-US" sz="1400" i="1" dirty="0">
              <a:latin typeface="Calibri" pitchFamily="34" charset="0"/>
            </a:endParaRPr>
          </a:p>
        </p:txBody>
      </p:sp>
    </p:spTree>
  </p:cSld>
  <p:clrMapOvr>
    <a:masterClrMapping/>
  </p:clrMapOv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990600"/>
          </a:xfrm>
          <a:noFill/>
        </p:spPr>
        <p:txBody>
          <a:bodyPr>
            <a:normAutofit/>
          </a:bodyPr>
          <a:lstStyle/>
          <a:p>
            <a:r>
              <a:rPr lang="en-US" sz="4000" dirty="0" smtClean="0"/>
              <a:t>How does Ethiopia Compare?</a:t>
            </a:r>
            <a:endParaRPr lang="en-US" sz="4000" dirty="0"/>
          </a:p>
        </p:txBody>
      </p:sp>
      <p:sp>
        <p:nvSpPr>
          <p:cNvPr id="6" name="Left Arrow 5"/>
          <p:cNvSpPr/>
          <p:nvPr/>
        </p:nvSpPr>
        <p:spPr>
          <a:xfrm>
            <a:off x="7493825" y="2795650"/>
            <a:ext cx="1049977" cy="629007"/>
          </a:xfrm>
          <a:prstGeom prst="leftArrow">
            <a:avLst/>
          </a:prstGeom>
          <a:solidFill>
            <a:schemeClr val="accent1"/>
          </a:solidFill>
        </p:spPr>
        <p:style>
          <a:lnRef idx="0">
            <a:schemeClr val="accent1"/>
          </a:lnRef>
          <a:fillRef idx="3">
            <a:schemeClr val="accent1"/>
          </a:fillRef>
          <a:effectRef idx="3">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en-US"/>
          </a:p>
        </p:txBody>
      </p:sp>
      <p:graphicFrame>
        <p:nvGraphicFramePr>
          <p:cNvPr id="8" name="Chart 7"/>
          <p:cNvGraphicFramePr/>
          <p:nvPr>
            <p:extLst>
              <p:ext uri="{D42A27DB-BD31-4B8C-83A1-F6EECF244321}">
                <p14:modId xmlns:p14="http://schemas.microsoft.com/office/powerpoint/2010/main" xmlns="" val="3945599578"/>
              </p:ext>
            </p:extLst>
          </p:nvPr>
        </p:nvGraphicFramePr>
        <p:xfrm>
          <a:off x="152400" y="990600"/>
          <a:ext cx="8077200" cy="5867400"/>
        </p:xfrm>
        <a:graphic>
          <a:graphicData uri="http://schemas.openxmlformats.org/drawingml/2006/chart">
            <c:chart xmlns:c="http://schemas.openxmlformats.org/drawingml/2006/chart" xmlns:r="http://schemas.openxmlformats.org/officeDocument/2006/relationships" r:id="rId3"/>
          </a:graphicData>
        </a:graphic>
      </p:graphicFrame>
      <p:sp>
        <p:nvSpPr>
          <p:cNvPr id="7" name="TextBox 6"/>
          <p:cNvSpPr txBox="1"/>
          <p:nvPr/>
        </p:nvSpPr>
        <p:spPr>
          <a:xfrm>
            <a:off x="5867400" y="6211669"/>
            <a:ext cx="3276600" cy="646331"/>
          </a:xfrm>
          <a:prstGeom prst="rect">
            <a:avLst/>
          </a:prstGeom>
          <a:noFill/>
        </p:spPr>
        <p:txBody>
          <a:bodyPr wrap="square" rtlCol="0">
            <a:spAutoFit/>
          </a:bodyPr>
          <a:lstStyle/>
          <a:p>
            <a:pPr algn="r"/>
            <a:r>
              <a:rPr lang="en-US" i="1" dirty="0" smtClean="0">
                <a:latin typeface="+mn-lt"/>
              </a:rPr>
              <a:t>Percent of children under 5 stunted (too short for age)</a:t>
            </a:r>
            <a:endParaRPr lang="en-US" i="1" dirty="0">
              <a:latin typeface="+mn-lt"/>
            </a:endParaRPr>
          </a:p>
        </p:txBody>
      </p:sp>
    </p:spTree>
    <p:extLst>
      <p:ext uri="{BB962C8B-B14F-4D97-AF65-F5344CB8AC3E}">
        <p14:creationId xmlns:p14="http://schemas.microsoft.com/office/powerpoint/2010/main" xmlns="" val="230021881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normAutofit/>
          </a:bodyPr>
          <a:lstStyle/>
          <a:p>
            <a:r>
              <a:rPr lang="en-US" sz="4000" dirty="0" smtClean="0"/>
              <a:t>Women’s Nutritional Status</a:t>
            </a:r>
            <a:endParaRPr lang="en-US" sz="4000" dirty="0"/>
          </a:p>
        </p:txBody>
      </p:sp>
      <p:graphicFrame>
        <p:nvGraphicFramePr>
          <p:cNvPr id="5" name="Content Placeholder 4"/>
          <p:cNvGraphicFramePr>
            <a:graphicFrameLocks noGrp="1"/>
          </p:cNvGraphicFramePr>
          <p:nvPr>
            <p:ph idx="1"/>
            <p:extLst>
              <p:ext uri="{D42A27DB-BD31-4B8C-83A1-F6EECF244321}">
                <p14:modId xmlns:p14="http://schemas.microsoft.com/office/powerpoint/2010/main" xmlns="" val="1440698495"/>
              </p:ext>
            </p:extLst>
          </p:nvPr>
        </p:nvGraphicFramePr>
        <p:xfrm>
          <a:off x="457200" y="1297977"/>
          <a:ext cx="8229600" cy="5867400"/>
        </p:xfrm>
        <a:graphic>
          <a:graphicData uri="http://schemas.openxmlformats.org/drawingml/2006/chart">
            <c:chart xmlns:c="http://schemas.openxmlformats.org/drawingml/2006/chart" xmlns:r="http://schemas.openxmlformats.org/officeDocument/2006/relationships" r:id="rId2"/>
          </a:graphicData>
        </a:graphic>
      </p:graphicFrame>
      <p:sp>
        <p:nvSpPr>
          <p:cNvPr id="4" name="TextBox 3"/>
          <p:cNvSpPr txBox="1"/>
          <p:nvPr/>
        </p:nvSpPr>
        <p:spPr>
          <a:xfrm>
            <a:off x="134587" y="939531"/>
            <a:ext cx="6400800" cy="369332"/>
          </a:xfrm>
          <a:prstGeom prst="rect">
            <a:avLst/>
          </a:prstGeom>
          <a:noFill/>
        </p:spPr>
        <p:txBody>
          <a:bodyPr wrap="square" rtlCol="0">
            <a:spAutoFit/>
          </a:bodyPr>
          <a:lstStyle/>
          <a:p>
            <a:r>
              <a:rPr lang="en-US" i="1" dirty="0" smtClean="0">
                <a:latin typeface="+mn-lt"/>
              </a:rPr>
              <a:t>Percent distribution of women age 15-49</a:t>
            </a:r>
            <a:endParaRPr lang="en-US" i="1" dirty="0">
              <a:latin typeface="+mn-lt"/>
            </a:endParaRPr>
          </a:p>
        </p:txBody>
      </p:sp>
    </p:spTree>
    <p:extLst>
      <p:ext uri="{BB962C8B-B14F-4D97-AF65-F5344CB8AC3E}">
        <p14:creationId xmlns:p14="http://schemas.microsoft.com/office/powerpoint/2010/main" xmlns="" val="216244953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3"/>
          <p:cNvSpPr>
            <a:spLocks noGrp="1"/>
          </p:cNvSpPr>
          <p:nvPr>
            <p:ph sz="half" idx="1"/>
          </p:nvPr>
        </p:nvSpPr>
        <p:spPr>
          <a:xfrm>
            <a:off x="278081" y="1872343"/>
            <a:ext cx="3962400" cy="2743200"/>
          </a:xfrm>
        </p:spPr>
        <p:txBody>
          <a:bodyPr>
            <a:normAutofit lnSpcReduction="10000"/>
          </a:bodyPr>
          <a:lstStyle/>
          <a:p>
            <a:r>
              <a:rPr lang="en-GB" sz="2400" b="1" dirty="0" smtClean="0"/>
              <a:t>Breastfeeding and Infant and Young Child Feeding Practices</a:t>
            </a:r>
          </a:p>
          <a:p>
            <a:r>
              <a:rPr lang="en-GB" sz="2400" dirty="0" smtClean="0"/>
              <a:t>Micronutrient Intake</a:t>
            </a:r>
          </a:p>
          <a:p>
            <a:r>
              <a:rPr lang="en-GB" sz="2400" dirty="0" smtClean="0"/>
              <a:t>Nutritional Status of </a:t>
            </a:r>
            <a:r>
              <a:rPr lang="en-GB" sz="2400" dirty="0"/>
              <a:t>Children, Women, and Men</a:t>
            </a:r>
          </a:p>
          <a:p>
            <a:r>
              <a:rPr lang="en-GB" sz="2400" dirty="0" smtClean="0"/>
              <a:t>Anaemia</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838200"/>
          </a:xfrm>
        </p:spPr>
        <p:txBody>
          <a:bodyPr>
            <a:normAutofit/>
          </a:bodyPr>
          <a:lstStyle/>
          <a:p>
            <a:r>
              <a:rPr lang="en-US" sz="4000" dirty="0" smtClean="0"/>
              <a:t>Men’s Nutritional Status</a:t>
            </a:r>
            <a:endParaRPr lang="en-US" sz="4000" dirty="0"/>
          </a:p>
        </p:txBody>
      </p:sp>
      <p:sp>
        <p:nvSpPr>
          <p:cNvPr id="4" name="TextBox 3"/>
          <p:cNvSpPr txBox="1"/>
          <p:nvPr/>
        </p:nvSpPr>
        <p:spPr>
          <a:xfrm>
            <a:off x="134587" y="881534"/>
            <a:ext cx="6400800" cy="369332"/>
          </a:xfrm>
          <a:prstGeom prst="rect">
            <a:avLst/>
          </a:prstGeom>
          <a:noFill/>
        </p:spPr>
        <p:txBody>
          <a:bodyPr wrap="square" rtlCol="0">
            <a:spAutoFit/>
          </a:bodyPr>
          <a:lstStyle/>
          <a:p>
            <a:r>
              <a:rPr lang="en-US" i="1" dirty="0" smtClean="0">
                <a:latin typeface="+mn-lt"/>
              </a:rPr>
              <a:t>Percent distribution of men age 15-49</a:t>
            </a:r>
            <a:endParaRPr lang="en-US" i="1" dirty="0">
              <a:latin typeface="+mn-lt"/>
            </a:endParaRPr>
          </a:p>
        </p:txBody>
      </p:sp>
      <p:graphicFrame>
        <p:nvGraphicFramePr>
          <p:cNvPr id="6" name="Content Placeholder 5"/>
          <p:cNvGraphicFramePr>
            <a:graphicFrameLocks noGrp="1"/>
          </p:cNvGraphicFramePr>
          <p:nvPr>
            <p:ph idx="1"/>
            <p:extLst>
              <p:ext uri="{D42A27DB-BD31-4B8C-83A1-F6EECF244321}">
                <p14:modId xmlns:p14="http://schemas.microsoft.com/office/powerpoint/2010/main" xmlns="" val="3066137988"/>
              </p:ext>
            </p:extLst>
          </p:nvPr>
        </p:nvGraphicFramePr>
        <p:xfrm>
          <a:off x="457200" y="1250866"/>
          <a:ext cx="8229600" cy="5607134"/>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xmlns="" val="47995767"/>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3"/>
          <p:cNvSpPr>
            <a:spLocks noGrp="1"/>
          </p:cNvSpPr>
          <p:nvPr>
            <p:ph sz="half" idx="1"/>
          </p:nvPr>
        </p:nvSpPr>
        <p:spPr>
          <a:xfrm>
            <a:off x="278081" y="1872343"/>
            <a:ext cx="3962400" cy="2743200"/>
          </a:xfrm>
        </p:spPr>
        <p:txBody>
          <a:bodyPr>
            <a:normAutofit lnSpcReduction="10000"/>
          </a:bodyPr>
          <a:lstStyle/>
          <a:p>
            <a:r>
              <a:rPr lang="en-GB" sz="2400" dirty="0" smtClean="0"/>
              <a:t>Breastfeeding and Infant and Young Child Feeding Practices</a:t>
            </a:r>
          </a:p>
          <a:p>
            <a:r>
              <a:rPr lang="en-GB" sz="2400" dirty="0" smtClean="0"/>
              <a:t>Micronutrient Intake</a:t>
            </a:r>
          </a:p>
          <a:p>
            <a:r>
              <a:rPr lang="en-GB" sz="2400" dirty="0" smtClean="0"/>
              <a:t>Nutritional Status of </a:t>
            </a:r>
            <a:r>
              <a:rPr lang="en-GB" sz="2400" dirty="0"/>
              <a:t>Children, Women, and Men</a:t>
            </a:r>
          </a:p>
          <a:p>
            <a:r>
              <a:rPr lang="en-GB" sz="2400" b="1" dirty="0" smtClean="0"/>
              <a:t>Anaemia</a:t>
            </a:r>
          </a:p>
        </p:txBody>
      </p:sp>
    </p:spTree>
    <p:extLst>
      <p:ext uri="{BB962C8B-B14F-4D97-AF65-F5344CB8AC3E}">
        <p14:creationId xmlns:p14="http://schemas.microsoft.com/office/powerpoint/2010/main" xmlns="" val="2137576560"/>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normAutofit/>
          </a:bodyPr>
          <a:lstStyle/>
          <a:p>
            <a:r>
              <a:rPr lang="en-US" sz="4000" dirty="0" err="1" smtClean="0"/>
              <a:t>Anaemia</a:t>
            </a:r>
            <a:r>
              <a:rPr lang="en-US" sz="4000" dirty="0" smtClean="0"/>
              <a:t> in Children</a:t>
            </a:r>
            <a:endParaRPr lang="en-US" sz="4000" dirty="0"/>
          </a:p>
        </p:txBody>
      </p:sp>
      <p:graphicFrame>
        <p:nvGraphicFramePr>
          <p:cNvPr id="5" name="Content Placeholder 4"/>
          <p:cNvGraphicFramePr>
            <a:graphicFrameLocks noGrp="1"/>
          </p:cNvGraphicFramePr>
          <p:nvPr>
            <p:ph idx="1"/>
            <p:extLst>
              <p:ext uri="{D42A27DB-BD31-4B8C-83A1-F6EECF244321}">
                <p14:modId xmlns:p14="http://schemas.microsoft.com/office/powerpoint/2010/main" xmlns="" val="2029842442"/>
              </p:ext>
            </p:extLst>
          </p:nvPr>
        </p:nvGraphicFramePr>
        <p:xfrm>
          <a:off x="457200" y="2133600"/>
          <a:ext cx="8229600" cy="4525963"/>
        </p:xfrm>
        <a:graphic>
          <a:graphicData uri="http://schemas.openxmlformats.org/drawingml/2006/chart">
            <c:chart xmlns:c="http://schemas.openxmlformats.org/drawingml/2006/chart" xmlns:r="http://schemas.openxmlformats.org/officeDocument/2006/relationships" r:id="rId2"/>
          </a:graphicData>
        </a:graphic>
      </p:graphicFrame>
      <p:sp>
        <p:nvSpPr>
          <p:cNvPr id="4" name="TextBox 3"/>
          <p:cNvSpPr txBox="1"/>
          <p:nvPr/>
        </p:nvSpPr>
        <p:spPr>
          <a:xfrm>
            <a:off x="152400" y="1231570"/>
            <a:ext cx="8839200" cy="381000"/>
          </a:xfrm>
          <a:prstGeom prst="rect">
            <a:avLst/>
          </a:prstGeom>
          <a:noFill/>
        </p:spPr>
        <p:txBody>
          <a:bodyPr wrap="square" rtlCol="0">
            <a:spAutoFit/>
          </a:bodyPr>
          <a:lstStyle/>
          <a:p>
            <a:r>
              <a:rPr lang="en-US" i="1" dirty="0" smtClean="0">
                <a:latin typeface="+mn-lt"/>
              </a:rPr>
              <a:t>Percent of children age 6-59 months classified as having anemia</a:t>
            </a:r>
            <a:endParaRPr lang="en-US" i="1" dirty="0">
              <a:latin typeface="+mn-lt"/>
            </a:endParaRPr>
          </a:p>
        </p:txBody>
      </p:sp>
    </p:spTree>
    <p:extLst>
      <p:ext uri="{BB962C8B-B14F-4D97-AF65-F5344CB8AC3E}">
        <p14:creationId xmlns:p14="http://schemas.microsoft.com/office/powerpoint/2010/main" xmlns="" val="246391575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normAutofit/>
          </a:bodyPr>
          <a:lstStyle/>
          <a:p>
            <a:r>
              <a:rPr lang="en-US" sz="4000" dirty="0" smtClean="0"/>
              <a:t>Trends in </a:t>
            </a:r>
            <a:r>
              <a:rPr lang="en-US" sz="4000" dirty="0" err="1" smtClean="0"/>
              <a:t>Anaemia</a:t>
            </a:r>
            <a:r>
              <a:rPr lang="en-US" sz="4000" dirty="0" smtClean="0"/>
              <a:t> in Children</a:t>
            </a:r>
            <a:endParaRPr lang="en-US" sz="4000" dirty="0"/>
          </a:p>
        </p:txBody>
      </p:sp>
      <p:graphicFrame>
        <p:nvGraphicFramePr>
          <p:cNvPr id="5" name="Content Placeholder 4"/>
          <p:cNvGraphicFramePr>
            <a:graphicFrameLocks noGrp="1"/>
          </p:cNvGraphicFramePr>
          <p:nvPr>
            <p:ph idx="1"/>
            <p:extLst>
              <p:ext uri="{D42A27DB-BD31-4B8C-83A1-F6EECF244321}">
                <p14:modId xmlns:p14="http://schemas.microsoft.com/office/powerpoint/2010/main" xmlns="" val="4037817489"/>
              </p:ext>
            </p:extLst>
          </p:nvPr>
        </p:nvGraphicFramePr>
        <p:xfrm>
          <a:off x="457200" y="2057400"/>
          <a:ext cx="8229600" cy="4525963"/>
        </p:xfrm>
        <a:graphic>
          <a:graphicData uri="http://schemas.openxmlformats.org/drawingml/2006/chart">
            <c:chart xmlns:c="http://schemas.openxmlformats.org/drawingml/2006/chart" xmlns:r="http://schemas.openxmlformats.org/officeDocument/2006/relationships" r:id="rId2"/>
          </a:graphicData>
        </a:graphic>
      </p:graphicFrame>
      <p:sp>
        <p:nvSpPr>
          <p:cNvPr id="4" name="TextBox 3"/>
          <p:cNvSpPr txBox="1"/>
          <p:nvPr/>
        </p:nvSpPr>
        <p:spPr>
          <a:xfrm>
            <a:off x="152400" y="1231570"/>
            <a:ext cx="8839200" cy="381000"/>
          </a:xfrm>
          <a:prstGeom prst="rect">
            <a:avLst/>
          </a:prstGeom>
          <a:noFill/>
        </p:spPr>
        <p:txBody>
          <a:bodyPr wrap="square" rtlCol="0">
            <a:spAutoFit/>
          </a:bodyPr>
          <a:lstStyle/>
          <a:p>
            <a:r>
              <a:rPr lang="en-US" i="1" dirty="0" smtClean="0">
                <a:latin typeface="+mn-lt"/>
              </a:rPr>
              <a:t>Percent of children age 6-59 months classified as having anemia</a:t>
            </a:r>
            <a:endParaRPr lang="en-US" i="1" dirty="0">
              <a:latin typeface="+mn-lt"/>
            </a:endParaRPr>
          </a:p>
        </p:txBody>
      </p:sp>
    </p:spTree>
    <p:extLst>
      <p:ext uri="{BB962C8B-B14F-4D97-AF65-F5344CB8AC3E}">
        <p14:creationId xmlns:p14="http://schemas.microsoft.com/office/powerpoint/2010/main" xmlns="" val="313972540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92" name="Rectangle 20"/>
          <p:cNvSpPr>
            <a:spLocks noChangeArrowheads="1"/>
          </p:cNvSpPr>
          <p:nvPr/>
        </p:nvSpPr>
        <p:spPr bwMode="auto">
          <a:xfrm>
            <a:off x="557819" y="21771"/>
            <a:ext cx="8229600" cy="9144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lstStyle/>
          <a:p>
            <a:pPr algn="ctr"/>
            <a:r>
              <a:rPr lang="en-US" sz="4000" b="0" dirty="0" err="1" smtClean="0">
                <a:latin typeface="+mn-lt"/>
              </a:rPr>
              <a:t>Anaemia</a:t>
            </a:r>
            <a:r>
              <a:rPr lang="en-US" sz="4000" b="0" dirty="0" smtClean="0">
                <a:latin typeface="+mn-lt"/>
              </a:rPr>
              <a:t> in Children by Region</a:t>
            </a:r>
            <a:endParaRPr lang="en-US" sz="4000" b="0" dirty="0">
              <a:latin typeface="+mn-lt"/>
            </a:endParaRPr>
          </a:p>
        </p:txBody>
      </p:sp>
      <p:sp>
        <p:nvSpPr>
          <p:cNvPr id="89" name="TextBox 63"/>
          <p:cNvSpPr txBox="1"/>
          <p:nvPr/>
        </p:nvSpPr>
        <p:spPr>
          <a:xfrm>
            <a:off x="4267200" y="1436132"/>
            <a:ext cx="2133623" cy="70788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en-US" sz="2000" b="1" dirty="0" smtClean="0"/>
              <a:t>Ethiopia total</a:t>
            </a:r>
          </a:p>
          <a:p>
            <a:pPr algn="ctr"/>
            <a:r>
              <a:rPr lang="en-US" sz="2000" b="1" dirty="0" smtClean="0"/>
              <a:t>44%</a:t>
            </a:r>
            <a:endParaRPr lang="en-US" sz="2000" b="1" dirty="0"/>
          </a:p>
        </p:txBody>
      </p:sp>
      <p:graphicFrame>
        <p:nvGraphicFramePr>
          <p:cNvPr id="90" name="Chart 89"/>
          <p:cNvGraphicFramePr/>
          <p:nvPr>
            <p:extLst>
              <p:ext uri="{D42A27DB-BD31-4B8C-83A1-F6EECF244321}">
                <p14:modId xmlns:p14="http://schemas.microsoft.com/office/powerpoint/2010/main" xmlns="" val="1009337393"/>
              </p:ext>
            </p:extLst>
          </p:nvPr>
        </p:nvGraphicFramePr>
        <p:xfrm>
          <a:off x="13855" y="1754089"/>
          <a:ext cx="9130145" cy="5103911"/>
        </p:xfrm>
        <a:graphic>
          <a:graphicData uri="http://schemas.openxmlformats.org/drawingml/2006/chart">
            <c:chart xmlns:c="http://schemas.openxmlformats.org/drawingml/2006/chart" xmlns:r="http://schemas.openxmlformats.org/officeDocument/2006/relationships" r:id="rId2"/>
          </a:graphicData>
        </a:graphic>
      </p:graphicFrame>
      <p:sp>
        <p:nvSpPr>
          <p:cNvPr id="6" name="TextBox 5"/>
          <p:cNvSpPr txBox="1"/>
          <p:nvPr/>
        </p:nvSpPr>
        <p:spPr>
          <a:xfrm>
            <a:off x="104577" y="934191"/>
            <a:ext cx="8839200" cy="381000"/>
          </a:xfrm>
          <a:prstGeom prst="rect">
            <a:avLst/>
          </a:prstGeom>
          <a:noFill/>
        </p:spPr>
        <p:txBody>
          <a:bodyPr wrap="square" rtlCol="0">
            <a:spAutoFit/>
          </a:bodyPr>
          <a:lstStyle/>
          <a:p>
            <a:r>
              <a:rPr lang="en-US" i="1" dirty="0" smtClean="0">
                <a:latin typeface="+mn-lt"/>
              </a:rPr>
              <a:t>Percent of children age 6-59 months classified as having anemia</a:t>
            </a:r>
            <a:endParaRPr lang="en-US" i="1" dirty="0">
              <a:latin typeface="+mn-lt"/>
            </a:endParaRPr>
          </a:p>
        </p:txBody>
      </p:sp>
    </p:spTree>
    <p:extLst>
      <p:ext uri="{BB962C8B-B14F-4D97-AF65-F5344CB8AC3E}">
        <p14:creationId xmlns:p14="http://schemas.microsoft.com/office/powerpoint/2010/main" xmlns="" val="76781745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normAutofit/>
          </a:bodyPr>
          <a:lstStyle/>
          <a:p>
            <a:r>
              <a:rPr lang="en-US" sz="4000" dirty="0" err="1" smtClean="0"/>
              <a:t>Anaemia</a:t>
            </a:r>
            <a:r>
              <a:rPr lang="en-US" sz="4000" dirty="0" smtClean="0"/>
              <a:t> in Women</a:t>
            </a:r>
            <a:endParaRPr lang="en-US" sz="4000" dirty="0"/>
          </a:p>
        </p:txBody>
      </p:sp>
      <p:graphicFrame>
        <p:nvGraphicFramePr>
          <p:cNvPr id="5" name="Content Placeholder 4"/>
          <p:cNvGraphicFramePr>
            <a:graphicFrameLocks noGrp="1"/>
          </p:cNvGraphicFramePr>
          <p:nvPr>
            <p:ph idx="1"/>
            <p:extLst>
              <p:ext uri="{D42A27DB-BD31-4B8C-83A1-F6EECF244321}">
                <p14:modId xmlns:p14="http://schemas.microsoft.com/office/powerpoint/2010/main" xmlns="" val="30141499"/>
              </p:ext>
            </p:extLst>
          </p:nvPr>
        </p:nvGraphicFramePr>
        <p:xfrm>
          <a:off x="457200" y="2133600"/>
          <a:ext cx="8229600" cy="4525963"/>
        </p:xfrm>
        <a:graphic>
          <a:graphicData uri="http://schemas.openxmlformats.org/drawingml/2006/chart">
            <c:chart xmlns:c="http://schemas.openxmlformats.org/drawingml/2006/chart" xmlns:r="http://schemas.openxmlformats.org/officeDocument/2006/relationships" r:id="rId2"/>
          </a:graphicData>
        </a:graphic>
      </p:graphicFrame>
      <p:sp>
        <p:nvSpPr>
          <p:cNvPr id="4" name="TextBox 3"/>
          <p:cNvSpPr txBox="1"/>
          <p:nvPr/>
        </p:nvSpPr>
        <p:spPr>
          <a:xfrm>
            <a:off x="152400" y="1231570"/>
            <a:ext cx="8839200" cy="381000"/>
          </a:xfrm>
          <a:prstGeom prst="rect">
            <a:avLst/>
          </a:prstGeom>
          <a:noFill/>
        </p:spPr>
        <p:txBody>
          <a:bodyPr wrap="square" rtlCol="0">
            <a:spAutoFit/>
          </a:bodyPr>
          <a:lstStyle/>
          <a:p>
            <a:r>
              <a:rPr lang="en-US" i="1" dirty="0" smtClean="0">
                <a:latin typeface="+mn-lt"/>
              </a:rPr>
              <a:t>Percent of women age 15-49 classified as having anemia</a:t>
            </a:r>
            <a:endParaRPr lang="en-US" i="1" dirty="0">
              <a:latin typeface="+mn-lt"/>
            </a:endParaRPr>
          </a:p>
        </p:txBody>
      </p:sp>
    </p:spTree>
    <p:extLst>
      <p:ext uri="{BB962C8B-B14F-4D97-AF65-F5344CB8AC3E}">
        <p14:creationId xmlns:p14="http://schemas.microsoft.com/office/powerpoint/2010/main" xmlns="" val="2854189869"/>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0"/>
            <a:ext cx="8229600" cy="1143000"/>
          </a:xfrm>
        </p:spPr>
        <p:txBody>
          <a:bodyPr>
            <a:normAutofit/>
          </a:bodyPr>
          <a:lstStyle/>
          <a:p>
            <a:r>
              <a:rPr lang="en-US" sz="4000" dirty="0" smtClean="0"/>
              <a:t>Trends in </a:t>
            </a:r>
            <a:r>
              <a:rPr lang="en-US" sz="4000" dirty="0" err="1" smtClean="0"/>
              <a:t>Anaemia</a:t>
            </a:r>
            <a:r>
              <a:rPr lang="en-US" sz="4000" dirty="0" smtClean="0"/>
              <a:t> in Women</a:t>
            </a:r>
            <a:endParaRPr lang="en-US" sz="4000" dirty="0"/>
          </a:p>
        </p:txBody>
      </p:sp>
      <p:graphicFrame>
        <p:nvGraphicFramePr>
          <p:cNvPr id="5" name="Content Placeholder 4"/>
          <p:cNvGraphicFramePr>
            <a:graphicFrameLocks noGrp="1"/>
          </p:cNvGraphicFramePr>
          <p:nvPr>
            <p:ph idx="1"/>
            <p:extLst>
              <p:ext uri="{D42A27DB-BD31-4B8C-83A1-F6EECF244321}">
                <p14:modId xmlns:p14="http://schemas.microsoft.com/office/powerpoint/2010/main" xmlns="" val="827774565"/>
              </p:ext>
            </p:extLst>
          </p:nvPr>
        </p:nvGraphicFramePr>
        <p:xfrm>
          <a:off x="457200" y="2057400"/>
          <a:ext cx="8229600" cy="4525963"/>
        </p:xfrm>
        <a:graphic>
          <a:graphicData uri="http://schemas.openxmlformats.org/drawingml/2006/chart">
            <c:chart xmlns:c="http://schemas.openxmlformats.org/drawingml/2006/chart" xmlns:r="http://schemas.openxmlformats.org/officeDocument/2006/relationships" r:id="rId2"/>
          </a:graphicData>
        </a:graphic>
      </p:graphicFrame>
      <p:sp>
        <p:nvSpPr>
          <p:cNvPr id="6" name="TextBox 5"/>
          <p:cNvSpPr txBox="1"/>
          <p:nvPr/>
        </p:nvSpPr>
        <p:spPr>
          <a:xfrm>
            <a:off x="152400" y="1231570"/>
            <a:ext cx="8839200" cy="381000"/>
          </a:xfrm>
          <a:prstGeom prst="rect">
            <a:avLst/>
          </a:prstGeom>
          <a:noFill/>
        </p:spPr>
        <p:txBody>
          <a:bodyPr wrap="square" rtlCol="0">
            <a:spAutoFit/>
          </a:bodyPr>
          <a:lstStyle/>
          <a:p>
            <a:r>
              <a:rPr lang="en-US" i="1" dirty="0" smtClean="0">
                <a:latin typeface="+mn-lt"/>
              </a:rPr>
              <a:t>Percent of women age 15-49 classified as having anemia</a:t>
            </a:r>
            <a:endParaRPr lang="en-US" i="1" dirty="0">
              <a:latin typeface="+mn-lt"/>
            </a:endParaRPr>
          </a:p>
        </p:txBody>
      </p:sp>
    </p:spTree>
    <p:extLst>
      <p:ext uri="{BB962C8B-B14F-4D97-AF65-F5344CB8AC3E}">
        <p14:creationId xmlns:p14="http://schemas.microsoft.com/office/powerpoint/2010/main" xmlns="" val="1394753749"/>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92" name="Rectangle 20"/>
          <p:cNvSpPr>
            <a:spLocks noChangeArrowheads="1"/>
          </p:cNvSpPr>
          <p:nvPr/>
        </p:nvSpPr>
        <p:spPr bwMode="auto">
          <a:xfrm>
            <a:off x="557819" y="21771"/>
            <a:ext cx="8229600" cy="9144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txBody>
          <a:bodyPr anchor="ctr"/>
          <a:lstStyle/>
          <a:p>
            <a:pPr algn="ctr"/>
            <a:r>
              <a:rPr lang="en-US" sz="4000" b="0" dirty="0" err="1" smtClean="0">
                <a:latin typeface="+mn-lt"/>
              </a:rPr>
              <a:t>Anaemia</a:t>
            </a:r>
            <a:r>
              <a:rPr lang="en-US" sz="4000" b="0" dirty="0" smtClean="0">
                <a:latin typeface="+mn-lt"/>
              </a:rPr>
              <a:t> in Women by Region</a:t>
            </a:r>
            <a:endParaRPr lang="en-US" sz="4000" b="0" dirty="0">
              <a:latin typeface="+mn-lt"/>
            </a:endParaRPr>
          </a:p>
        </p:txBody>
      </p:sp>
      <p:sp>
        <p:nvSpPr>
          <p:cNvPr id="89" name="TextBox 63"/>
          <p:cNvSpPr txBox="1"/>
          <p:nvPr/>
        </p:nvSpPr>
        <p:spPr>
          <a:xfrm>
            <a:off x="2538996" y="1447225"/>
            <a:ext cx="2133623" cy="707886"/>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wrap="square" rtlCol="0">
            <a:spAutoFit/>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ctr"/>
            <a:r>
              <a:rPr lang="en-US" sz="2000" b="1" dirty="0" smtClean="0"/>
              <a:t>Ethiopia total</a:t>
            </a:r>
          </a:p>
          <a:p>
            <a:pPr algn="ctr"/>
            <a:r>
              <a:rPr lang="en-US" sz="2000" b="1" dirty="0" smtClean="0"/>
              <a:t>17%</a:t>
            </a:r>
            <a:endParaRPr lang="en-US" sz="2000" b="1" dirty="0"/>
          </a:p>
        </p:txBody>
      </p:sp>
      <p:graphicFrame>
        <p:nvGraphicFramePr>
          <p:cNvPr id="90" name="Chart 89"/>
          <p:cNvGraphicFramePr/>
          <p:nvPr>
            <p:extLst>
              <p:ext uri="{D42A27DB-BD31-4B8C-83A1-F6EECF244321}">
                <p14:modId xmlns:p14="http://schemas.microsoft.com/office/powerpoint/2010/main" xmlns="" val="2670377056"/>
              </p:ext>
            </p:extLst>
          </p:nvPr>
        </p:nvGraphicFramePr>
        <p:xfrm>
          <a:off x="13855" y="1754089"/>
          <a:ext cx="9130145" cy="5103911"/>
        </p:xfrm>
        <a:graphic>
          <a:graphicData uri="http://schemas.openxmlformats.org/drawingml/2006/chart">
            <c:chart xmlns:c="http://schemas.openxmlformats.org/drawingml/2006/chart" xmlns:r="http://schemas.openxmlformats.org/officeDocument/2006/relationships" r:id="rId2"/>
          </a:graphicData>
        </a:graphic>
      </p:graphicFrame>
      <p:sp>
        <p:nvSpPr>
          <p:cNvPr id="6" name="TextBox 5"/>
          <p:cNvSpPr txBox="1"/>
          <p:nvPr/>
        </p:nvSpPr>
        <p:spPr>
          <a:xfrm>
            <a:off x="128649" y="936171"/>
            <a:ext cx="8839200" cy="381000"/>
          </a:xfrm>
          <a:prstGeom prst="rect">
            <a:avLst/>
          </a:prstGeom>
          <a:noFill/>
        </p:spPr>
        <p:txBody>
          <a:bodyPr wrap="square" rtlCol="0">
            <a:spAutoFit/>
          </a:bodyPr>
          <a:lstStyle/>
          <a:p>
            <a:r>
              <a:rPr lang="en-US" i="1" dirty="0" smtClean="0">
                <a:latin typeface="+mn-lt"/>
              </a:rPr>
              <a:t>Percent of women age 15-49 classified as having anemia</a:t>
            </a:r>
            <a:endParaRPr lang="en-US" i="1" dirty="0">
              <a:latin typeface="+mn-lt"/>
            </a:endParaRPr>
          </a:p>
        </p:txBody>
      </p:sp>
    </p:spTree>
    <p:extLst>
      <p:ext uri="{BB962C8B-B14F-4D97-AF65-F5344CB8AC3E}">
        <p14:creationId xmlns:p14="http://schemas.microsoft.com/office/powerpoint/2010/main" xmlns="" val="767817456"/>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Title 1"/>
          <p:cNvSpPr>
            <a:spLocks noGrp="1"/>
          </p:cNvSpPr>
          <p:nvPr>
            <p:ph type="title"/>
          </p:nvPr>
        </p:nvSpPr>
        <p:spPr>
          <a:xfrm>
            <a:off x="457200" y="0"/>
            <a:ext cx="8229600" cy="914400"/>
          </a:xfrm>
        </p:spPr>
        <p:txBody>
          <a:bodyPr>
            <a:normAutofit/>
          </a:bodyPr>
          <a:lstStyle/>
          <a:p>
            <a:r>
              <a:rPr lang="en-US" sz="4000" dirty="0" smtClean="0"/>
              <a:t>Key Findings</a:t>
            </a:r>
          </a:p>
        </p:txBody>
      </p:sp>
      <p:sp>
        <p:nvSpPr>
          <p:cNvPr id="3" name="Content Placeholder 2"/>
          <p:cNvSpPr>
            <a:spLocks noGrp="1"/>
          </p:cNvSpPr>
          <p:nvPr>
            <p:ph idx="1"/>
          </p:nvPr>
        </p:nvSpPr>
        <p:spPr>
          <a:xfrm>
            <a:off x="457200" y="990600"/>
            <a:ext cx="8229600" cy="5334000"/>
          </a:xfrm>
        </p:spPr>
        <p:txBody>
          <a:bodyPr rtlCol="0">
            <a:normAutofit/>
          </a:bodyPr>
          <a:lstStyle/>
          <a:p>
            <a:pPr fontAlgn="auto">
              <a:spcAft>
                <a:spcPts val="0"/>
              </a:spcAft>
              <a:buClr>
                <a:schemeClr val="tx1"/>
              </a:buClr>
              <a:defRPr/>
            </a:pPr>
            <a:r>
              <a:rPr lang="en-US" sz="2800" dirty="0" smtClean="0"/>
              <a:t>Children are </a:t>
            </a:r>
            <a:r>
              <a:rPr lang="en-US" sz="2800" b="1" dirty="0" smtClean="0">
                <a:solidFill>
                  <a:schemeClr val="tx2"/>
                </a:solidFill>
              </a:rPr>
              <a:t>breastfed</a:t>
            </a:r>
            <a:r>
              <a:rPr lang="en-US" sz="2800" dirty="0" smtClean="0"/>
              <a:t> for a median of </a:t>
            </a:r>
            <a:r>
              <a:rPr lang="en-US" sz="2800" b="1" dirty="0" smtClean="0">
                <a:solidFill>
                  <a:schemeClr val="tx2"/>
                </a:solidFill>
              </a:rPr>
              <a:t>25 months</a:t>
            </a:r>
          </a:p>
          <a:p>
            <a:pPr lvl="1" fontAlgn="auto">
              <a:spcAft>
                <a:spcPts val="0"/>
              </a:spcAft>
              <a:buClr>
                <a:schemeClr val="tx1"/>
              </a:buClr>
              <a:buFont typeface="Arial" pitchFamily="34" charset="0"/>
              <a:buChar char="•"/>
              <a:defRPr/>
            </a:pPr>
            <a:r>
              <a:rPr lang="en-US" dirty="0" smtClean="0"/>
              <a:t>Children are </a:t>
            </a:r>
            <a:r>
              <a:rPr lang="en-US" b="1" dirty="0" smtClean="0">
                <a:solidFill>
                  <a:schemeClr val="tx2"/>
                </a:solidFill>
              </a:rPr>
              <a:t>exclusively</a:t>
            </a:r>
            <a:r>
              <a:rPr lang="en-US" b="1" dirty="0" smtClean="0"/>
              <a:t> </a:t>
            </a:r>
            <a:r>
              <a:rPr lang="en-US" b="1" dirty="0" smtClean="0">
                <a:solidFill>
                  <a:schemeClr val="tx2"/>
                </a:solidFill>
              </a:rPr>
              <a:t>breastfed</a:t>
            </a:r>
            <a:r>
              <a:rPr lang="en-US" b="1" dirty="0" smtClean="0"/>
              <a:t> </a:t>
            </a:r>
            <a:r>
              <a:rPr lang="en-US" dirty="0" smtClean="0"/>
              <a:t>for </a:t>
            </a:r>
            <a:r>
              <a:rPr lang="en-US" b="1" dirty="0" smtClean="0">
                <a:solidFill>
                  <a:schemeClr val="tx2"/>
                </a:solidFill>
              </a:rPr>
              <a:t>2</a:t>
            </a:r>
            <a:r>
              <a:rPr lang="en-US" b="1" dirty="0" smtClean="0"/>
              <a:t> </a:t>
            </a:r>
            <a:r>
              <a:rPr lang="en-US" b="1" dirty="0" smtClean="0">
                <a:solidFill>
                  <a:schemeClr val="tx2"/>
                </a:solidFill>
              </a:rPr>
              <a:t>months</a:t>
            </a:r>
            <a:endParaRPr lang="en-US" dirty="0" smtClean="0">
              <a:solidFill>
                <a:schemeClr val="tx2"/>
              </a:solidFill>
            </a:endParaRPr>
          </a:p>
          <a:p>
            <a:pPr fontAlgn="auto">
              <a:spcAft>
                <a:spcPts val="0"/>
              </a:spcAft>
              <a:buClr>
                <a:schemeClr val="tx1"/>
              </a:buClr>
              <a:defRPr/>
            </a:pPr>
            <a:r>
              <a:rPr lang="en-US" sz="2800" b="1" dirty="0" smtClean="0">
                <a:solidFill>
                  <a:schemeClr val="tx2"/>
                </a:solidFill>
              </a:rPr>
              <a:t>52%</a:t>
            </a:r>
            <a:r>
              <a:rPr lang="en-US" sz="2800" b="1" dirty="0" smtClean="0"/>
              <a:t> </a:t>
            </a:r>
            <a:r>
              <a:rPr lang="en-US" sz="2800" dirty="0" smtClean="0"/>
              <a:t>of children under 6 months are </a:t>
            </a:r>
            <a:r>
              <a:rPr lang="en-US" sz="2800" b="1" dirty="0" smtClean="0">
                <a:solidFill>
                  <a:schemeClr val="tx2"/>
                </a:solidFill>
              </a:rPr>
              <a:t>exclusively breastfed</a:t>
            </a:r>
            <a:endParaRPr lang="en-US" sz="2800" dirty="0">
              <a:solidFill>
                <a:schemeClr val="tx2"/>
              </a:solidFill>
            </a:endParaRPr>
          </a:p>
          <a:p>
            <a:pPr fontAlgn="auto">
              <a:spcAft>
                <a:spcPts val="0"/>
              </a:spcAft>
              <a:buClr>
                <a:schemeClr val="tx1"/>
              </a:buClr>
              <a:defRPr/>
            </a:pPr>
            <a:r>
              <a:rPr lang="en-US" sz="2800" b="1" dirty="0" smtClean="0">
                <a:solidFill>
                  <a:schemeClr val="tx2"/>
                </a:solidFill>
              </a:rPr>
              <a:t>&lt;1%</a:t>
            </a:r>
            <a:r>
              <a:rPr lang="en-US" sz="2800" b="1" dirty="0" smtClean="0"/>
              <a:t> </a:t>
            </a:r>
            <a:r>
              <a:rPr lang="en-US" sz="2800" dirty="0" smtClean="0"/>
              <a:t>of pregnant women took </a:t>
            </a:r>
            <a:r>
              <a:rPr lang="en-US" sz="2800" b="1" dirty="0" smtClean="0">
                <a:solidFill>
                  <a:schemeClr val="tx2"/>
                </a:solidFill>
              </a:rPr>
              <a:t>iron</a:t>
            </a:r>
            <a:r>
              <a:rPr lang="en-US" sz="2800" b="1" dirty="0" smtClean="0"/>
              <a:t> </a:t>
            </a:r>
            <a:r>
              <a:rPr lang="en-US" sz="2800" b="1" dirty="0" smtClean="0">
                <a:solidFill>
                  <a:schemeClr val="tx2"/>
                </a:solidFill>
              </a:rPr>
              <a:t>supplements</a:t>
            </a:r>
            <a:r>
              <a:rPr lang="en-US" sz="2800" b="1" dirty="0" smtClean="0"/>
              <a:t> </a:t>
            </a:r>
            <a:r>
              <a:rPr lang="en-US" sz="2800" dirty="0" smtClean="0"/>
              <a:t>for 90+ days as recommended</a:t>
            </a:r>
          </a:p>
          <a:p>
            <a:pPr fontAlgn="auto">
              <a:spcAft>
                <a:spcPts val="0"/>
              </a:spcAft>
              <a:buClr>
                <a:schemeClr val="tx1"/>
              </a:buClr>
              <a:defRPr/>
            </a:pPr>
            <a:r>
              <a:rPr lang="en-US" sz="2800" b="1" dirty="0" smtClean="0">
                <a:solidFill>
                  <a:schemeClr val="tx2"/>
                </a:solidFill>
              </a:rPr>
              <a:t>44%</a:t>
            </a:r>
            <a:r>
              <a:rPr lang="en-US" sz="2800" b="1" dirty="0" smtClean="0"/>
              <a:t> </a:t>
            </a:r>
            <a:r>
              <a:rPr lang="en-US" sz="2800" dirty="0" smtClean="0"/>
              <a:t>of children are </a:t>
            </a:r>
            <a:r>
              <a:rPr lang="en-US" sz="2800" b="1" dirty="0" smtClean="0">
                <a:solidFill>
                  <a:schemeClr val="tx2"/>
                </a:solidFill>
              </a:rPr>
              <a:t>stunted</a:t>
            </a:r>
            <a:r>
              <a:rPr lang="en-US" sz="2800" b="1" dirty="0" smtClean="0"/>
              <a:t> </a:t>
            </a:r>
            <a:r>
              <a:rPr lang="en-US" sz="2800" dirty="0" smtClean="0"/>
              <a:t>(short for their age)</a:t>
            </a:r>
          </a:p>
          <a:p>
            <a:pPr fontAlgn="auto">
              <a:spcAft>
                <a:spcPts val="0"/>
              </a:spcAft>
              <a:buClr>
                <a:schemeClr val="tx1"/>
              </a:buClr>
              <a:defRPr/>
            </a:pPr>
            <a:r>
              <a:rPr lang="en-US" sz="2800" b="1" dirty="0" smtClean="0">
                <a:solidFill>
                  <a:schemeClr val="tx2"/>
                </a:solidFill>
              </a:rPr>
              <a:t>44%</a:t>
            </a:r>
            <a:r>
              <a:rPr lang="en-US" sz="2800" dirty="0" smtClean="0"/>
              <a:t> of </a:t>
            </a:r>
            <a:r>
              <a:rPr lang="en-US" sz="2800" b="1" dirty="0" smtClean="0">
                <a:solidFill>
                  <a:schemeClr val="tx2"/>
                </a:solidFill>
              </a:rPr>
              <a:t>children</a:t>
            </a:r>
            <a:r>
              <a:rPr lang="en-US" sz="2800" dirty="0" smtClean="0">
                <a:solidFill>
                  <a:schemeClr val="tx2"/>
                </a:solidFill>
              </a:rPr>
              <a:t> </a:t>
            </a:r>
            <a:r>
              <a:rPr lang="en-US" sz="2800" dirty="0" smtClean="0"/>
              <a:t>age 6-59 months and </a:t>
            </a:r>
            <a:r>
              <a:rPr lang="en-US" sz="2800" b="1" dirty="0" smtClean="0">
                <a:solidFill>
                  <a:schemeClr val="tx2"/>
                </a:solidFill>
              </a:rPr>
              <a:t>17%</a:t>
            </a:r>
            <a:r>
              <a:rPr lang="en-US" sz="2800" dirty="0" smtClean="0"/>
              <a:t> of </a:t>
            </a:r>
            <a:r>
              <a:rPr lang="en-US" sz="2800" b="1" dirty="0" smtClean="0">
                <a:solidFill>
                  <a:schemeClr val="tx2"/>
                </a:solidFill>
              </a:rPr>
              <a:t>women</a:t>
            </a:r>
            <a:r>
              <a:rPr lang="en-US" sz="2800" dirty="0" smtClean="0">
                <a:solidFill>
                  <a:schemeClr val="tx2"/>
                </a:solidFill>
              </a:rPr>
              <a:t> </a:t>
            </a:r>
            <a:r>
              <a:rPr lang="en-US" sz="2800" dirty="0" smtClean="0"/>
              <a:t>age 15-49 are </a:t>
            </a:r>
            <a:r>
              <a:rPr lang="en-US" sz="2800" b="1" smtClean="0">
                <a:solidFill>
                  <a:schemeClr val="tx2"/>
                </a:solidFill>
              </a:rPr>
              <a:t>anaemic</a:t>
            </a:r>
            <a:endParaRPr lang="en-US" sz="2800" dirty="0" smtClean="0"/>
          </a:p>
          <a:p>
            <a:pPr marL="0" indent="0" fontAlgn="auto">
              <a:spcAft>
                <a:spcPts val="0"/>
              </a:spcAft>
              <a:buNone/>
              <a:defRPr/>
            </a:pPr>
            <a:endParaRPr lang="en-US" sz="2800" b="1" dirty="0" smtClean="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4"/>
          <p:cNvSpPr>
            <a:spLocks noGrp="1"/>
          </p:cNvSpPr>
          <p:nvPr>
            <p:ph type="title"/>
          </p:nvPr>
        </p:nvSpPr>
        <p:spPr/>
        <p:txBody>
          <a:bodyPr/>
          <a:lstStyle/>
          <a:p>
            <a:r>
              <a:rPr lang="en-US" sz="4000" dirty="0" smtClean="0"/>
              <a:t>Early Breastfeeding</a:t>
            </a:r>
          </a:p>
        </p:txBody>
      </p:sp>
      <p:sp>
        <p:nvSpPr>
          <p:cNvPr id="6" name="Content Placeholder 5"/>
          <p:cNvSpPr>
            <a:spLocks noGrp="1"/>
          </p:cNvSpPr>
          <p:nvPr>
            <p:ph idx="1"/>
          </p:nvPr>
        </p:nvSpPr>
        <p:spPr/>
        <p:txBody>
          <a:bodyPr rtlCol="0">
            <a:normAutofit fontScale="92500" lnSpcReduction="20000"/>
          </a:bodyPr>
          <a:lstStyle/>
          <a:p>
            <a:pPr marL="461963" indent="-461963" fontAlgn="auto">
              <a:spcBef>
                <a:spcPct val="100000"/>
              </a:spcBef>
              <a:spcAft>
                <a:spcPts val="0"/>
              </a:spcAft>
              <a:buClr>
                <a:schemeClr val="tx1"/>
              </a:buClr>
              <a:buFont typeface="Arial" pitchFamily="34" charset="0"/>
              <a:buChar char="•"/>
              <a:tabLst>
                <a:tab pos="457200" algn="l"/>
              </a:tabLst>
              <a:defRPr/>
            </a:pPr>
            <a:r>
              <a:rPr lang="en-US" dirty="0" smtClean="0"/>
              <a:t>Provides a newborn with </a:t>
            </a:r>
            <a:r>
              <a:rPr lang="en-US" b="1" dirty="0" smtClean="0"/>
              <a:t>colostrum</a:t>
            </a:r>
            <a:r>
              <a:rPr lang="en-US" dirty="0" smtClean="0"/>
              <a:t>, a key supplement for the infant’s immune system. </a:t>
            </a:r>
          </a:p>
          <a:p>
            <a:pPr marL="461963" indent="-461963" fontAlgn="auto">
              <a:spcBef>
                <a:spcPct val="100000"/>
              </a:spcBef>
              <a:spcAft>
                <a:spcPts val="0"/>
              </a:spcAft>
              <a:buClr>
                <a:schemeClr val="tx1"/>
              </a:buClr>
              <a:buFont typeface="Arial" pitchFamily="34" charset="0"/>
              <a:buChar char="•"/>
              <a:tabLst>
                <a:tab pos="457200" algn="l"/>
              </a:tabLst>
              <a:defRPr/>
            </a:pPr>
            <a:r>
              <a:rPr lang="en-US" b="1" dirty="0" smtClean="0">
                <a:solidFill>
                  <a:schemeClr val="tx2"/>
                </a:solidFill>
              </a:rPr>
              <a:t>52%</a:t>
            </a:r>
            <a:r>
              <a:rPr lang="en-US" b="1" dirty="0" smtClean="0"/>
              <a:t> </a:t>
            </a:r>
            <a:r>
              <a:rPr lang="en-US" dirty="0" smtClean="0"/>
              <a:t>of newborns are breastfed within the </a:t>
            </a:r>
            <a:r>
              <a:rPr lang="en-US" b="1" dirty="0" smtClean="0">
                <a:solidFill>
                  <a:schemeClr val="tx2"/>
                </a:solidFill>
              </a:rPr>
              <a:t>first hour</a:t>
            </a:r>
            <a:r>
              <a:rPr lang="en-US" b="1" dirty="0" smtClean="0"/>
              <a:t> </a:t>
            </a:r>
            <a:r>
              <a:rPr lang="en-US" dirty="0" smtClean="0"/>
              <a:t>of life, and </a:t>
            </a:r>
            <a:r>
              <a:rPr lang="en-US" b="1" dirty="0" smtClean="0">
                <a:solidFill>
                  <a:schemeClr val="tx2"/>
                </a:solidFill>
              </a:rPr>
              <a:t>80%</a:t>
            </a:r>
            <a:r>
              <a:rPr lang="en-US" b="1" dirty="0" smtClean="0"/>
              <a:t> </a:t>
            </a:r>
            <a:r>
              <a:rPr lang="en-US" dirty="0" smtClean="0"/>
              <a:t>within the </a:t>
            </a:r>
            <a:r>
              <a:rPr lang="en-US" b="1" dirty="0" smtClean="0">
                <a:solidFill>
                  <a:schemeClr val="tx2"/>
                </a:solidFill>
              </a:rPr>
              <a:t>first day</a:t>
            </a:r>
            <a:r>
              <a:rPr lang="en-US" dirty="0" smtClean="0"/>
              <a:t>.</a:t>
            </a:r>
          </a:p>
          <a:p>
            <a:pPr marL="461963" indent="-461963" fontAlgn="auto">
              <a:spcBef>
                <a:spcPct val="100000"/>
              </a:spcBef>
              <a:spcAft>
                <a:spcPts val="0"/>
              </a:spcAft>
              <a:buClr>
                <a:schemeClr val="tx1"/>
              </a:buClr>
              <a:buFont typeface="Arial" pitchFamily="34" charset="0"/>
              <a:buChar char="•"/>
              <a:tabLst>
                <a:tab pos="457200" algn="l"/>
              </a:tabLst>
              <a:defRPr/>
            </a:pPr>
            <a:r>
              <a:rPr lang="en-US" b="1" dirty="0" smtClean="0">
                <a:solidFill>
                  <a:schemeClr val="tx2"/>
                </a:solidFill>
              </a:rPr>
              <a:t>27%</a:t>
            </a:r>
            <a:r>
              <a:rPr lang="en-US" dirty="0" smtClean="0"/>
              <a:t> of newborns given food or liquid other than </a:t>
            </a:r>
            <a:r>
              <a:rPr lang="en-US" dirty="0" err="1" smtClean="0"/>
              <a:t>breastmilk</a:t>
            </a:r>
            <a:r>
              <a:rPr lang="en-US" dirty="0" smtClean="0"/>
              <a:t> (</a:t>
            </a:r>
            <a:r>
              <a:rPr lang="en-US" b="1" dirty="0" err="1" smtClean="0">
                <a:solidFill>
                  <a:schemeClr val="tx2"/>
                </a:solidFill>
              </a:rPr>
              <a:t>prelacteal</a:t>
            </a:r>
            <a:r>
              <a:rPr lang="en-US" b="1" dirty="0" smtClean="0">
                <a:solidFill>
                  <a:schemeClr val="tx2"/>
                </a:solidFill>
              </a:rPr>
              <a:t> feed</a:t>
            </a:r>
            <a:r>
              <a:rPr lang="en-US" dirty="0" smtClean="0"/>
              <a:t>),</a:t>
            </a:r>
            <a:r>
              <a:rPr lang="en-US" b="1" dirty="0" smtClean="0"/>
              <a:t> </a:t>
            </a:r>
            <a:r>
              <a:rPr lang="en-US" dirty="0" smtClean="0"/>
              <a:t>although this is not recommended.</a:t>
            </a:r>
          </a:p>
          <a:p>
            <a:pPr marL="461963" indent="-461963" fontAlgn="auto">
              <a:spcBef>
                <a:spcPct val="100000"/>
              </a:spcBef>
              <a:spcAft>
                <a:spcPts val="0"/>
              </a:spcAft>
              <a:buClr>
                <a:schemeClr val="tx1"/>
              </a:buClr>
              <a:buFont typeface="Arial" pitchFamily="34" charset="0"/>
              <a:buChar char="•"/>
              <a:tabLst>
                <a:tab pos="457200" algn="l"/>
              </a:tabLst>
              <a:defRPr/>
            </a:pPr>
            <a:r>
              <a:rPr lang="en-US" b="1" dirty="0" smtClean="0">
                <a:solidFill>
                  <a:schemeClr val="tx2"/>
                </a:solidFill>
              </a:rPr>
              <a:t>98%</a:t>
            </a:r>
            <a:r>
              <a:rPr lang="en-US" b="1" dirty="0" smtClean="0"/>
              <a:t> </a:t>
            </a:r>
            <a:r>
              <a:rPr lang="en-US" dirty="0" smtClean="0"/>
              <a:t>of infants are </a:t>
            </a:r>
            <a:r>
              <a:rPr lang="en-US" b="1" dirty="0" smtClean="0">
                <a:solidFill>
                  <a:schemeClr val="tx2"/>
                </a:solidFill>
              </a:rPr>
              <a:t>ever breastfed</a:t>
            </a:r>
            <a:r>
              <a:rPr lang="en-US" dirty="0" smtClean="0"/>
              <a:t>.</a:t>
            </a:r>
          </a:p>
          <a:p>
            <a:pPr marL="461963" indent="-461963" fontAlgn="auto">
              <a:spcBef>
                <a:spcPct val="100000"/>
              </a:spcBef>
              <a:spcAft>
                <a:spcPts val="0"/>
              </a:spcAft>
              <a:buFont typeface="Arial" pitchFamily="34" charset="0"/>
              <a:buNone/>
              <a:tabLst>
                <a:tab pos="457200" algn="l"/>
              </a:tabLst>
              <a:defRPr/>
            </a:pPr>
            <a:endParaRPr lang="en-US" dirty="0" smtClean="0"/>
          </a:p>
          <a:p>
            <a:pPr fontAlgn="auto">
              <a:spcAft>
                <a:spcPts val="0"/>
              </a:spcAft>
              <a:buFont typeface="Arial" pitchFamily="34" charset="0"/>
              <a:buChar char="•"/>
              <a:defRPr/>
            </a:pPr>
            <a:endParaRPr lang="en-US"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Title 1"/>
          <p:cNvSpPr>
            <a:spLocks noGrp="1"/>
          </p:cNvSpPr>
          <p:nvPr>
            <p:ph type="title"/>
          </p:nvPr>
        </p:nvSpPr>
        <p:spPr>
          <a:xfrm>
            <a:off x="457200" y="0"/>
            <a:ext cx="8229600" cy="1143000"/>
          </a:xfrm>
        </p:spPr>
        <p:txBody>
          <a:bodyPr>
            <a:normAutofit/>
          </a:bodyPr>
          <a:lstStyle/>
          <a:p>
            <a:r>
              <a:rPr lang="en-US" sz="4000" dirty="0" smtClean="0"/>
              <a:t>Duration of Breastfeeding</a:t>
            </a:r>
          </a:p>
        </p:txBody>
      </p:sp>
      <p:graphicFrame>
        <p:nvGraphicFramePr>
          <p:cNvPr id="5" name="Content Placeholder 3"/>
          <p:cNvGraphicFramePr>
            <a:graphicFrameLocks noGrp="1"/>
          </p:cNvGraphicFramePr>
          <p:nvPr>
            <p:ph idx="1"/>
            <p:extLst>
              <p:ext uri="{D42A27DB-BD31-4B8C-83A1-F6EECF244321}">
                <p14:modId xmlns:p14="http://schemas.microsoft.com/office/powerpoint/2010/main" xmlns="" val="760464637"/>
              </p:ext>
            </p:extLst>
          </p:nvPr>
        </p:nvGraphicFramePr>
        <p:xfrm>
          <a:off x="355600" y="1879600"/>
          <a:ext cx="8432800" cy="4424363"/>
        </p:xfrm>
        <a:graphic>
          <a:graphicData uri="http://schemas.openxmlformats.org/drawingml/2006/chart">
            <c:chart xmlns:c="http://schemas.openxmlformats.org/drawingml/2006/chart" xmlns:r="http://schemas.openxmlformats.org/officeDocument/2006/relationships" r:id="rId3"/>
          </a:graphicData>
        </a:graphic>
      </p:graphicFrame>
      <p:sp>
        <p:nvSpPr>
          <p:cNvPr id="18436" name="TextBox 4"/>
          <p:cNvSpPr txBox="1">
            <a:spLocks noChangeArrowheads="1"/>
          </p:cNvSpPr>
          <p:nvPr/>
        </p:nvSpPr>
        <p:spPr bwMode="auto">
          <a:xfrm>
            <a:off x="0" y="1295400"/>
            <a:ext cx="9144000" cy="369888"/>
          </a:xfrm>
          <a:prstGeom prst="rect">
            <a:avLst/>
          </a:prstGeom>
          <a:noFill/>
          <a:ln w="9525">
            <a:noFill/>
            <a:miter lim="800000"/>
            <a:headEnd/>
            <a:tailEnd/>
          </a:ln>
        </p:spPr>
        <p:txBody>
          <a:bodyPr>
            <a:spAutoFit/>
          </a:bodyPr>
          <a:lstStyle/>
          <a:p>
            <a:r>
              <a:rPr lang="en-US" i="1">
                <a:latin typeface="Calibri" pitchFamily="34" charset="0"/>
              </a:rPr>
              <a:t>Median duration of breastfeeding in months among children born in the last 3 years</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990600"/>
          </a:xfrm>
          <a:noFill/>
        </p:spPr>
        <p:txBody>
          <a:bodyPr>
            <a:normAutofit/>
          </a:bodyPr>
          <a:lstStyle/>
          <a:p>
            <a:r>
              <a:rPr lang="en-US" sz="4000" dirty="0" smtClean="0"/>
              <a:t>How does Ethiopia Compare?</a:t>
            </a:r>
            <a:endParaRPr lang="en-US" sz="4000" dirty="0"/>
          </a:p>
        </p:txBody>
      </p:sp>
      <p:sp>
        <p:nvSpPr>
          <p:cNvPr id="5" name="TextBox 4"/>
          <p:cNvSpPr txBox="1"/>
          <p:nvPr/>
        </p:nvSpPr>
        <p:spPr>
          <a:xfrm>
            <a:off x="5562600" y="6211669"/>
            <a:ext cx="3581400" cy="646331"/>
          </a:xfrm>
          <a:prstGeom prst="rect">
            <a:avLst/>
          </a:prstGeom>
          <a:noFill/>
        </p:spPr>
        <p:txBody>
          <a:bodyPr wrap="square" rtlCol="0">
            <a:spAutoFit/>
          </a:bodyPr>
          <a:lstStyle/>
          <a:p>
            <a:pPr algn="r"/>
            <a:r>
              <a:rPr lang="en-US" i="1" dirty="0" smtClean="0">
                <a:latin typeface="+mn-lt"/>
              </a:rPr>
              <a:t>Median duration of any breastfeeding in months</a:t>
            </a:r>
            <a:endParaRPr lang="en-US" i="1" dirty="0">
              <a:latin typeface="+mn-lt"/>
            </a:endParaRPr>
          </a:p>
        </p:txBody>
      </p:sp>
      <p:sp>
        <p:nvSpPr>
          <p:cNvPr id="6" name="Left Arrow 5"/>
          <p:cNvSpPr/>
          <p:nvPr/>
        </p:nvSpPr>
        <p:spPr>
          <a:xfrm>
            <a:off x="7467600" y="1628320"/>
            <a:ext cx="1049977" cy="629007"/>
          </a:xfrm>
          <a:prstGeom prst="leftArrow">
            <a:avLst/>
          </a:prstGeom>
          <a:solidFill>
            <a:schemeClr val="accent1"/>
          </a:solidFill>
        </p:spPr>
        <p:style>
          <a:lnRef idx="0">
            <a:schemeClr val="accent1"/>
          </a:lnRef>
          <a:fillRef idx="3">
            <a:schemeClr val="accent1"/>
          </a:fillRef>
          <a:effectRef idx="3">
            <a:schemeClr val="accent1"/>
          </a:effectRef>
          <a:fontRef idx="minor">
            <a:schemeClr val="lt1"/>
          </a:fontRef>
        </p:style>
        <p:txBody>
          <a:bodyPr/>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endParaRPr lang="en-US"/>
          </a:p>
        </p:txBody>
      </p:sp>
      <p:graphicFrame>
        <p:nvGraphicFramePr>
          <p:cNvPr id="8" name="Chart 7"/>
          <p:cNvGraphicFramePr/>
          <p:nvPr>
            <p:extLst>
              <p:ext uri="{D42A27DB-BD31-4B8C-83A1-F6EECF244321}">
                <p14:modId xmlns:p14="http://schemas.microsoft.com/office/powerpoint/2010/main" xmlns="" val="3610087753"/>
              </p:ext>
            </p:extLst>
          </p:nvPr>
        </p:nvGraphicFramePr>
        <p:xfrm>
          <a:off x="152400" y="990600"/>
          <a:ext cx="8077200" cy="5867400"/>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xmlns="" val="202762620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p:cNvSpPr>
            <a:spLocks noGrp="1"/>
          </p:cNvSpPr>
          <p:nvPr>
            <p:ph type="title"/>
          </p:nvPr>
        </p:nvSpPr>
        <p:spPr/>
        <p:txBody>
          <a:bodyPr>
            <a:normAutofit/>
          </a:bodyPr>
          <a:lstStyle/>
          <a:p>
            <a:r>
              <a:rPr lang="en-US" sz="4000" dirty="0" smtClean="0"/>
              <a:t>Exclusive Breastfeeding</a:t>
            </a:r>
          </a:p>
        </p:txBody>
      </p:sp>
      <p:sp>
        <p:nvSpPr>
          <p:cNvPr id="3" name="Content Placeholder 2"/>
          <p:cNvSpPr>
            <a:spLocks noGrp="1"/>
          </p:cNvSpPr>
          <p:nvPr>
            <p:ph idx="1"/>
          </p:nvPr>
        </p:nvSpPr>
        <p:spPr/>
        <p:txBody>
          <a:bodyPr rtlCol="0">
            <a:normAutofit/>
          </a:bodyPr>
          <a:lstStyle/>
          <a:p>
            <a:pPr marL="461963" indent="-461963" fontAlgn="auto">
              <a:lnSpc>
                <a:spcPct val="90000"/>
              </a:lnSpc>
              <a:spcBef>
                <a:spcPct val="100000"/>
              </a:spcBef>
              <a:spcAft>
                <a:spcPts val="0"/>
              </a:spcAft>
              <a:buFont typeface="Arial" pitchFamily="34" charset="0"/>
              <a:buChar char="•"/>
              <a:defRPr/>
            </a:pPr>
            <a:r>
              <a:rPr lang="en-US" sz="2800" dirty="0"/>
              <a:t>Children who receive </a:t>
            </a:r>
            <a:r>
              <a:rPr lang="en-US" sz="2800" b="1" dirty="0"/>
              <a:t>only</a:t>
            </a:r>
            <a:r>
              <a:rPr lang="en-US" sz="2800" dirty="0"/>
              <a:t> breast milk </a:t>
            </a:r>
            <a:r>
              <a:rPr lang="en-US" sz="2800" dirty="0" smtClean="0"/>
              <a:t>and no other foods or liquids, even water, are </a:t>
            </a:r>
            <a:r>
              <a:rPr lang="en-US" sz="2800" dirty="0"/>
              <a:t>considered </a:t>
            </a:r>
            <a:r>
              <a:rPr lang="en-US" sz="2800" b="1" dirty="0"/>
              <a:t>exclusively breastfed</a:t>
            </a:r>
            <a:r>
              <a:rPr lang="en-US" sz="2800" dirty="0"/>
              <a:t>.</a:t>
            </a:r>
          </a:p>
          <a:p>
            <a:pPr marL="461963" indent="-461963" fontAlgn="auto">
              <a:lnSpc>
                <a:spcPct val="90000"/>
              </a:lnSpc>
              <a:spcBef>
                <a:spcPct val="100000"/>
              </a:spcBef>
              <a:spcAft>
                <a:spcPts val="0"/>
              </a:spcAft>
              <a:buFont typeface="Arial" pitchFamily="34" charset="0"/>
              <a:buChar char="•"/>
              <a:defRPr/>
            </a:pPr>
            <a:r>
              <a:rPr lang="en-US" sz="2800" dirty="0"/>
              <a:t>Exclusive breastfeeding is recommended for the first </a:t>
            </a:r>
            <a:r>
              <a:rPr lang="en-US" sz="2800" b="1" dirty="0"/>
              <a:t>6 months of life</a:t>
            </a:r>
            <a:r>
              <a:rPr lang="en-US" sz="2800" dirty="0"/>
              <a:t>, since breast milk contains all the nutrients that a baby needs.</a:t>
            </a:r>
          </a:p>
          <a:p>
            <a:pPr marL="461963" indent="-461963" fontAlgn="auto">
              <a:lnSpc>
                <a:spcPct val="90000"/>
              </a:lnSpc>
              <a:spcBef>
                <a:spcPct val="100000"/>
              </a:spcBef>
              <a:spcAft>
                <a:spcPts val="0"/>
              </a:spcAft>
              <a:buFont typeface="Arial" pitchFamily="34" charset="0"/>
              <a:buChar char="•"/>
              <a:defRPr/>
            </a:pPr>
            <a:r>
              <a:rPr lang="en-US" sz="2800" b="1" dirty="0"/>
              <a:t>Antibodies </a:t>
            </a:r>
            <a:r>
              <a:rPr lang="en-US" sz="2800" dirty="0"/>
              <a:t>in breast milk provide </a:t>
            </a:r>
            <a:r>
              <a:rPr lang="en-US" sz="2800" b="1" dirty="0"/>
              <a:t>immunity</a:t>
            </a:r>
            <a:r>
              <a:rPr lang="en-US" sz="2800" dirty="0"/>
              <a:t> to disease.</a:t>
            </a:r>
          </a:p>
          <a:p>
            <a:pPr fontAlgn="auto">
              <a:spcAft>
                <a:spcPts val="0"/>
              </a:spcAft>
              <a:buFont typeface="Arial" pitchFamily="34" charset="0"/>
              <a:buChar char="•"/>
              <a:defRPr/>
            </a:pPr>
            <a:endParaRPr lang="en-US" sz="2800" dirty="0"/>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Title 1"/>
          <p:cNvSpPr>
            <a:spLocks noGrp="1"/>
          </p:cNvSpPr>
          <p:nvPr>
            <p:ph type="title"/>
          </p:nvPr>
        </p:nvSpPr>
        <p:spPr>
          <a:xfrm>
            <a:off x="457200" y="0"/>
            <a:ext cx="8229600" cy="1143000"/>
          </a:xfrm>
        </p:spPr>
        <p:txBody>
          <a:bodyPr>
            <a:normAutofit/>
          </a:bodyPr>
          <a:lstStyle/>
          <a:p>
            <a:r>
              <a:rPr lang="en-US" sz="4000" dirty="0" smtClean="0"/>
              <a:t>Exclusive Breastfeeding by Age</a:t>
            </a:r>
          </a:p>
        </p:txBody>
      </p:sp>
      <p:graphicFrame>
        <p:nvGraphicFramePr>
          <p:cNvPr id="6" name="Content Placeholder 3"/>
          <p:cNvGraphicFramePr>
            <a:graphicFrameLocks noGrp="1"/>
          </p:cNvGraphicFramePr>
          <p:nvPr>
            <p:ph idx="1"/>
            <p:extLst>
              <p:ext uri="{D42A27DB-BD31-4B8C-83A1-F6EECF244321}">
                <p14:modId xmlns:p14="http://schemas.microsoft.com/office/powerpoint/2010/main" xmlns="" val="3203370755"/>
              </p:ext>
            </p:extLst>
          </p:nvPr>
        </p:nvGraphicFramePr>
        <p:xfrm>
          <a:off x="622300" y="1758950"/>
          <a:ext cx="8356600" cy="4394200"/>
        </p:xfrm>
        <a:graphic>
          <a:graphicData uri="http://schemas.openxmlformats.org/drawingml/2006/chart">
            <c:chart xmlns:c="http://schemas.openxmlformats.org/drawingml/2006/chart" xmlns:r="http://schemas.openxmlformats.org/officeDocument/2006/relationships" r:id="rId3"/>
          </a:graphicData>
        </a:graphic>
      </p:graphicFrame>
      <p:sp>
        <p:nvSpPr>
          <p:cNvPr id="21508" name="TextBox 4"/>
          <p:cNvSpPr txBox="1">
            <a:spLocks noChangeArrowheads="1"/>
          </p:cNvSpPr>
          <p:nvPr/>
        </p:nvSpPr>
        <p:spPr bwMode="auto">
          <a:xfrm>
            <a:off x="3657600" y="6381750"/>
            <a:ext cx="1828800" cy="400050"/>
          </a:xfrm>
          <a:prstGeom prst="rect">
            <a:avLst/>
          </a:prstGeom>
          <a:noFill/>
          <a:ln w="9525">
            <a:noFill/>
            <a:miter lim="800000"/>
            <a:headEnd/>
            <a:tailEnd/>
          </a:ln>
        </p:spPr>
        <p:txBody>
          <a:bodyPr>
            <a:spAutoFit/>
          </a:bodyPr>
          <a:lstStyle/>
          <a:p>
            <a:pPr algn="ctr"/>
            <a:r>
              <a:rPr lang="en-US" sz="2000" b="1" dirty="0">
                <a:latin typeface="Calibri" pitchFamily="34" charset="0"/>
              </a:rPr>
              <a:t>Age in months</a:t>
            </a:r>
          </a:p>
        </p:txBody>
      </p:sp>
      <p:sp>
        <p:nvSpPr>
          <p:cNvPr id="21509" name="TextBox 5"/>
          <p:cNvSpPr txBox="1">
            <a:spLocks noChangeArrowheads="1"/>
          </p:cNvSpPr>
          <p:nvPr/>
        </p:nvSpPr>
        <p:spPr bwMode="auto">
          <a:xfrm>
            <a:off x="8906" y="1168545"/>
            <a:ext cx="5334000" cy="369332"/>
          </a:xfrm>
          <a:prstGeom prst="rect">
            <a:avLst/>
          </a:prstGeom>
          <a:noFill/>
          <a:ln w="9525">
            <a:noFill/>
            <a:miter lim="800000"/>
            <a:headEnd/>
            <a:tailEnd/>
          </a:ln>
        </p:spPr>
        <p:txBody>
          <a:bodyPr wrap="square">
            <a:spAutoFit/>
          </a:bodyPr>
          <a:lstStyle/>
          <a:p>
            <a:r>
              <a:rPr lang="en-US" i="1" dirty="0">
                <a:latin typeface="Calibri" pitchFamily="34" charset="0"/>
              </a:rPr>
              <a:t>Percent of children exclusively breastfed</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le 1"/>
          <p:cNvSpPr>
            <a:spLocks noGrp="1"/>
          </p:cNvSpPr>
          <p:nvPr>
            <p:ph type="title"/>
          </p:nvPr>
        </p:nvSpPr>
        <p:spPr>
          <a:xfrm>
            <a:off x="228600" y="0"/>
            <a:ext cx="8686800" cy="1143000"/>
          </a:xfrm>
        </p:spPr>
        <p:txBody>
          <a:bodyPr>
            <a:normAutofit/>
          </a:bodyPr>
          <a:lstStyle/>
          <a:p>
            <a:r>
              <a:rPr lang="en-US" sz="4000" dirty="0" smtClean="0"/>
              <a:t>Breastfeeding Status Under 6 Months</a:t>
            </a:r>
          </a:p>
        </p:txBody>
      </p:sp>
      <p:graphicFrame>
        <p:nvGraphicFramePr>
          <p:cNvPr id="3" name="Content Placeholder 2"/>
          <p:cNvGraphicFramePr>
            <a:graphicFrameLocks noGrp="1"/>
          </p:cNvGraphicFramePr>
          <p:nvPr>
            <p:ph idx="1"/>
            <p:extLst>
              <p:ext uri="{D42A27DB-BD31-4B8C-83A1-F6EECF244321}">
                <p14:modId xmlns:p14="http://schemas.microsoft.com/office/powerpoint/2010/main" xmlns="" val="1599790371"/>
              </p:ext>
            </p:extLst>
          </p:nvPr>
        </p:nvGraphicFramePr>
        <p:xfrm>
          <a:off x="0" y="990600"/>
          <a:ext cx="9296400" cy="6172200"/>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Title 1"/>
          <p:cNvSpPr>
            <a:spLocks noGrp="1"/>
          </p:cNvSpPr>
          <p:nvPr>
            <p:ph type="title"/>
          </p:nvPr>
        </p:nvSpPr>
        <p:spPr/>
        <p:txBody>
          <a:bodyPr>
            <a:normAutofit/>
          </a:bodyPr>
          <a:lstStyle/>
          <a:p>
            <a:r>
              <a:rPr lang="en-US" sz="4000" dirty="0" smtClean="0"/>
              <a:t>IYCF Practices</a:t>
            </a:r>
          </a:p>
        </p:txBody>
      </p:sp>
      <p:sp>
        <p:nvSpPr>
          <p:cNvPr id="23555" name="Content Placeholder 2"/>
          <p:cNvSpPr>
            <a:spLocks noGrp="1"/>
          </p:cNvSpPr>
          <p:nvPr>
            <p:ph idx="1"/>
          </p:nvPr>
        </p:nvSpPr>
        <p:spPr>
          <a:xfrm>
            <a:off x="457200" y="1600200"/>
            <a:ext cx="8001000" cy="4525963"/>
          </a:xfrm>
        </p:spPr>
        <p:txBody>
          <a:bodyPr/>
          <a:lstStyle/>
          <a:p>
            <a:r>
              <a:rPr lang="en-US" sz="2800" b="1" dirty="0" smtClean="0"/>
              <a:t>The Infant and Young Child Feeding Practices (IYCF) recommended by WHO:</a:t>
            </a:r>
            <a:r>
              <a:rPr lang="en-US" sz="2800" dirty="0" smtClean="0"/>
              <a:t>  </a:t>
            </a:r>
          </a:p>
          <a:p>
            <a:pPr lvl="1"/>
            <a:r>
              <a:rPr lang="en-US" sz="2400" dirty="0" smtClean="0"/>
              <a:t>Breastfed children over 6 months should also receive 4 or more food groups, at least twice a day, for infants 6-8 months and at least 3 times a day for breastfed children 9-23 months.</a:t>
            </a:r>
          </a:p>
          <a:p>
            <a:pPr lvl="1"/>
            <a:r>
              <a:rPr lang="en-US" sz="2400" dirty="0" smtClean="0"/>
              <a:t>Non-breastfed children should receive milk or milk products, in addition to 4 or more food groups, 4 times a day or more.  </a:t>
            </a:r>
          </a:p>
          <a:p>
            <a:endParaRPr lang="en-US" sz="2800" dirty="0" smtClean="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Custom Design">
  <a:themeElements>
    <a:clrScheme name="Ethiopia 2011">
      <a:dk1>
        <a:srgbClr val="000000"/>
      </a:dk1>
      <a:lt1>
        <a:srgbClr val="FFFFFF"/>
      </a:lt1>
      <a:dk2>
        <a:srgbClr val="864F21"/>
      </a:dk2>
      <a:lt2>
        <a:srgbClr val="C0A277"/>
      </a:lt2>
      <a:accent1>
        <a:srgbClr val="466BB3"/>
      </a:accent1>
      <a:accent2>
        <a:srgbClr val="FFE01B"/>
      </a:accent2>
      <a:accent3>
        <a:srgbClr val="F311D3"/>
      </a:accent3>
      <a:accent4>
        <a:srgbClr val="623819"/>
      </a:accent4>
      <a:accent5>
        <a:srgbClr val="00B6BE"/>
      </a:accent5>
      <a:accent6>
        <a:srgbClr val="494544"/>
      </a:accent6>
      <a:hlink>
        <a:srgbClr val="A12B0A"/>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Custom Design">
  <a:themeElements>
    <a:clrScheme name="Ethiopia 2011">
      <a:dk1>
        <a:srgbClr val="000000"/>
      </a:dk1>
      <a:lt1>
        <a:srgbClr val="FFFFFF"/>
      </a:lt1>
      <a:dk2>
        <a:srgbClr val="864F21"/>
      </a:dk2>
      <a:lt2>
        <a:srgbClr val="C0A277"/>
      </a:lt2>
      <a:accent1>
        <a:srgbClr val="466BB3"/>
      </a:accent1>
      <a:accent2>
        <a:srgbClr val="FFE01B"/>
      </a:accent2>
      <a:accent3>
        <a:srgbClr val="F311D3"/>
      </a:accent3>
      <a:accent4>
        <a:srgbClr val="623819"/>
      </a:accent4>
      <a:accent5>
        <a:srgbClr val="00B6BE"/>
      </a:accent5>
      <a:accent6>
        <a:srgbClr val="494544"/>
      </a:accent6>
      <a:hlink>
        <a:srgbClr val="A12B0A"/>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1706</TotalTime>
  <Words>910</Words>
  <Application>Microsoft Office PowerPoint</Application>
  <PresentationFormat>On-screen Show (4:3)</PresentationFormat>
  <Paragraphs>122</Paragraphs>
  <Slides>28</Slides>
  <Notes>12</Notes>
  <HiddenSlides>0</HiddenSlides>
  <MMClips>0</MMClips>
  <ScaleCrop>false</ScaleCrop>
  <HeadingPairs>
    <vt:vector size="4" baseType="variant">
      <vt:variant>
        <vt:lpstr>Theme</vt:lpstr>
      </vt:variant>
      <vt:variant>
        <vt:i4>2</vt:i4>
      </vt:variant>
      <vt:variant>
        <vt:lpstr>Slide Titles</vt:lpstr>
      </vt:variant>
      <vt:variant>
        <vt:i4>28</vt:i4>
      </vt:variant>
    </vt:vector>
  </HeadingPairs>
  <TitlesOfParts>
    <vt:vector size="30" baseType="lpstr">
      <vt:lpstr>Custom Design</vt:lpstr>
      <vt:lpstr>1_Custom Design</vt:lpstr>
      <vt:lpstr>Slide 1</vt:lpstr>
      <vt:lpstr>Slide 2</vt:lpstr>
      <vt:lpstr>Early Breastfeeding</vt:lpstr>
      <vt:lpstr>Duration of Breastfeeding</vt:lpstr>
      <vt:lpstr>How does Ethiopia Compare?</vt:lpstr>
      <vt:lpstr>Exclusive Breastfeeding</vt:lpstr>
      <vt:lpstr>Exclusive Breastfeeding by Age</vt:lpstr>
      <vt:lpstr>Breastfeeding Status Under 6 Months</vt:lpstr>
      <vt:lpstr>IYCF Practices</vt:lpstr>
      <vt:lpstr>IYCF Practices</vt:lpstr>
      <vt:lpstr>Slide 11</vt:lpstr>
      <vt:lpstr>Micronutrients and Children</vt:lpstr>
      <vt:lpstr>Micronutrients and Pregnant Women</vt:lpstr>
      <vt:lpstr>Slide 14</vt:lpstr>
      <vt:lpstr>Nutritional Status of Children</vt:lpstr>
      <vt:lpstr>Slide 16</vt:lpstr>
      <vt:lpstr>Trends in Nutritional Status of Children</vt:lpstr>
      <vt:lpstr>How does Ethiopia Compare?</vt:lpstr>
      <vt:lpstr>Women’s Nutritional Status</vt:lpstr>
      <vt:lpstr>Men’s Nutritional Status</vt:lpstr>
      <vt:lpstr>Slide 21</vt:lpstr>
      <vt:lpstr>Anaemia in Children</vt:lpstr>
      <vt:lpstr>Trends in Anaemia in Children</vt:lpstr>
      <vt:lpstr>Slide 24</vt:lpstr>
      <vt:lpstr>Anaemia in Women</vt:lpstr>
      <vt:lpstr>Trends in Anaemia in Women</vt:lpstr>
      <vt:lpstr>Slide 27</vt:lpstr>
      <vt:lpstr>Key Findings</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24394</dc:creator>
  <cp:lastModifiedBy>Administrator</cp:lastModifiedBy>
  <cp:revision>453</cp:revision>
  <dcterms:created xsi:type="dcterms:W3CDTF">2010-10-01T13:18:19Z</dcterms:created>
  <dcterms:modified xsi:type="dcterms:W3CDTF">2012-05-09T14:48:27Z</dcterms:modified>
</cp:coreProperties>
</file>