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3" r:id="rId2"/>
  </p:sldMasterIdLst>
  <p:notesMasterIdLst>
    <p:notesMasterId r:id="rId20"/>
  </p:notesMasterIdLst>
  <p:sldIdLst>
    <p:sldId id="398" r:id="rId3"/>
    <p:sldId id="258" r:id="rId4"/>
    <p:sldId id="376" r:id="rId5"/>
    <p:sldId id="377" r:id="rId6"/>
    <p:sldId id="380" r:id="rId7"/>
    <p:sldId id="399" r:id="rId8"/>
    <p:sldId id="381" r:id="rId9"/>
    <p:sldId id="382" r:id="rId10"/>
    <p:sldId id="400" r:id="rId11"/>
    <p:sldId id="392" r:id="rId12"/>
    <p:sldId id="384" r:id="rId13"/>
    <p:sldId id="385" r:id="rId14"/>
    <p:sldId id="386" r:id="rId15"/>
    <p:sldId id="387" r:id="rId16"/>
    <p:sldId id="389" r:id="rId17"/>
    <p:sldId id="390" r:id="rId18"/>
    <p:sldId id="391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5E8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6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7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3"/>
              </a:solidFill>
            </c:spPr>
          </c:dPt>
          <c:dPt>
            <c:idx val="9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66</c:v>
                </c:pt>
                <c:pt idx="1">
                  <c:v>64</c:v>
                </c:pt>
                <c:pt idx="2">
                  <c:v>52</c:v>
                </c:pt>
                <c:pt idx="3">
                  <c:v>37</c:v>
                </c:pt>
                <c:pt idx="4">
                  <c:v>82</c:v>
                </c:pt>
                <c:pt idx="5">
                  <c:v>70</c:v>
                </c:pt>
                <c:pt idx="6">
                  <c:v>44</c:v>
                </c:pt>
                <c:pt idx="7">
                  <c:v>56</c:v>
                </c:pt>
                <c:pt idx="8">
                  <c:v>24</c:v>
                </c:pt>
                <c:pt idx="9">
                  <c:v>15</c:v>
                </c:pt>
              </c:numCache>
            </c:numRef>
          </c:val>
        </c:ser>
        <c:dLbls>
          <c:showVal val="1"/>
        </c:dLbls>
        <c:gapWidth val="75"/>
        <c:overlap val="-25"/>
        <c:axId val="52651520"/>
        <c:axId val="52653056"/>
      </c:barChart>
      <c:catAx>
        <c:axId val="52651520"/>
        <c:scaling>
          <c:orientation val="minMax"/>
        </c:scaling>
        <c:axPos val="b"/>
        <c:numFmt formatCode="General" sourceLinked="1"/>
        <c:majorTickMark val="none"/>
        <c:tickLblPos val="nextTo"/>
        <c:crossAx val="52653056"/>
        <c:crosses val="autoZero"/>
        <c:auto val="1"/>
        <c:lblAlgn val="ctr"/>
        <c:lblOffset val="100"/>
      </c:catAx>
      <c:valAx>
        <c:axId val="5265305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52651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3"/>
            <c:spPr>
              <a:solidFill>
                <a:schemeClr val="accent5"/>
              </a:solidFill>
            </c:spPr>
          </c:dPt>
          <c:dPt>
            <c:idx val="4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0.18185822538311741"/>
                  <c:y val="0.17816028463560438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Less</c:v>
                </c:pt>
                <c:pt idx="3">
                  <c:v>None</c:v>
                </c:pt>
                <c:pt idx="4">
                  <c:v>Never gave food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30</c:v>
                </c:pt>
                <c:pt idx="2">
                  <c:v>41</c:v>
                </c:pt>
                <c:pt idx="3">
                  <c:v>7</c:v>
                </c:pt>
                <c:pt idx="4">
                  <c:v>16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0"/>
            <c:spPr>
              <a:solidFill>
                <a:schemeClr val="accent3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2000 EDHS</c:v>
                </c:pt>
                <c:pt idx="1">
                  <c:v>2005 EDHS</c:v>
                </c:pt>
                <c:pt idx="2">
                  <c:v>2011 EDHS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20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gapWidth val="70"/>
        <c:overlap val="-25"/>
        <c:axId val="89569152"/>
        <c:axId val="89570688"/>
      </c:barChart>
      <c:catAx>
        <c:axId val="89569152"/>
        <c:scaling>
          <c:orientation val="minMax"/>
        </c:scaling>
        <c:axPos val="b"/>
        <c:majorTickMark val="none"/>
        <c:tickLblPos val="nextTo"/>
        <c:crossAx val="89570688"/>
        <c:crosses val="autoZero"/>
        <c:auto val="1"/>
        <c:lblAlgn val="ctr"/>
        <c:lblOffset val="100"/>
      </c:catAx>
      <c:valAx>
        <c:axId val="89570688"/>
        <c:scaling>
          <c:orientation val="minMax"/>
          <c:max val="80"/>
        </c:scaling>
        <c:delete val="1"/>
        <c:axPos val="l"/>
        <c:numFmt formatCode="General" sourceLinked="1"/>
        <c:tickLblPos val="none"/>
        <c:crossAx val="89569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1.5300961813859475E-2"/>
          <c:y val="8.957836451301758E-2"/>
          <c:w val="0.96939807637228115"/>
          <c:h val="0.574845642880528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Affar</c:v>
                </c:pt>
                <c:pt idx="1">
                  <c:v>Oromiya</c:v>
                </c:pt>
                <c:pt idx="2">
                  <c:v>Gambela</c:v>
                </c:pt>
                <c:pt idx="3">
                  <c:v>Somali</c:v>
                </c:pt>
                <c:pt idx="4">
                  <c:v>SNNP</c:v>
                </c:pt>
                <c:pt idx="5">
                  <c:v>Benishangul-Gumuz</c:v>
                </c:pt>
                <c:pt idx="6">
                  <c:v>Amhara</c:v>
                </c:pt>
                <c:pt idx="7">
                  <c:v>Harari</c:v>
                </c:pt>
                <c:pt idx="8">
                  <c:v>Tigray</c:v>
                </c:pt>
                <c:pt idx="9">
                  <c:v>Dire Dawa</c:v>
                </c:pt>
                <c:pt idx="10">
                  <c:v>Addis Ababa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</c:v>
                </c:pt>
                <c:pt idx="1">
                  <c:v>16</c:v>
                </c:pt>
                <c:pt idx="2" formatCode="0">
                  <c:v>16</c:v>
                </c:pt>
                <c:pt idx="3">
                  <c:v>17</c:v>
                </c:pt>
                <c:pt idx="4">
                  <c:v>24</c:v>
                </c:pt>
                <c:pt idx="5">
                  <c:v>24</c:v>
                </c:pt>
                <c:pt idx="6">
                  <c:v>26</c:v>
                </c:pt>
                <c:pt idx="7">
                  <c:v>34</c:v>
                </c:pt>
                <c:pt idx="8">
                  <c:v>59</c:v>
                </c:pt>
                <c:pt idx="9">
                  <c:v>59</c:v>
                </c:pt>
                <c:pt idx="10">
                  <c:v>79</c:v>
                </c:pt>
              </c:numCache>
            </c:numRef>
          </c:val>
        </c:ser>
        <c:dLbls>
          <c:showVal val="1"/>
        </c:dLbls>
        <c:gapWidth val="100"/>
        <c:overlap val="-25"/>
        <c:axId val="55162752"/>
        <c:axId val="55164288"/>
      </c:barChart>
      <c:catAx>
        <c:axId val="55162752"/>
        <c:scaling>
          <c:orientation val="minMax"/>
        </c:scaling>
        <c:axPos val="b"/>
        <c:majorTickMark val="none"/>
        <c:tickLblPos val="nextTo"/>
        <c:crossAx val="55164288"/>
        <c:crosses val="autoZero"/>
        <c:auto val="1"/>
        <c:lblAlgn val="ctr"/>
        <c:lblOffset val="100"/>
      </c:catAx>
      <c:valAx>
        <c:axId val="55164288"/>
        <c:scaling>
          <c:orientation val="minMax"/>
        </c:scaling>
        <c:delete val="1"/>
        <c:axPos val="l"/>
        <c:numFmt formatCode="General" sourceLinked="1"/>
        <c:tickLblPos val="none"/>
        <c:crossAx val="55162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975308641975311E-2"/>
          <c:y val="6.7344783861467708E-2"/>
          <c:w val="0.96604938271604934"/>
          <c:h val="0.820689873072316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(58)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28</c:v>
                </c:pt>
                <c:pt idx="2">
                  <c:v>57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gapWidth val="70"/>
        <c:overlap val="-25"/>
        <c:axId val="95032064"/>
        <c:axId val="95033600"/>
      </c:barChart>
      <c:catAx>
        <c:axId val="95032064"/>
        <c:scaling>
          <c:orientation val="minMax"/>
        </c:scaling>
        <c:axPos val="b"/>
        <c:majorTickMark val="none"/>
        <c:tickLblPos val="nextTo"/>
        <c:crossAx val="95033600"/>
        <c:crosses val="autoZero"/>
        <c:auto val="1"/>
        <c:lblAlgn val="ctr"/>
        <c:lblOffset val="100"/>
      </c:catAx>
      <c:valAx>
        <c:axId val="9503360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5032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17</c:v>
                </c:pt>
                <c:pt idx="1">
                  <c:v>18</c:v>
                </c:pt>
                <c:pt idx="2">
                  <c:v>18</c:v>
                </c:pt>
                <c:pt idx="3">
                  <c:v>25</c:v>
                </c:pt>
                <c:pt idx="4">
                  <c:v>51</c:v>
                </c:pt>
              </c:numCache>
            </c:numRef>
          </c:val>
        </c:ser>
        <c:dLbls>
          <c:showVal val="1"/>
        </c:dLbls>
        <c:gapWidth val="75"/>
        <c:overlap val="-25"/>
        <c:axId val="95372800"/>
        <c:axId val="95374336"/>
      </c:barChart>
      <c:catAx>
        <c:axId val="95372800"/>
        <c:scaling>
          <c:orientation val="minMax"/>
        </c:scaling>
        <c:axPos val="b"/>
        <c:numFmt formatCode="General" sourceLinked="1"/>
        <c:majorTickMark val="none"/>
        <c:tickLblPos val="nextTo"/>
        <c:crossAx val="95374336"/>
        <c:crosses val="autoZero"/>
        <c:auto val="1"/>
        <c:lblAlgn val="ctr"/>
        <c:lblOffset val="100"/>
      </c:catAx>
      <c:valAx>
        <c:axId val="9537433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5372800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3954377026401267"/>
          <c:y val="2.4444444444444446E-2"/>
          <c:w val="0.64248237352683868"/>
          <c:h val="0.9755555555555556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9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Ethiopia 2011</c:v>
                </c:pt>
                <c:pt idx="1">
                  <c:v>DRC 2007</c:v>
                </c:pt>
                <c:pt idx="2">
                  <c:v>Uganda 2006</c:v>
                </c:pt>
                <c:pt idx="3">
                  <c:v>Zimbabwe 2005-06</c:v>
                </c:pt>
                <c:pt idx="4">
                  <c:v>Zambia 2007</c:v>
                </c:pt>
                <c:pt idx="5">
                  <c:v>Namibia 2006-07</c:v>
                </c:pt>
                <c:pt idx="6">
                  <c:v>Tanzania 2010</c:v>
                </c:pt>
                <c:pt idx="7">
                  <c:v>Kenya 2008-09</c:v>
                </c:pt>
                <c:pt idx="8">
                  <c:v>Malawi 2010</c:v>
                </c:pt>
                <c:pt idx="9">
                  <c:v>Rwanda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27</c:v>
                </c:pt>
                <c:pt idx="1">
                  <c:v>30.6</c:v>
                </c:pt>
                <c:pt idx="2">
                  <c:v>46.2</c:v>
                </c:pt>
                <c:pt idx="3">
                  <c:v>52.6</c:v>
                </c:pt>
                <c:pt idx="4">
                  <c:v>67.599999999999994</c:v>
                </c:pt>
                <c:pt idx="5">
                  <c:v>68.7</c:v>
                </c:pt>
                <c:pt idx="6">
                  <c:v>75</c:v>
                </c:pt>
                <c:pt idx="7">
                  <c:v>77</c:v>
                </c:pt>
                <c:pt idx="8">
                  <c:v>81</c:v>
                </c:pt>
                <c:pt idx="9">
                  <c:v>90</c:v>
                </c:pt>
              </c:numCache>
            </c:numRef>
          </c:val>
        </c:ser>
        <c:dLbls>
          <c:showVal val="1"/>
        </c:dLbls>
        <c:gapWidth val="100"/>
        <c:overlap val="-25"/>
        <c:axId val="97104640"/>
        <c:axId val="97106176"/>
      </c:barChart>
      <c:catAx>
        <c:axId val="97104640"/>
        <c:scaling>
          <c:orientation val="minMax"/>
        </c:scaling>
        <c:axPos val="l"/>
        <c:majorTickMark val="none"/>
        <c:tickLblPos val="nextTo"/>
        <c:crossAx val="97106176"/>
        <c:crosses val="autoZero"/>
        <c:auto val="1"/>
        <c:lblAlgn val="ctr"/>
        <c:lblOffset val="100"/>
      </c:catAx>
      <c:valAx>
        <c:axId val="97106176"/>
        <c:scaling>
          <c:orientation val="minMax"/>
        </c:scaling>
        <c:delete val="1"/>
        <c:axPos val="b"/>
        <c:numFmt formatCode="0" sourceLinked="1"/>
        <c:tickLblPos val="none"/>
        <c:crossAx val="97104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5461565568192867"/>
          <c:y val="3.0866359269839373E-2"/>
          <c:w val="0.82686582579955281"/>
          <c:h val="0.9382672814603211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9</c:v>
                </c:pt>
                <c:pt idx="2">
                  <c:v>14</c:v>
                </c:pt>
                <c:pt idx="3">
                  <c:v>23</c:v>
                </c:pt>
                <c:pt idx="4">
                  <c:v>25</c:v>
                </c:pt>
                <c:pt idx="5">
                  <c:v>10</c:v>
                </c:pt>
              </c:numCache>
            </c:numRef>
          </c:val>
        </c:ser>
        <c:dLbls>
          <c:showVal val="1"/>
        </c:dLbls>
        <c:gapWidth val="75"/>
        <c:overlap val="-25"/>
        <c:axId val="97392128"/>
        <c:axId val="97473664"/>
      </c:barChart>
      <c:catAx>
        <c:axId val="97392128"/>
        <c:scaling>
          <c:orientation val="minMax"/>
        </c:scaling>
        <c:axPos val="l"/>
        <c:numFmt formatCode="General" sourceLinked="1"/>
        <c:majorTickMark val="none"/>
        <c:tickLblPos val="nextTo"/>
        <c:crossAx val="97473664"/>
        <c:crosses val="autoZero"/>
        <c:auto val="1"/>
        <c:lblAlgn val="ctr"/>
        <c:lblOffset val="100"/>
      </c:catAx>
      <c:valAx>
        <c:axId val="97473664"/>
        <c:scaling>
          <c:orientation val="minMax"/>
          <c:max val="50"/>
        </c:scaling>
        <c:delete val="1"/>
        <c:axPos val="b"/>
        <c:numFmt formatCode="0" sourceLinked="1"/>
        <c:tickLblPos val="none"/>
        <c:crossAx val="97392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0.46231741463286763"/>
          <c:y val="2.0547945205479458E-2"/>
          <c:w val="0.5232070866368097"/>
          <c:h val="0.9497716894977168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chemeClr val="accent5"/>
              </a:solidFill>
            </c:spPr>
          </c:dPt>
          <c:dPt>
            <c:idx val="5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42</c:v>
                </c:pt>
                <c:pt idx="1">
                  <c:v>22</c:v>
                </c:pt>
                <c:pt idx="2">
                  <c:v>13</c:v>
                </c:pt>
                <c:pt idx="3">
                  <c:v>40</c:v>
                </c:pt>
                <c:pt idx="4">
                  <c:v>16</c:v>
                </c:pt>
                <c:pt idx="5">
                  <c:v>31</c:v>
                </c:pt>
                <c:pt idx="6">
                  <c:v>8</c:v>
                </c:pt>
                <c:pt idx="7">
                  <c:v>26</c:v>
                </c:pt>
                <c:pt idx="8">
                  <c:v>32</c:v>
                </c:pt>
              </c:numCache>
            </c:numRef>
          </c:val>
        </c:ser>
        <c:dLbls>
          <c:showVal val="1"/>
        </c:dLbls>
        <c:gapWidth val="75"/>
        <c:overlap val="-25"/>
        <c:axId val="104335616"/>
        <c:axId val="104341504"/>
      </c:barChart>
      <c:catAx>
        <c:axId val="104335616"/>
        <c:scaling>
          <c:orientation val="minMax"/>
        </c:scaling>
        <c:axPos val="l"/>
        <c:numFmt formatCode="General" sourceLinked="1"/>
        <c:majorTickMark val="none"/>
        <c:tickLblPos val="nextTo"/>
        <c:crossAx val="104341504"/>
        <c:crosses val="autoZero"/>
        <c:auto val="1"/>
        <c:lblAlgn val="ctr"/>
        <c:lblOffset val="100"/>
      </c:catAx>
      <c:valAx>
        <c:axId val="104341504"/>
        <c:scaling>
          <c:orientation val="minMax"/>
          <c:max val="70"/>
        </c:scaling>
        <c:delete val="1"/>
        <c:axPos val="b"/>
        <c:numFmt formatCode="General" sourceLinked="1"/>
        <c:tickLblPos val="none"/>
        <c:crossAx val="104335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spPr>
              <a:solidFill>
                <a:schemeClr val="accent5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Less</a:t>
                    </a:r>
                    <a:r>
                      <a:rPr lang="en-US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41%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Same</c:v>
                </c:pt>
                <c:pt idx="2">
                  <c:v>Less</c:v>
                </c:pt>
                <c:pt idx="3">
                  <c:v>None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35</c:v>
                </c:pt>
                <c:pt idx="2">
                  <c:v>41</c:v>
                </c:pt>
                <c:pt idx="3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114F46-9CDD-4468-900E-3F78D97470D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C2E0642-0AAB-47E4-875F-913929CC1B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42653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Diarrhea is most common among children 6-11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20C66-E834-416D-83C1-887FC4ABCE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314A5-F457-4ECC-AD6C-4D6034023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594BF-2072-4A23-8D47-1414E33669E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48B27-55DB-41F7-9B19-E746CE6EB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3848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8072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7807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36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4009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4289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3914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754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B8819-5661-4423-BEC4-F428AEF87E5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1CA4-5F2A-4A9E-86DA-249D1CEA4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77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847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745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74A50-1C47-444E-9F8D-1DDCA875689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DB60-EB46-4B2C-A8DF-A42FAC331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4E301-B99A-438F-8483-81E9D637B48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E03B-231F-46F7-AF0F-997C0A686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7A41-9939-4810-935E-444A766D6FF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F94C-E1C7-4334-A7D2-8CD633DB4E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0D832-F70E-484F-A676-610A856FD73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37A65-213C-42D2-8094-B616312FB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C13A-6A9C-43BB-88EF-C2D2C0F300A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89037-E8A9-4A9F-AE3B-2FBD19D9A8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B8862-9ADC-4050-A60D-B35911E56D5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A5DA-420A-44E2-8A63-F7EB606F1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93576-CE33-4E31-BFF3-E4AF05DD974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A518-2C34-4DC6-95E9-0C4511A5C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59077-D764-459A-B0BC-97591AAF183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2E6781-ADD9-473F-8BB0-6078E2B72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DB31B-55EF-4974-8AA3-0D65ADFDD5F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795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334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Child Health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421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b="1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7%</a:t>
            </a:r>
            <a:r>
              <a:rPr lang="en-US" dirty="0" smtClean="0"/>
              <a:t> of children under age 5 were ill with </a:t>
            </a:r>
            <a:r>
              <a:rPr lang="en-US" b="1" dirty="0" smtClean="0">
                <a:solidFill>
                  <a:schemeClr val="tx2"/>
                </a:solidFill>
              </a:rPr>
              <a:t>cough and rapid breathing, symptoms of ARI</a:t>
            </a:r>
            <a:r>
              <a:rPr lang="en-US" dirty="0" smtClean="0"/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/>
              <a:t>Among these children, </a:t>
            </a:r>
            <a:r>
              <a:rPr lang="en-US" b="1" dirty="0" smtClean="0">
                <a:solidFill>
                  <a:schemeClr val="tx2"/>
                </a:solidFill>
              </a:rPr>
              <a:t>27%</a:t>
            </a:r>
            <a:r>
              <a:rPr lang="en-US" dirty="0" smtClean="0"/>
              <a:t> were taken to a health facility or provider for </a:t>
            </a:r>
            <a:r>
              <a:rPr lang="en-US" b="1" dirty="0" smtClean="0">
                <a:solidFill>
                  <a:schemeClr val="tx2"/>
                </a:solidFill>
              </a:rPr>
              <a:t>advice or treatment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24%</a:t>
            </a:r>
            <a:r>
              <a:rPr lang="en-US" b="1" dirty="0" smtClean="0"/>
              <a:t> </a:t>
            </a:r>
            <a:r>
              <a:rPr lang="en-US" dirty="0" smtClean="0"/>
              <a:t>of these children were </a:t>
            </a:r>
            <a:r>
              <a:rPr lang="en-US" b="1" dirty="0" smtClean="0">
                <a:solidFill>
                  <a:schemeClr val="tx2"/>
                </a:solidFill>
              </a:rPr>
              <a:t>taken to a health facility or provider</a:t>
            </a:r>
            <a:r>
              <a:rPr lang="en-US" dirty="0" smtClean="0"/>
              <a:t>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antibiotics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/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dirty="0" smtClean="0">
                <a:solidFill>
                  <a:schemeClr val="tx2"/>
                </a:solidFill>
              </a:rPr>
              <a:t>13%</a:t>
            </a:r>
            <a:r>
              <a:rPr lang="en-GB" dirty="0" smtClean="0">
                <a:solidFill>
                  <a:schemeClr val="tx2"/>
                </a:solidFill>
              </a:rPr>
              <a:t> </a:t>
            </a:r>
            <a:r>
              <a:rPr lang="en-GB" dirty="0" smtClean="0"/>
              <a:t>of children under age five had </a:t>
            </a:r>
            <a:r>
              <a:rPr lang="en-GB" b="1" dirty="0" smtClean="0">
                <a:solidFill>
                  <a:schemeClr val="tx2"/>
                </a:solidFill>
              </a:rPr>
              <a:t>diarrhoea</a:t>
            </a:r>
            <a:r>
              <a:rPr lang="en-GB" b="1" dirty="0" smtClean="0"/>
              <a:t> </a:t>
            </a:r>
            <a:r>
              <a:rPr lang="en-GB" dirty="0" smtClean="0"/>
              <a:t>in the 2 weeks before the survey;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GB" b="1" dirty="0" smtClean="0">
                <a:solidFill>
                  <a:schemeClr val="tx2"/>
                </a:solidFill>
              </a:rPr>
              <a:t>32% </a:t>
            </a:r>
            <a:r>
              <a:rPr lang="en-GB" dirty="0" smtClean="0"/>
              <a:t>of children with diarrhoea were taken to a </a:t>
            </a:r>
            <a:r>
              <a:rPr lang="en-GB" b="1" dirty="0" smtClean="0">
                <a:solidFill>
                  <a:schemeClr val="tx2"/>
                </a:solidFill>
              </a:rPr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>
                <a:solidFill>
                  <a:schemeClr val="tx2"/>
                </a:solidFill>
              </a:rPr>
              <a:t>health provider</a:t>
            </a:r>
            <a:r>
              <a:rPr lang="en-GB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57562671"/>
              </p:ext>
            </p:extLst>
          </p:nvPr>
        </p:nvGraphicFramePr>
        <p:xfrm>
          <a:off x="1828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82288854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Diarrhoea Treatment</a:t>
            </a: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i="1" dirty="0" err="1">
                <a:latin typeface="Calibri" pitchFamily="34" charset="0"/>
              </a:rPr>
              <a:t>Percent</a:t>
            </a:r>
            <a:r>
              <a:rPr lang="en-GB" i="1" dirty="0">
                <a:latin typeface="Calibri" pitchFamily="34" charset="0"/>
              </a:rPr>
              <a:t>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447800"/>
            <a:ext cx="381000" cy="1981200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1838235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Oral</a:t>
            </a:r>
          </a:p>
          <a:p>
            <a:pPr algn="ctr"/>
            <a:r>
              <a:rPr lang="en-US" b="1" dirty="0" smtClean="0">
                <a:latin typeface="+mn-lt"/>
              </a:rPr>
              <a:t>Rehydration</a:t>
            </a:r>
          </a:p>
          <a:p>
            <a:pPr algn="ctr"/>
            <a:r>
              <a:rPr lang="en-US" b="1" dirty="0" smtClean="0">
                <a:latin typeface="+mn-lt"/>
              </a:rPr>
              <a:t>Therapy (ORT)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Liquids Offered </a:t>
            </a:r>
          </a:p>
          <a:p>
            <a:pPr algn="ctr" eaLnBrk="1" hangingPunct="1"/>
            <a:r>
              <a:rPr lang="en-US" dirty="0" smtClean="0"/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Food offered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25%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249022802"/>
              </p:ext>
            </p:extLst>
          </p:nvPr>
        </p:nvGraphicFramePr>
        <p:xfrm>
          <a:off x="-304800" y="1524000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540455612"/>
              </p:ext>
            </p:extLst>
          </p:nvPr>
        </p:nvGraphicFramePr>
        <p:xfrm>
          <a:off x="4419601" y="13716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24%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are fully immunised.</a:t>
            </a:r>
            <a:endParaRPr lang="en-GB" sz="2800" b="1" dirty="0" smtClean="0">
              <a:solidFill>
                <a:schemeClr val="tx2"/>
              </a:solidFill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/>
              <a:t>Immunization coverage is </a:t>
            </a:r>
            <a:r>
              <a:rPr lang="en-GB" sz="2800" b="1" dirty="0" smtClean="0">
                <a:solidFill>
                  <a:schemeClr val="tx2"/>
                </a:solidFill>
              </a:rPr>
              <a:t>highest</a:t>
            </a:r>
            <a:r>
              <a:rPr lang="en-GB" sz="2800" b="1" dirty="0" smtClean="0"/>
              <a:t> </a:t>
            </a:r>
            <a:r>
              <a:rPr lang="en-GB" sz="2800" dirty="0" smtClean="0"/>
              <a:t>among children living in </a:t>
            </a:r>
            <a:r>
              <a:rPr lang="en-GB" sz="2800" b="1" dirty="0" smtClean="0">
                <a:solidFill>
                  <a:schemeClr val="tx2"/>
                </a:solidFill>
              </a:rPr>
              <a:t>Addis Ababa (79%) </a:t>
            </a:r>
            <a:r>
              <a:rPr lang="en-GB" sz="2800" dirty="0" smtClean="0"/>
              <a:t>and those living in the</a:t>
            </a:r>
            <a:r>
              <a:rPr lang="en-GB" sz="2800" b="1" dirty="0" smtClean="0"/>
              <a:t> </a:t>
            </a:r>
            <a:r>
              <a:rPr lang="en-GB" sz="2800" b="1" dirty="0" smtClean="0">
                <a:solidFill>
                  <a:schemeClr val="tx2"/>
                </a:solidFill>
              </a:rPr>
              <a:t>wealthiest</a:t>
            </a:r>
            <a:r>
              <a:rPr lang="en-GB" sz="2800" b="1" dirty="0" smtClean="0"/>
              <a:t> </a:t>
            </a:r>
            <a:r>
              <a:rPr lang="en-GB" sz="2800" dirty="0" smtClean="0"/>
              <a:t>households</a:t>
            </a:r>
            <a:r>
              <a:rPr lang="en-GB" sz="2800" b="1" dirty="0" smtClean="0"/>
              <a:t> </a:t>
            </a:r>
            <a:r>
              <a:rPr lang="en-GB" sz="2800" b="1" dirty="0" smtClean="0">
                <a:solidFill>
                  <a:schemeClr val="tx2"/>
                </a:solidFill>
              </a:rPr>
              <a:t>(51%)</a:t>
            </a:r>
            <a:r>
              <a:rPr lang="en-GB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27%</a:t>
            </a:r>
            <a:r>
              <a:rPr lang="en-GB" sz="2800" dirty="0" smtClean="0"/>
              <a:t> </a:t>
            </a:r>
            <a:r>
              <a:rPr lang="en-GB" sz="2800" dirty="0"/>
              <a:t>of children with </a:t>
            </a:r>
            <a:r>
              <a:rPr lang="en-GB" sz="2800" dirty="0" smtClean="0"/>
              <a:t>symptoms of ARI </a:t>
            </a:r>
            <a:r>
              <a:rPr lang="en-GB" sz="2800" dirty="0"/>
              <a:t>are </a:t>
            </a:r>
            <a:r>
              <a:rPr lang="en-GB" sz="2800" b="1" dirty="0">
                <a:solidFill>
                  <a:schemeClr val="tx2"/>
                </a:solidFill>
              </a:rPr>
              <a:t>taken to a health facility</a:t>
            </a:r>
            <a:r>
              <a:rPr lang="en-GB" sz="2800" dirty="0"/>
              <a:t>. </a:t>
            </a:r>
            <a:endParaRPr lang="en-GB" sz="2800" dirty="0" smtClean="0"/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24%</a:t>
            </a:r>
            <a:r>
              <a:rPr lang="en-GB" sz="2800" dirty="0" smtClean="0"/>
              <a:t> of children with fever are </a:t>
            </a:r>
            <a:r>
              <a:rPr lang="en-GB" sz="2800" b="1" dirty="0" smtClean="0">
                <a:solidFill>
                  <a:schemeClr val="tx2"/>
                </a:solidFill>
              </a:rPr>
              <a:t>taken to a health facility</a:t>
            </a:r>
            <a:r>
              <a:rPr lang="en-GB" sz="2800" dirty="0" smtClean="0"/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40%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with </a:t>
            </a:r>
            <a:r>
              <a:rPr lang="en-GB" sz="2800" b="1" dirty="0" smtClean="0">
                <a:solidFill>
                  <a:schemeClr val="tx2"/>
                </a:solidFill>
              </a:rPr>
              <a:t>diarrhoea</a:t>
            </a:r>
            <a:r>
              <a:rPr lang="en-GB" sz="2800" b="1" dirty="0" smtClean="0"/>
              <a:t> </a:t>
            </a:r>
            <a:r>
              <a:rPr lang="en-GB" sz="2800" dirty="0" smtClean="0"/>
              <a:t>were </a:t>
            </a:r>
            <a:r>
              <a:rPr lang="en-GB" sz="2800" b="1" dirty="0" smtClean="0">
                <a:solidFill>
                  <a:schemeClr val="tx2"/>
                </a:solidFill>
              </a:rPr>
              <a:t>given ORT or increased fluids</a:t>
            </a:r>
            <a:r>
              <a:rPr lang="en-GB" sz="2800" dirty="0" smtClean="0"/>
              <a:t>.</a:t>
            </a:r>
            <a:endParaRPr lang="en-GB" sz="2400" b="1" dirty="0" smtClean="0"/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b="1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/>
              <a:t>Full Immunisation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/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/>
              <a:t>Are said to be “</a:t>
            </a:r>
            <a:r>
              <a:rPr lang="en-GB" b="1" dirty="0" smtClean="0"/>
              <a:t>fully immunised</a:t>
            </a:r>
            <a:r>
              <a:rPr lang="en-GB" dirty="0" smtClean="0"/>
              <a:t>” (WHO)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Childhood </a:t>
            </a:r>
            <a:r>
              <a:rPr lang="en-US" sz="4000" dirty="0" err="1" smtClean="0"/>
              <a:t>Immunisations</a:t>
            </a:r>
            <a:endParaRPr lang="en-US" sz="4000" dirty="0" smtClean="0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7281435"/>
              </p:ext>
            </p:extLst>
          </p:nvPr>
        </p:nvGraphicFramePr>
        <p:xfrm>
          <a:off x="0" y="1272842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143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err="1" smtClean="0">
                <a:latin typeface="Calibri" pitchFamily="34" charset="0"/>
              </a:rPr>
              <a:t>immunised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Trends in </a:t>
            </a:r>
            <a:r>
              <a:rPr lang="en-US" sz="4000" dirty="0" err="1" smtClean="0"/>
              <a:t>Immunisation</a:t>
            </a:r>
            <a:r>
              <a:rPr lang="en-US" sz="4000" dirty="0" smtClean="0"/>
              <a:t>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4210285419"/>
              </p:ext>
            </p:extLst>
          </p:nvPr>
        </p:nvGraphicFramePr>
        <p:xfrm>
          <a:off x="495300" y="1752600"/>
          <a:ext cx="815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>
            <p:extLst>
              <p:ext uri="{D42A27DB-BD31-4B8C-83A1-F6EECF244321}">
                <p14:modId xmlns:p14="http://schemas.microsoft.com/office/powerpoint/2010/main" xmlns="" val="1907141242"/>
              </p:ext>
            </p:extLst>
          </p:nvPr>
        </p:nvGraphicFramePr>
        <p:xfrm>
          <a:off x="13854" y="1600200"/>
          <a:ext cx="9130145" cy="5103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 err="1" smtClean="0">
                <a:latin typeface="+mn-lt"/>
              </a:rPr>
              <a:t>Immunisation</a:t>
            </a:r>
            <a:r>
              <a:rPr lang="en-US" sz="4000" b="0" dirty="0" smtClean="0">
                <a:latin typeface="+mn-lt"/>
              </a:rPr>
              <a:t> Coverage by Region</a:t>
            </a:r>
            <a:endParaRPr lang="en-US" sz="4000" b="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1125870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children age 12-23 months  fully vaccinated</a:t>
            </a:r>
            <a:endParaRPr lang="en-US" i="1" dirty="0">
              <a:latin typeface="+mn-lt"/>
            </a:endParaRPr>
          </a:p>
        </p:txBody>
      </p:sp>
      <p:sp>
        <p:nvSpPr>
          <p:cNvPr id="61" name="TextBox 63"/>
          <p:cNvSpPr txBox="1"/>
          <p:nvPr/>
        </p:nvSpPr>
        <p:spPr>
          <a:xfrm>
            <a:off x="3517888" y="1632856"/>
            <a:ext cx="2133623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Ethiopia total</a:t>
            </a:r>
          </a:p>
          <a:p>
            <a:pPr algn="ctr"/>
            <a:r>
              <a:rPr lang="en-US" sz="2000" b="1" dirty="0" smtClean="0"/>
              <a:t>24%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37415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err="1" smtClean="0"/>
              <a:t>Immunisation</a:t>
            </a:r>
            <a:r>
              <a:rPr lang="en-US" sz="4000" dirty="0" smtClean="0"/>
              <a:t> Coverage </a:t>
            </a:r>
            <a:br>
              <a:rPr lang="en-US" sz="4000" dirty="0" smtClean="0"/>
            </a:br>
            <a:r>
              <a:rPr lang="en-US" sz="4000" dirty="0" smtClean="0"/>
              <a:t>by Mother’s Education</a:t>
            </a:r>
          </a:p>
        </p:txBody>
      </p:sp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9657108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6473824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+mn-lt"/>
              </a:rPr>
              <a:t>Figures in parentheses are based on 25-49 </a:t>
            </a:r>
            <a:r>
              <a:rPr lang="en-GB" i="1" dirty="0" err="1">
                <a:latin typeface="+mn-lt"/>
              </a:rPr>
              <a:t>unweighted</a:t>
            </a:r>
            <a:r>
              <a:rPr lang="en-GB" i="1" dirty="0">
                <a:latin typeface="+mn-lt"/>
              </a:rPr>
              <a:t> cases</a:t>
            </a:r>
            <a:r>
              <a:rPr lang="en-GB" i="1" dirty="0" smtClean="0">
                <a:latin typeface="+mn-lt"/>
              </a:rPr>
              <a:t>.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err="1" smtClean="0"/>
              <a:t>Immunisation</a:t>
            </a:r>
            <a:r>
              <a:rPr lang="en-US" sz="4000" dirty="0" smtClean="0"/>
              <a:t> Coverage </a:t>
            </a:r>
            <a:br>
              <a:rPr lang="en-US" sz="4000" dirty="0" smtClean="0"/>
            </a:br>
            <a:r>
              <a:rPr lang="en-US" sz="4000" dirty="0" smtClean="0"/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9148651"/>
              </p:ext>
            </p:extLst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1512332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71056"/>
            <a:ext cx="3886200" cy="261144"/>
          </a:xfrm>
          <a:prstGeom prst="notched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How Does Ethiopia Compare?</a:t>
            </a:r>
            <a:br>
              <a:rPr lang="en-US" sz="4000" dirty="0" smtClean="0"/>
            </a:br>
            <a:r>
              <a:rPr lang="en-US" sz="4000" dirty="0" smtClean="0"/>
              <a:t>Child Vaccination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54864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+mn-lt"/>
              </a:rPr>
              <a:t>Percent of children 12-23 months fully </a:t>
            </a:r>
            <a:r>
              <a:rPr lang="en-US" i="1" smtClean="0">
                <a:latin typeface="+mn-lt"/>
              </a:rPr>
              <a:t>immunised</a:t>
            </a:r>
            <a:endParaRPr lang="en-US" i="1" dirty="0">
              <a:latin typeface="+mn-lt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99542806"/>
              </p:ext>
            </p:extLst>
          </p:nvPr>
        </p:nvGraphicFramePr>
        <p:xfrm>
          <a:off x="0" y="1143000"/>
          <a:ext cx="7772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5562600" y="6248400"/>
            <a:ext cx="1219200" cy="589808"/>
          </a:xfrm>
          <a:prstGeom prst="leftArrow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0119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442</Words>
  <Application>Microsoft Office PowerPoint</Application>
  <PresentationFormat>On-screen Show (4:3)</PresentationFormat>
  <Paragraphs>76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Custom Design</vt:lpstr>
      <vt:lpstr>1_Custom Design</vt:lpstr>
      <vt:lpstr>Slide 1</vt:lpstr>
      <vt:lpstr>Slide 2</vt:lpstr>
      <vt:lpstr>Full Immunisation</vt:lpstr>
      <vt:lpstr>Childhood Immunisations</vt:lpstr>
      <vt:lpstr>Trends in Immunisation Coverage</vt:lpstr>
      <vt:lpstr>Slide 6</vt:lpstr>
      <vt:lpstr>Immunisation Coverage  by Mother’s Education</vt:lpstr>
      <vt:lpstr>Immunisation Coverage  by Household Wealth</vt:lpstr>
      <vt:lpstr>How Does Ethiopia Compare? Child Vaccination</vt:lpstr>
      <vt:lpstr>Slide 10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367</cp:revision>
  <dcterms:created xsi:type="dcterms:W3CDTF">2010-10-01T13:18:19Z</dcterms:created>
  <dcterms:modified xsi:type="dcterms:W3CDTF">2012-05-09T14:42:49Z</dcterms:modified>
</cp:coreProperties>
</file>