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5" r:id="rId2"/>
  </p:sldMasterIdLst>
  <p:notesMasterIdLst>
    <p:notesMasterId r:id="rId16"/>
  </p:notesMasterIdLst>
  <p:sldIdLst>
    <p:sldId id="495" r:id="rId3"/>
    <p:sldId id="258" r:id="rId4"/>
    <p:sldId id="503" r:id="rId5"/>
    <p:sldId id="462" r:id="rId6"/>
    <p:sldId id="463" r:id="rId7"/>
    <p:sldId id="464" r:id="rId8"/>
    <p:sldId id="505" r:id="rId9"/>
    <p:sldId id="493" r:id="rId10"/>
    <p:sldId id="504" r:id="rId11"/>
    <p:sldId id="466" r:id="rId12"/>
    <p:sldId id="506" r:id="rId13"/>
    <p:sldId id="507" r:id="rId14"/>
    <p:sldId id="486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82" d="100"/>
          <a:sy n="82" d="100"/>
        </p:scale>
        <p:origin x="-2016" y="-90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  <c:pt idx="8">
                  <c:v>Total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45</c:v>
                </c:pt>
                <c:pt idx="1">
                  <c:v>54</c:v>
                </c:pt>
                <c:pt idx="2">
                  <c:v>57</c:v>
                </c:pt>
                <c:pt idx="3">
                  <c:v>57</c:v>
                </c:pt>
                <c:pt idx="4">
                  <c:v>59</c:v>
                </c:pt>
                <c:pt idx="5">
                  <c:v>63</c:v>
                </c:pt>
                <c:pt idx="6">
                  <c:v>59</c:v>
                </c:pt>
                <c:pt idx="8">
                  <c:v>57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Sheet1!$A$2:$A$10</c:f>
              <c:strCache>
                <c:ptCount val="9"/>
                <c:pt idx="0">
                  <c:v>15-19</c:v>
                </c:pt>
                <c:pt idx="1">
                  <c:v>20-24</c:v>
                </c:pt>
                <c:pt idx="2">
                  <c:v>25-29</c:v>
                </c:pt>
                <c:pt idx="3">
                  <c:v>30-34</c:v>
                </c:pt>
                <c:pt idx="4">
                  <c:v>35-39</c:v>
                </c:pt>
                <c:pt idx="5">
                  <c:v>40-44</c:v>
                </c:pt>
                <c:pt idx="6">
                  <c:v>45-49</c:v>
                </c:pt>
                <c:pt idx="8">
                  <c:v>Total</c:v>
                </c:pt>
              </c:strCache>
            </c:strRef>
          </c:cat>
          <c:val>
            <c:numRef>
              <c:f>Sheet1!$C$2:$C$10</c:f>
              <c:numCache>
                <c:formatCode>General</c:formatCode>
                <c:ptCount val="9"/>
                <c:pt idx="0">
                  <c:v>96</c:v>
                </c:pt>
                <c:pt idx="1">
                  <c:v>98</c:v>
                </c:pt>
                <c:pt idx="2">
                  <c:v>100</c:v>
                </c:pt>
                <c:pt idx="3">
                  <c:v>99</c:v>
                </c:pt>
                <c:pt idx="4">
                  <c:v>100</c:v>
                </c:pt>
                <c:pt idx="5">
                  <c:v>99</c:v>
                </c:pt>
                <c:pt idx="6">
                  <c:v>100</c:v>
                </c:pt>
                <c:pt idx="8">
                  <c:v>99</c:v>
                </c:pt>
              </c:numCache>
            </c:numRef>
          </c:val>
        </c:ser>
        <c:dLbls>
          <c:showVal val="1"/>
        </c:dLbls>
        <c:gapWidth val="70"/>
        <c:overlap val="-25"/>
        <c:axId val="81183872"/>
        <c:axId val="81185408"/>
      </c:barChart>
      <c:catAx>
        <c:axId val="81183872"/>
        <c:scaling>
          <c:orientation val="minMax"/>
        </c:scaling>
        <c:axPos val="b"/>
        <c:majorTickMark val="none"/>
        <c:tickLblPos val="nextTo"/>
        <c:crossAx val="81185408"/>
        <c:crosses val="autoZero"/>
        <c:auto val="1"/>
        <c:lblAlgn val="ctr"/>
        <c:lblOffset val="100"/>
      </c:catAx>
      <c:valAx>
        <c:axId val="81185408"/>
        <c:scaling>
          <c:orientation val="minMax"/>
        </c:scaling>
        <c:delete val="1"/>
        <c:axPos val="l"/>
        <c:numFmt formatCode="General" sourceLinked="1"/>
        <c:tickLblPos val="none"/>
        <c:crossAx val="8118387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3.6129717196437552E-2"/>
          <c:y val="0.10788895618816845"/>
          <c:w val="0.94688511191006519"/>
          <c:h val="0.70269331718151506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Sheet1!$B$2:$E$2</c:f>
              <c:numCache>
                <c:formatCode>0</c:formatCode>
                <c:ptCount val="4"/>
                <c:pt idx="0">
                  <c:v>36</c:v>
                </c:pt>
                <c:pt idx="1">
                  <c:v>26</c:v>
                </c:pt>
                <c:pt idx="2">
                  <c:v>8</c:v>
                </c:pt>
                <c:pt idx="3">
                  <c:v>30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Sheet1!$B$1:$E$1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Sheet1!$B$3:$E$3</c:f>
              <c:numCache>
                <c:formatCode>0</c:formatCode>
                <c:ptCount val="4"/>
                <c:pt idx="0">
                  <c:v>23</c:v>
                </c:pt>
                <c:pt idx="1">
                  <c:v>61</c:v>
                </c:pt>
                <c:pt idx="2">
                  <c:v>8</c:v>
                </c:pt>
                <c:pt idx="3">
                  <c:v>9</c:v>
                </c:pt>
              </c:numCache>
            </c:numRef>
          </c:val>
        </c:ser>
        <c:dLbls>
          <c:showVal val="1"/>
        </c:dLbls>
        <c:gapWidth val="100"/>
        <c:overlap val="-10"/>
        <c:axId val="82697600"/>
        <c:axId val="82703488"/>
      </c:barChart>
      <c:catAx>
        <c:axId val="8269760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82703488"/>
        <c:crosses val="autoZero"/>
        <c:auto val="1"/>
        <c:lblAlgn val="ctr"/>
        <c:lblOffset val="100"/>
        <c:tickLblSkip val="1"/>
        <c:tickMarkSkip val="1"/>
      </c:catAx>
      <c:valAx>
        <c:axId val="82703488"/>
        <c:scaling>
          <c:orientation val="minMax"/>
        </c:scaling>
        <c:delete val="1"/>
        <c:axPos val="l"/>
        <c:numFmt formatCode="0" sourceLinked="1"/>
        <c:tickLblPos val="none"/>
        <c:crossAx val="826976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/>
                      <a:t>Wife and husband jointly
</a:t>
                    </a:r>
                    <a:r>
                      <a:rPr lang="en-US" smtClean="0"/>
                      <a:t>55%</a:t>
                    </a:r>
                    <a:endParaRPr lang="en-US"/>
                  </a:p>
                </c:rich>
              </c:tx>
              <c:showCatName val="1"/>
              <c:showPercent val="1"/>
            </c:dLbl>
            <c:showCatName val="1"/>
            <c:showPercent val="1"/>
            <c:showLeaderLines val="1"/>
          </c:dLbls>
          <c:cat>
            <c:strRef>
              <c:f>Sheet1!$A$2:$A$4</c:f>
              <c:strCache>
                <c:ptCount val="3"/>
                <c:pt idx="0">
                  <c:v>Mainly wife</c:v>
                </c:pt>
                <c:pt idx="1">
                  <c:v>Wife and husband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36</c:v>
                </c:pt>
                <c:pt idx="1">
                  <c:v>55</c:v>
                </c:pt>
                <c:pt idx="2">
                  <c:v>8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/>
                      <a:t>Less</a:t>
                    </a:r>
                    <a:r>
                      <a:rPr lang="en-US"/>
                      <a:t>
</a:t>
                    </a:r>
                    <a:r>
                      <a:rPr lang="en-US" smtClean="0"/>
                      <a:t>67%</a:t>
                    </a:r>
                    <a:endParaRPr lang="en-US" dirty="0"/>
                  </a:p>
                </c:rich>
              </c:tx>
              <c:showCatName val="1"/>
              <c:showPercent val="1"/>
            </c:dLbl>
            <c:dLbl>
              <c:idx val="2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More</c:v>
                </c:pt>
                <c:pt idx="1">
                  <c:v>Less</c:v>
                </c:pt>
                <c:pt idx="2">
                  <c:v>About the same</c:v>
                </c:pt>
                <c:pt idx="3">
                  <c:v>Husband has no earnings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10</c:v>
                </c:pt>
                <c:pt idx="1">
                  <c:v>67</c:v>
                </c:pt>
                <c:pt idx="2">
                  <c:v>20</c:v>
                </c:pt>
                <c:pt idx="3">
                  <c:v>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3.2786885245901641E-2"/>
          <c:y val="3.3672391930733854E-2"/>
          <c:w val="0.93989071038251382"/>
          <c:h val="0.7955056194670614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Mainly wife</c:v>
                </c:pt>
                <c:pt idx="1">
                  <c:v>Husband and wife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</c:v>
                </c:pt>
                <c:pt idx="1">
                  <c:v>75</c:v>
                </c:pt>
                <c:pt idx="2">
                  <c:v>22</c:v>
                </c:pt>
              </c:numCache>
            </c:numRef>
          </c:val>
        </c:ser>
        <c:dLbls>
          <c:showVal val="1"/>
        </c:dLbls>
        <c:overlap val="-25"/>
        <c:axId val="90502272"/>
        <c:axId val="90503808"/>
      </c:barChart>
      <c:catAx>
        <c:axId val="90502272"/>
        <c:scaling>
          <c:orientation val="minMax"/>
        </c:scaling>
        <c:axPos val="b"/>
        <c:majorTickMark val="none"/>
        <c:tickLblPos val="nextTo"/>
        <c:crossAx val="90503808"/>
        <c:crosses val="autoZero"/>
        <c:auto val="1"/>
        <c:lblAlgn val="ctr"/>
        <c:lblOffset val="100"/>
      </c:catAx>
      <c:valAx>
        <c:axId val="90503808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050227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3.2786885245901641E-2"/>
          <c:y val="3.3672391930733854E-2"/>
          <c:w val="0.93989071038251382"/>
          <c:h val="0.79550561946706144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Mainly wife</c:v>
                </c:pt>
                <c:pt idx="1">
                  <c:v>Husband and wife jointly</c:v>
                </c:pt>
                <c:pt idx="2">
                  <c:v>Mainly husband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</c:v>
                </c:pt>
                <c:pt idx="1">
                  <c:v>68</c:v>
                </c:pt>
                <c:pt idx="2">
                  <c:v>27</c:v>
                </c:pt>
              </c:numCache>
            </c:numRef>
          </c:val>
        </c:ser>
        <c:dLbls>
          <c:showVal val="1"/>
        </c:dLbls>
        <c:overlap val="-25"/>
        <c:axId val="90560384"/>
        <c:axId val="90561920"/>
      </c:barChart>
      <c:catAx>
        <c:axId val="90560384"/>
        <c:scaling>
          <c:orientation val="minMax"/>
        </c:scaling>
        <c:axPos val="b"/>
        <c:majorTickMark val="none"/>
        <c:tickLblPos val="nextTo"/>
        <c:crossAx val="90561920"/>
        <c:crosses val="autoZero"/>
        <c:auto val="1"/>
        <c:lblAlgn val="ctr"/>
        <c:lblOffset val="100"/>
      </c:catAx>
      <c:valAx>
        <c:axId val="90561920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056038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Own a house (alone and/or jointly)</c:v>
                </c:pt>
                <c:pt idx="1">
                  <c:v>Own agricultural land (alone or jointly)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57</c:v>
                </c:pt>
                <c:pt idx="1">
                  <c:v>50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Own a house (alone and/or jointly)</c:v>
                </c:pt>
                <c:pt idx="1">
                  <c:v>Own agricultural land (alone or jointly)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53</c:v>
                </c:pt>
                <c:pt idx="1">
                  <c:v>51</c:v>
                </c:pt>
              </c:numCache>
            </c:numRef>
          </c:val>
        </c:ser>
        <c:dLbls>
          <c:showVal val="1"/>
        </c:dLbls>
        <c:overlap val="-25"/>
        <c:axId val="97829632"/>
        <c:axId val="97831168"/>
      </c:barChart>
      <c:catAx>
        <c:axId val="97829632"/>
        <c:scaling>
          <c:orientation val="minMax"/>
        </c:scaling>
        <c:axPos val="b"/>
        <c:majorTickMark val="none"/>
        <c:tickLblPos val="nextTo"/>
        <c:crossAx val="97831168"/>
        <c:crosses val="autoZero"/>
        <c:auto val="1"/>
        <c:lblAlgn val="ctr"/>
        <c:lblOffset val="100"/>
      </c:catAx>
      <c:valAx>
        <c:axId val="97831168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9782963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>
        <c:manualLayout>
          <c:layoutTarget val="inner"/>
          <c:xMode val="edge"/>
          <c:yMode val="edge"/>
          <c:x val="1.7295578437310905E-2"/>
          <c:y val="7.8933747931190124E-2"/>
          <c:w val="0.96540880503144655"/>
          <c:h val="0.62840513566378309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spPr>
            <a:solidFill>
              <a:schemeClr val="accent2"/>
            </a:solidFill>
          </c:spPr>
          <c:dPt>
            <c:idx val="3"/>
            <c:spPr>
              <a:solidFill>
                <a:schemeClr val="tx2"/>
              </a:solidFill>
            </c:spPr>
          </c:dPt>
          <c:dPt>
            <c:idx val="4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Own health care</c:v>
                </c:pt>
                <c:pt idx="1">
                  <c:v>Major household purchases</c:v>
                </c:pt>
                <c:pt idx="2">
                  <c:v>Visits to family or relatives</c:v>
                </c:pt>
                <c:pt idx="3">
                  <c:v>Participate in all three decisions</c:v>
                </c:pt>
                <c:pt idx="4">
                  <c:v>Participate in no decisions</c:v>
                </c:pt>
              </c:strCache>
            </c:strRef>
          </c:cat>
          <c:val>
            <c:numRef>
              <c:f>Sheet1!$B$2:$B$6</c:f>
              <c:numCache>
                <c:formatCode>0</c:formatCode>
                <c:ptCount val="5"/>
                <c:pt idx="0">
                  <c:v>74</c:v>
                </c:pt>
                <c:pt idx="1">
                  <c:v>66</c:v>
                </c:pt>
                <c:pt idx="2">
                  <c:v>78</c:v>
                </c:pt>
                <c:pt idx="3">
                  <c:v>54</c:v>
                </c:pt>
                <c:pt idx="4">
                  <c:v>12</c:v>
                </c:pt>
              </c:numCache>
            </c:numRef>
          </c:val>
        </c:ser>
        <c:dLbls>
          <c:showVal val="1"/>
        </c:dLbls>
        <c:gapWidth val="125"/>
        <c:overlap val="-25"/>
        <c:axId val="97877376"/>
        <c:axId val="97899648"/>
      </c:barChart>
      <c:catAx>
        <c:axId val="97877376"/>
        <c:scaling>
          <c:orientation val="minMax"/>
        </c:scaling>
        <c:axPos val="b"/>
        <c:majorTickMark val="none"/>
        <c:tickLblPos val="nextTo"/>
        <c:spPr>
          <a:ln>
            <a:solidFill>
              <a:srgbClr val="000000"/>
            </a:solidFill>
          </a:ln>
        </c:spPr>
        <c:crossAx val="97899648"/>
        <c:crosses val="autoZero"/>
        <c:auto val="1"/>
        <c:lblAlgn val="ctr"/>
        <c:lblOffset val="100"/>
      </c:catAx>
      <c:valAx>
        <c:axId val="97899648"/>
        <c:scaling>
          <c:orientation val="minMax"/>
        </c:scaling>
        <c:delete val="1"/>
        <c:axPos val="l"/>
        <c:numFmt formatCode="0" sourceLinked="1"/>
        <c:tickLblPos val="none"/>
        <c:crossAx val="9787737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>
          <a:solidFill>
            <a:schemeClr val="tx1"/>
          </a:solidFill>
        </a:defRPr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At least one specified reason</c:v>
                </c:pt>
                <c:pt idx="1">
                  <c:v>Refuses to have sexual intercourse with him</c:v>
                </c:pt>
                <c:pt idx="2">
                  <c:v>Neglects the children</c:v>
                </c:pt>
                <c:pt idx="3">
                  <c:v>Goes out without telling him</c:v>
                </c:pt>
                <c:pt idx="4">
                  <c:v>Argues with him</c:v>
                </c:pt>
                <c:pt idx="5">
                  <c:v>Burns the food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45</c:v>
                </c:pt>
                <c:pt idx="1">
                  <c:v>21</c:v>
                </c:pt>
                <c:pt idx="2">
                  <c:v>30</c:v>
                </c:pt>
                <c:pt idx="3">
                  <c:v>25</c:v>
                </c:pt>
                <c:pt idx="4">
                  <c:v>26</c:v>
                </c:pt>
                <c:pt idx="5">
                  <c:v>22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Sheet1!$A$2:$A$7</c:f>
              <c:strCache>
                <c:ptCount val="6"/>
                <c:pt idx="0">
                  <c:v>At least one specified reason</c:v>
                </c:pt>
                <c:pt idx="1">
                  <c:v>Refuses to have sexual intercourse with him</c:v>
                </c:pt>
                <c:pt idx="2">
                  <c:v>Neglects the children</c:v>
                </c:pt>
                <c:pt idx="3">
                  <c:v>Goes out without telling him</c:v>
                </c:pt>
                <c:pt idx="4">
                  <c:v>Argues with him</c:v>
                </c:pt>
                <c:pt idx="5">
                  <c:v>Burns the food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68</c:v>
                </c:pt>
                <c:pt idx="1">
                  <c:v>39</c:v>
                </c:pt>
                <c:pt idx="2">
                  <c:v>52</c:v>
                </c:pt>
                <c:pt idx="3">
                  <c:v>43</c:v>
                </c:pt>
                <c:pt idx="4">
                  <c:v>45</c:v>
                </c:pt>
                <c:pt idx="5">
                  <c:v>47</c:v>
                </c:pt>
              </c:numCache>
            </c:numRef>
          </c:val>
        </c:ser>
        <c:dLbls>
          <c:showVal val="1"/>
        </c:dLbls>
        <c:gapWidth val="100"/>
        <c:overlap val="-25"/>
        <c:axId val="94858240"/>
        <c:axId val="94864128"/>
      </c:barChart>
      <c:catAx>
        <c:axId val="94858240"/>
        <c:scaling>
          <c:orientation val="minMax"/>
        </c:scaling>
        <c:axPos val="l"/>
        <c:majorTickMark val="none"/>
        <c:tickLblPos val="nextTo"/>
        <c:crossAx val="94864128"/>
        <c:crosses val="autoZero"/>
        <c:auto val="1"/>
        <c:lblAlgn val="ctr"/>
        <c:lblOffset val="100"/>
      </c:catAx>
      <c:valAx>
        <c:axId val="94864128"/>
        <c:scaling>
          <c:orientation val="minMax"/>
        </c:scaling>
        <c:delete val="1"/>
        <c:axPos val="b"/>
        <c:numFmt formatCode="General" sourceLinked="1"/>
        <c:tickLblPos val="none"/>
        <c:crossAx val="9485824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890016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578CC-B6CD-4904-95B9-00534406B29A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4CD31E4-CFFA-4174-8D4F-5542EF942C7C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53754F-5443-4B92-8AE1-2C7D1371C4EC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4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6ECB1D-9FC5-4295-83F7-8EAB747F66D9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15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578CC-B6CD-4904-95B9-00534406B29A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E994A66-243B-40FA-B7F6-7F467CDF781D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noProof="0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B578CC-B6CD-4904-95B9-00534406B29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Ethiopia</a:t>
            </a:r>
            <a:r>
              <a:rPr lang="en-US" sz="3200" b="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338630" y="2255772"/>
            <a:ext cx="9821260" cy="2346456"/>
            <a:chOff x="-338630" y="1771045"/>
            <a:chExt cx="9821260" cy="2346456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-338630" y="2010380"/>
              <a:ext cx="9821260" cy="1849341"/>
              <a:chOff x="6626" y="2036859"/>
              <a:chExt cx="9821260" cy="1849341"/>
            </a:xfrm>
          </p:grpSpPr>
          <p:pic>
            <p:nvPicPr>
              <p:cNvPr id="15" name="Picture 1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385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6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0858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7794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20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5190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6469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8087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0701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651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9512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4933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2283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33654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17340" y="2951259"/>
                <a:ext cx="1094232" cy="914400"/>
              </a:xfrm>
              <a:prstGeom prst="rect">
                <a:avLst/>
              </a:prstGeom>
            </p:spPr>
          </p:pic>
        </p:grpSp>
        <p:sp>
          <p:nvSpPr>
            <p:cNvPr id="13" name="Rectangle 12"/>
            <p:cNvSpPr/>
            <p:nvPr userDrawn="1"/>
          </p:nvSpPr>
          <p:spPr>
            <a:xfrm>
              <a:off x="-76200" y="1771045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114300" y="3859721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749267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5951779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6144805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4703279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81920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6555506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7310513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82299011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151699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003386895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7367508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4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A5C3F8-95C8-4C5F-B309-2C540FF34AD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B6EB3-AD90-4865-966B-A2DA7F1AF5C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825743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5334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 b="1" dirty="0" smtClean="0">
                <a:latin typeface="Calibri" pitchFamily="34" charset="0"/>
                <a:cs typeface="Arial" charset="0"/>
              </a:rPr>
              <a:t>Women’s Empowerment</a:t>
            </a:r>
            <a:endParaRPr lang="en-US" sz="4400" b="1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926080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3726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latin typeface="Calibri" pitchFamily="34" charset="0"/>
              </a:rPr>
              <a:t>Women’s Participation in Decisionmaking</a:t>
            </a:r>
          </a:p>
        </p:txBody>
      </p:sp>
      <p:graphicFrame>
        <p:nvGraphicFramePr>
          <p:cNvPr id="8" name="Chart 7"/>
          <p:cNvGraphicFramePr/>
          <p:nvPr>
            <p:extLst>
              <p:ext uri="{D42A27DB-BD31-4B8C-83A1-F6EECF244321}">
                <p14:modId xmlns:p14="http://schemas.microsoft.com/office/powerpoint/2010/main" xmlns="" val="2952013160"/>
              </p:ext>
            </p:extLst>
          </p:nvPr>
        </p:nvGraphicFramePr>
        <p:xfrm>
          <a:off x="76200" y="2286000"/>
          <a:ext cx="89154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TextBox 8"/>
          <p:cNvSpPr txBox="1"/>
          <p:nvPr/>
        </p:nvSpPr>
        <p:spPr>
          <a:xfrm>
            <a:off x="0" y="1143000"/>
            <a:ext cx="861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Calibri" pitchFamily="34" charset="0"/>
              </a:rPr>
              <a:t>Percent of currently married women age 15-49 who usually make specific decisions by themselves or jointly with their husband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2261239"/>
            <a:ext cx="3962400" cy="2335522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dirty="0" err="1" smtClean="0">
                <a:latin typeface="Calibri" pitchFamily="34" charset="0"/>
              </a:rPr>
              <a:t>Decisionmaking</a:t>
            </a:r>
            <a:endParaRPr lang="en-US" dirty="0" smtClean="0">
              <a:latin typeface="Calibri" pitchFamily="34" charset="0"/>
            </a:endParaRPr>
          </a:p>
          <a:p>
            <a:r>
              <a:rPr lang="en-US" b="1" dirty="0" smtClean="0">
                <a:latin typeface="Calibri" pitchFamily="34" charset="0"/>
              </a:rPr>
              <a:t>Attitudes Toward Wife Beating</a:t>
            </a:r>
          </a:p>
        </p:txBody>
      </p:sp>
    </p:spTree>
    <p:extLst>
      <p:ext uri="{BB962C8B-B14F-4D97-AF65-F5344CB8AC3E}">
        <p14:creationId xmlns:p14="http://schemas.microsoft.com/office/powerpoint/2010/main" xmlns="" val="4217950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62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Attitudes Toward Wife Beating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xmlns="" val="387710057"/>
              </p:ext>
            </p:extLst>
          </p:nvPr>
        </p:nvGraphicFramePr>
        <p:xfrm>
          <a:off x="0" y="1295400"/>
          <a:ext cx="9144000" cy="5562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0" y="762000"/>
            <a:ext cx="9144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 of women and men age 15-49 who agree that a husband is justified in beating his wife under certain circumstances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24296882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Key Findings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19200"/>
            <a:ext cx="8229600" cy="5181600"/>
          </a:xfrm>
          <a:noFill/>
        </p:spPr>
        <p:txBody>
          <a:bodyPr>
            <a:normAutofit fontScale="92500"/>
          </a:bodyPr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57%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currently married women are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employed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, compared to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99%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currently married men.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30%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currently employed women are </a:t>
            </a:r>
            <a:r>
              <a:rPr lang="en-US" b="1" i="1" dirty="0" smtClean="0">
                <a:solidFill>
                  <a:schemeClr val="tx2"/>
                </a:solidFill>
                <a:latin typeface="Calibri" pitchFamily="34" charset="0"/>
              </a:rPr>
              <a:t>not paid for their work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, compared to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9%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 of men.</a:t>
            </a:r>
          </a:p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67% </a:t>
            </a:r>
            <a:r>
              <a:rPr lang="en-US" dirty="0" smtClean="0">
                <a:solidFill>
                  <a:srgbClr val="000000"/>
                </a:solidFill>
                <a:latin typeface="Calibri" pitchFamily="34" charset="0"/>
              </a:rPr>
              <a:t>of women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make less than their husbands</a:t>
            </a:r>
            <a:r>
              <a:rPr lang="en-US" b="1" dirty="0" smtClean="0">
                <a:solidFill>
                  <a:srgbClr val="000000"/>
                </a:solidFill>
                <a:latin typeface="Calibri" pitchFamily="34" charset="0"/>
              </a:rPr>
              <a:t>.</a:t>
            </a:r>
            <a:endParaRPr lang="en-US" dirty="0" smtClean="0">
              <a:solidFill>
                <a:srgbClr val="000000"/>
              </a:solidFill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54% </a:t>
            </a:r>
            <a:r>
              <a:rPr lang="en-US" dirty="0" smtClean="0">
                <a:latin typeface="Calibri" pitchFamily="34" charset="0"/>
              </a:rPr>
              <a:t>of women participate in all 3 decisions (health care, major household purchases and visits to family).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68%</a:t>
            </a:r>
            <a:r>
              <a:rPr lang="en-US" dirty="0" smtClean="0">
                <a:latin typeface="Calibri" pitchFamily="34" charset="0"/>
              </a:rPr>
              <a:t> of women and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45%</a:t>
            </a:r>
            <a:r>
              <a:rPr lang="en-US" dirty="0" smtClean="0">
                <a:latin typeface="Calibri" pitchFamily="34" charset="0"/>
              </a:rPr>
              <a:t> of men believe that </a:t>
            </a:r>
            <a:r>
              <a:rPr lang="en-US" b="1" dirty="0" smtClean="0">
                <a:solidFill>
                  <a:schemeClr val="tx2"/>
                </a:solidFill>
                <a:latin typeface="Calibri" pitchFamily="34" charset="0"/>
              </a:rPr>
              <a:t>a husband is justified in beating his wife</a:t>
            </a:r>
            <a:r>
              <a:rPr lang="en-US" dirty="0" smtClean="0">
                <a:latin typeface="Calibri" pitchFamily="34" charset="0"/>
              </a:rPr>
              <a:t> under certain circumstances.</a:t>
            </a:r>
          </a:p>
          <a:p>
            <a:pPr eaLnBrk="1" hangingPunct="1">
              <a:lnSpc>
                <a:spcPct val="90000"/>
              </a:lnSpc>
              <a:buClr>
                <a:schemeClr val="tx1"/>
              </a:buClr>
            </a:pPr>
            <a:endParaRPr lang="en-US" dirty="0" smtClean="0">
              <a:latin typeface="Calibri" pitchFamily="34" charset="0"/>
            </a:endParaRPr>
          </a:p>
          <a:p>
            <a:pPr eaLnBrk="1" hangingPunct="1">
              <a:lnSpc>
                <a:spcPct val="90000"/>
              </a:lnSpc>
              <a:buClr>
                <a:schemeClr val="bg1"/>
              </a:buClr>
              <a:buNone/>
            </a:pPr>
            <a:endParaRPr lang="en-US" dirty="0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2190750"/>
            <a:ext cx="3962400" cy="2476500"/>
          </a:xfrm>
        </p:spPr>
        <p:txBody>
          <a:bodyPr>
            <a:noAutofit/>
          </a:bodyPr>
          <a:lstStyle/>
          <a:p>
            <a:r>
              <a:rPr lang="en-US" b="1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dirty="0" err="1" smtClean="0">
                <a:latin typeface="Calibri" pitchFamily="34" charset="0"/>
              </a:rPr>
              <a:t>Decisionmaking</a:t>
            </a:r>
            <a:endParaRPr lang="en-US" dirty="0" smtClean="0">
              <a:latin typeface="Calibri" pitchFamily="34" charset="0"/>
            </a:endParaRPr>
          </a:p>
          <a:p>
            <a:r>
              <a:rPr lang="en-US" dirty="0">
                <a:latin typeface="Calibri" pitchFamily="34" charset="0"/>
              </a:rPr>
              <a:t>Attitudes Toward Wife Beating</a:t>
            </a:r>
            <a:endParaRPr lang="en-US" dirty="0" smtClean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969"/>
            <a:ext cx="8229600" cy="95739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Employment by Age</a:t>
            </a:r>
            <a:endParaRPr lang="en-US" sz="4000" dirty="0"/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915976071"/>
              </p:ext>
            </p:extLst>
          </p:nvPr>
        </p:nvGraphicFramePr>
        <p:xfrm>
          <a:off x="0" y="1981200"/>
          <a:ext cx="91440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0" y="970692"/>
            <a:ext cx="594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/>
              <a:t>Percentage of currently married women and men who were employed in the 12 months before the survey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145403005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144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Type of Payment</a:t>
            </a:r>
          </a:p>
        </p:txBody>
      </p:sp>
      <p:graphicFrame>
        <p:nvGraphicFramePr>
          <p:cNvPr id="7" name="Object 4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3819332060"/>
              </p:ext>
            </p:extLst>
          </p:nvPr>
        </p:nvGraphicFramePr>
        <p:xfrm>
          <a:off x="381000" y="1752600"/>
          <a:ext cx="8456612" cy="4953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052" name="Text Box 6"/>
          <p:cNvSpPr txBox="1">
            <a:spLocks noChangeArrowheads="1"/>
          </p:cNvSpPr>
          <p:nvPr/>
        </p:nvSpPr>
        <p:spPr bwMode="auto">
          <a:xfrm>
            <a:off x="0" y="914400"/>
            <a:ext cx="74676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>
                <a:latin typeface="Calibri" pitchFamily="34" charset="0"/>
              </a:rPr>
              <a:t>Percent distribution of payment type among employed </a:t>
            </a:r>
            <a:r>
              <a:rPr lang="en-US" i="1" dirty="0" smtClean="0">
                <a:latin typeface="Calibri" pitchFamily="34" charset="0"/>
              </a:rPr>
              <a:t>currently married women </a:t>
            </a:r>
            <a:r>
              <a:rPr lang="en-US" i="1" dirty="0">
                <a:latin typeface="Calibri" pitchFamily="34" charset="0"/>
              </a:rPr>
              <a:t>and </a:t>
            </a:r>
            <a:r>
              <a:rPr lang="en-US" i="1" dirty="0" smtClean="0">
                <a:latin typeface="Calibri" pitchFamily="34" charset="0"/>
              </a:rPr>
              <a:t>men age 15-49 employed in the past 12 months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9906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Control Over Woman’s Earnings</a:t>
            </a:r>
          </a:p>
        </p:txBody>
      </p:sp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15834" y="841823"/>
            <a:ext cx="640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Among currently married women age 15-49 who received cash earnings, percent </a:t>
            </a:r>
            <a:r>
              <a:rPr lang="en-US" i="1" dirty="0">
                <a:latin typeface="Calibri" pitchFamily="34" charset="0"/>
              </a:rPr>
              <a:t>by who </a:t>
            </a:r>
            <a:r>
              <a:rPr lang="en-US" i="1" dirty="0" smtClean="0">
                <a:latin typeface="Calibri" pitchFamily="34" charset="0"/>
              </a:rPr>
              <a:t>decides how woman’s earnings are used</a:t>
            </a:r>
            <a:endParaRPr lang="en-US" i="1" dirty="0">
              <a:latin typeface="Calibri" pitchFamily="34" charset="0"/>
            </a:endParaRPr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1267828939"/>
              </p:ext>
            </p:extLst>
          </p:nvPr>
        </p:nvGraphicFramePr>
        <p:xfrm>
          <a:off x="457200" y="1488154"/>
          <a:ext cx="8229600" cy="55222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latin typeface="Calibri" pitchFamily="34" charset="0"/>
              </a:rPr>
              <a:t>Comparing Women’s and Partner’s Earnings</a:t>
            </a: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630539121"/>
              </p:ext>
            </p:extLst>
          </p:nvPr>
        </p:nvGraphicFramePr>
        <p:xfrm>
          <a:off x="2286000" y="1295400"/>
          <a:ext cx="7010400" cy="5791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35626" y="1151786"/>
            <a:ext cx="2783774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currently married women age 15-49 who received cash earnings who make:</a:t>
            </a:r>
            <a:endParaRPr lang="en-US" i="1" dirty="0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Control over Husband’s Earnings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280393884"/>
              </p:ext>
            </p:extLst>
          </p:nvPr>
        </p:nvGraphicFramePr>
        <p:xfrm>
          <a:off x="0" y="2332037"/>
          <a:ext cx="441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Content Placeholder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015336088"/>
              </p:ext>
            </p:extLst>
          </p:nvPr>
        </p:nvGraphicFramePr>
        <p:xfrm>
          <a:off x="4495800" y="2332037"/>
          <a:ext cx="46482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76200" y="1143000"/>
            <a:ext cx="4114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According to currently married </a:t>
            </a:r>
            <a:r>
              <a:rPr lang="en-US" b="1" i="1" dirty="0" smtClean="0"/>
              <a:t>men</a:t>
            </a:r>
            <a:r>
              <a:rPr lang="en-US" i="1" dirty="0" smtClean="0"/>
              <a:t> age 15-49 who receive cash earnings, percent distribution of who decides how husband’s earnings will be used</a:t>
            </a:r>
            <a:endParaRPr lang="en-US" i="1" dirty="0"/>
          </a:p>
        </p:txBody>
      </p:sp>
      <p:sp>
        <p:nvSpPr>
          <p:cNvPr id="7" name="TextBox 6"/>
          <p:cNvSpPr txBox="1"/>
          <p:nvPr/>
        </p:nvSpPr>
        <p:spPr>
          <a:xfrm>
            <a:off x="4648200" y="1155864"/>
            <a:ext cx="44958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i="1" dirty="0" smtClean="0"/>
              <a:t>According to currently married </a:t>
            </a:r>
            <a:r>
              <a:rPr lang="en-US" b="1" i="1" dirty="0" smtClean="0"/>
              <a:t>women</a:t>
            </a:r>
            <a:r>
              <a:rPr lang="en-US" i="1" dirty="0" smtClean="0"/>
              <a:t> age 15-49 whose husbands receive cash earnings, percent distribution of who decides how husband’s earnings will be used</a:t>
            </a:r>
            <a:endParaRPr lang="en-US" i="1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76200" y="2356193"/>
            <a:ext cx="411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838700" y="2343329"/>
            <a:ext cx="411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41308836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66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Ownership of Assets</a:t>
            </a:r>
            <a:endParaRPr lang="en-US" sz="4000" dirty="0"/>
          </a:p>
        </p:txBody>
      </p:sp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140752017"/>
              </p:ext>
            </p:extLst>
          </p:nvPr>
        </p:nvGraphicFramePr>
        <p:xfrm>
          <a:off x="457200" y="1752600"/>
          <a:ext cx="8229600" cy="4906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5626" y="1151786"/>
            <a:ext cx="887977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i="1" dirty="0" smtClean="0">
                <a:latin typeface="Calibri" pitchFamily="34" charset="0"/>
              </a:rPr>
              <a:t>Percent of women and men age 15-49 who:</a:t>
            </a:r>
            <a:endParaRPr lang="en-US" i="1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8419391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04800" y="2190750"/>
            <a:ext cx="3962400" cy="2476500"/>
          </a:xfrm>
        </p:spPr>
        <p:txBody>
          <a:bodyPr>
            <a:noAutofit/>
          </a:bodyPr>
          <a:lstStyle/>
          <a:p>
            <a:r>
              <a:rPr lang="en-US" dirty="0" smtClean="0">
                <a:latin typeface="Calibri" pitchFamily="34" charset="0"/>
              </a:rPr>
              <a:t>Women’s Employment and Earnings</a:t>
            </a:r>
          </a:p>
          <a:p>
            <a:r>
              <a:rPr lang="en-US" b="1" dirty="0" err="1" smtClean="0">
                <a:latin typeface="Calibri" pitchFamily="34" charset="0"/>
              </a:rPr>
              <a:t>Decisionmaking</a:t>
            </a:r>
            <a:endParaRPr lang="en-US" b="1" dirty="0" smtClean="0">
              <a:latin typeface="Calibri" pitchFamily="34" charset="0"/>
            </a:endParaRPr>
          </a:p>
          <a:p>
            <a:r>
              <a:rPr lang="en-US" dirty="0">
                <a:latin typeface="Calibri" pitchFamily="34" charset="0"/>
              </a:rPr>
              <a:t>Attitudes Toward Wife </a:t>
            </a:r>
            <a:r>
              <a:rPr lang="en-US" dirty="0" smtClean="0">
                <a:latin typeface="Calibri" pitchFamily="34" charset="0"/>
              </a:rPr>
              <a:t>Beating</a:t>
            </a:r>
            <a:endParaRPr lang="en-US" dirty="0"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14112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1397</TotalTime>
  <Words>339</Words>
  <Application>Microsoft Office PowerPoint</Application>
  <PresentationFormat>On-screen Show (4:3)</PresentationFormat>
  <Paragraphs>45</Paragraphs>
  <Slides>13</Slides>
  <Notes>7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13</vt:i4>
      </vt:variant>
    </vt:vector>
  </HeadingPairs>
  <TitlesOfParts>
    <vt:vector size="15" baseType="lpstr">
      <vt:lpstr>Custom Design</vt:lpstr>
      <vt:lpstr>1_Custom Design</vt:lpstr>
      <vt:lpstr>Slide 1</vt:lpstr>
      <vt:lpstr>Slide 2</vt:lpstr>
      <vt:lpstr>Employment by Age</vt:lpstr>
      <vt:lpstr>Type of Payment</vt:lpstr>
      <vt:lpstr>Control Over Woman’s Earnings</vt:lpstr>
      <vt:lpstr>Comparing Women’s and Partner’s Earnings</vt:lpstr>
      <vt:lpstr>Control over Husband’s Earnings</vt:lpstr>
      <vt:lpstr>Ownership of Assets</vt:lpstr>
      <vt:lpstr>Slide 9</vt:lpstr>
      <vt:lpstr>Women’s Participation in Decisionmaking</vt:lpstr>
      <vt:lpstr>Slide 11</vt:lpstr>
      <vt:lpstr>Attitudes Toward Wife Beating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503</cp:revision>
  <dcterms:created xsi:type="dcterms:W3CDTF">2010-10-01T13:18:19Z</dcterms:created>
  <dcterms:modified xsi:type="dcterms:W3CDTF">2012-05-09T14:50:02Z</dcterms:modified>
</cp:coreProperties>
</file>