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charts/chart13.xml" ContentType="application/vnd.openxmlformats-officedocument.drawingml.char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charts/chart7.xml" ContentType="application/vnd.openxmlformats-officedocument.drawingml.chart+xml"/>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charts/chart8.xml" ContentType="application/vnd.openxmlformats-officedocument.drawingml.chart+xml"/>
  <Override PartName="/ppt/charts/chart12.xml" ContentType="application/vnd.openxmlformats-officedocument.drawingml.chart+xml"/>
  <Override PartName="/ppt/slideLayouts/slideLayout10.xml" ContentType="application/vnd.openxmlformats-officedocument.presentationml.slideLayout+xml"/>
  <Override PartName="/ppt/charts/chart6.xml" ContentType="application/vnd.openxmlformats-officedocument.drawingml.chart+xml"/>
  <Override PartName="/ppt/charts/chart10.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60" r:id="rId2"/>
  </p:sldMasterIdLst>
  <p:notesMasterIdLst>
    <p:notesMasterId r:id="rId22"/>
  </p:notesMasterIdLst>
  <p:handoutMasterIdLst>
    <p:handoutMasterId r:id="rId23"/>
  </p:handoutMasterIdLst>
  <p:sldIdLst>
    <p:sldId id="257" r:id="rId3"/>
    <p:sldId id="314" r:id="rId4"/>
    <p:sldId id="284" r:id="rId5"/>
    <p:sldId id="285" r:id="rId6"/>
    <p:sldId id="259" r:id="rId7"/>
    <p:sldId id="332" r:id="rId8"/>
    <p:sldId id="317" r:id="rId9"/>
    <p:sldId id="290" r:id="rId10"/>
    <p:sldId id="305" r:id="rId11"/>
    <p:sldId id="318" r:id="rId12"/>
    <p:sldId id="260" r:id="rId13"/>
    <p:sldId id="333" r:id="rId14"/>
    <p:sldId id="264" r:id="rId15"/>
    <p:sldId id="265" r:id="rId16"/>
    <p:sldId id="266" r:id="rId17"/>
    <p:sldId id="313" r:id="rId18"/>
    <p:sldId id="310" r:id="rId19"/>
    <p:sldId id="308" r:id="rId20"/>
    <p:sldId id="282" r:id="rId21"/>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00"/>
    <a:srgbClr val="99CC00"/>
    <a:srgbClr val="CCFF99"/>
    <a:srgbClr val="99FF66"/>
    <a:srgbClr val="339933"/>
    <a:srgbClr val="008080"/>
    <a:srgbClr val="CC3300"/>
    <a:srgbClr val="EAEAE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609" autoAdjust="0"/>
  </p:normalViewPr>
  <p:slideViewPr>
    <p:cSldViewPr>
      <p:cViewPr>
        <p:scale>
          <a:sx n="80" d="100"/>
          <a:sy n="80" d="100"/>
        </p:scale>
        <p:origin x="-226" y="-5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Office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Office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Office_Excel_Worksheet13.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Worksheet9.xlsx"/></Relationships>
</file>

<file path=ppt/charts/chart1.xml><?xml version="1.0" encoding="utf-8"?>
<c:chartSpace xmlns:c="http://schemas.openxmlformats.org/drawingml/2006/chart" xmlns:a="http://schemas.openxmlformats.org/drawingml/2006/main" xmlns:r="http://schemas.openxmlformats.org/officeDocument/2006/relationships">
  <c:lang val="en-US"/>
  <c:style val="26"/>
  <c:chart>
    <c:plotArea>
      <c:layout/>
      <c:barChart>
        <c:barDir val="col"/>
        <c:grouping val="clustered"/>
        <c:ser>
          <c:idx val="0"/>
          <c:order val="0"/>
          <c:tx>
            <c:strRef>
              <c:f>Sheet1!$B$1</c:f>
              <c:strCache>
                <c:ptCount val="1"/>
                <c:pt idx="0">
                  <c:v>Total</c:v>
                </c:pt>
              </c:strCache>
            </c:strRef>
          </c:tx>
          <c:spPr>
            <a:solidFill>
              <a:schemeClr val="tx2"/>
            </a:solidFill>
          </c:spPr>
          <c:dLbls>
            <c:txPr>
              <a:bodyPr/>
              <a:lstStyle/>
              <a:p>
                <a:pPr>
                  <a:defRPr b="1"/>
                </a:pPr>
                <a:endParaRPr lang="en-US"/>
              </a:p>
            </c:txPr>
            <c:showVal val="1"/>
          </c:dLbls>
          <c:cat>
            <c:strRef>
              <c:f>Sheet1!$A$2:$A$3</c:f>
              <c:strCache>
                <c:ptCount val="2"/>
                <c:pt idx="0">
                  <c:v>Women</c:v>
                </c:pt>
                <c:pt idx="1">
                  <c:v>Men</c:v>
                </c:pt>
              </c:strCache>
            </c:strRef>
          </c:cat>
          <c:val>
            <c:numRef>
              <c:f>Sheet1!$B$2:$B$3</c:f>
              <c:numCache>
                <c:formatCode>0</c:formatCode>
                <c:ptCount val="2"/>
                <c:pt idx="0">
                  <c:v>89</c:v>
                </c:pt>
                <c:pt idx="1">
                  <c:v>82</c:v>
                </c:pt>
              </c:numCache>
            </c:numRef>
          </c:val>
        </c:ser>
        <c:ser>
          <c:idx val="1"/>
          <c:order val="1"/>
          <c:tx>
            <c:strRef>
              <c:f>Sheet1!$C$1</c:f>
              <c:strCache>
                <c:ptCount val="1"/>
                <c:pt idx="0">
                  <c:v>Urban</c:v>
                </c:pt>
              </c:strCache>
            </c:strRef>
          </c:tx>
          <c:spPr>
            <a:solidFill>
              <a:schemeClr val="accent1"/>
            </a:solidFill>
          </c:spPr>
          <c:dLbls>
            <c:txPr>
              <a:bodyPr/>
              <a:lstStyle/>
              <a:p>
                <a:pPr>
                  <a:defRPr b="1"/>
                </a:pPr>
                <a:endParaRPr lang="en-US"/>
              </a:p>
            </c:txPr>
            <c:showVal val="1"/>
          </c:dLbls>
          <c:cat>
            <c:strRef>
              <c:f>Sheet1!$A$2:$A$3</c:f>
              <c:strCache>
                <c:ptCount val="2"/>
                <c:pt idx="0">
                  <c:v>Women</c:v>
                </c:pt>
                <c:pt idx="1">
                  <c:v>Men</c:v>
                </c:pt>
              </c:strCache>
            </c:strRef>
          </c:cat>
          <c:val>
            <c:numRef>
              <c:f>Sheet1!$C$2:$C$3</c:f>
              <c:numCache>
                <c:formatCode>0</c:formatCode>
                <c:ptCount val="2"/>
                <c:pt idx="0">
                  <c:v>84</c:v>
                </c:pt>
                <c:pt idx="1">
                  <c:v>72</c:v>
                </c:pt>
              </c:numCache>
            </c:numRef>
          </c:val>
        </c:ser>
        <c:ser>
          <c:idx val="2"/>
          <c:order val="2"/>
          <c:tx>
            <c:strRef>
              <c:f>Sheet1!$D$1</c:f>
              <c:strCache>
                <c:ptCount val="1"/>
                <c:pt idx="0">
                  <c:v>Rural</c:v>
                </c:pt>
              </c:strCache>
            </c:strRef>
          </c:tx>
          <c:spPr>
            <a:solidFill>
              <a:schemeClr val="accent2"/>
            </a:solidFill>
          </c:spPr>
          <c:dLbls>
            <c:txPr>
              <a:bodyPr/>
              <a:lstStyle/>
              <a:p>
                <a:pPr>
                  <a:defRPr b="1"/>
                </a:pPr>
                <a:endParaRPr lang="en-US"/>
              </a:p>
            </c:txPr>
            <c:showVal val="1"/>
          </c:dLbls>
          <c:cat>
            <c:strRef>
              <c:f>Sheet1!$A$2:$A$3</c:f>
              <c:strCache>
                <c:ptCount val="2"/>
                <c:pt idx="0">
                  <c:v>Women</c:v>
                </c:pt>
                <c:pt idx="1">
                  <c:v>Men</c:v>
                </c:pt>
              </c:strCache>
            </c:strRef>
          </c:cat>
          <c:val>
            <c:numRef>
              <c:f>Sheet1!$D$2:$D$3</c:f>
              <c:numCache>
                <c:formatCode>0</c:formatCode>
                <c:ptCount val="2"/>
                <c:pt idx="0">
                  <c:v>92</c:v>
                </c:pt>
                <c:pt idx="1">
                  <c:v>86</c:v>
                </c:pt>
              </c:numCache>
            </c:numRef>
          </c:val>
        </c:ser>
        <c:dLbls>
          <c:showVal val="1"/>
        </c:dLbls>
        <c:gapWidth val="125"/>
        <c:overlap val="-10"/>
        <c:axId val="113706496"/>
        <c:axId val="113708032"/>
      </c:barChart>
      <c:catAx>
        <c:axId val="113706496"/>
        <c:scaling>
          <c:orientation val="minMax"/>
        </c:scaling>
        <c:axPos val="b"/>
        <c:numFmt formatCode="General" sourceLinked="1"/>
        <c:majorTickMark val="none"/>
        <c:tickLblPos val="low"/>
        <c:spPr>
          <a:ln>
            <a:solidFill>
              <a:srgbClr val="000000"/>
            </a:solidFill>
          </a:ln>
        </c:spPr>
        <c:txPr>
          <a:bodyPr rot="0" vert="horz"/>
          <a:lstStyle/>
          <a:p>
            <a:pPr>
              <a:defRPr/>
            </a:pPr>
            <a:endParaRPr lang="en-US"/>
          </a:p>
        </c:txPr>
        <c:crossAx val="113708032"/>
        <c:crosses val="autoZero"/>
        <c:auto val="1"/>
        <c:lblAlgn val="ctr"/>
        <c:lblOffset val="100"/>
        <c:tickLblSkip val="1"/>
        <c:tickMarkSkip val="1"/>
      </c:catAx>
      <c:valAx>
        <c:axId val="113708032"/>
        <c:scaling>
          <c:orientation val="minMax"/>
          <c:max val="100"/>
          <c:min val="0"/>
        </c:scaling>
        <c:delete val="1"/>
        <c:axPos val="l"/>
        <c:numFmt formatCode="0" sourceLinked="1"/>
        <c:tickLblPos val="none"/>
        <c:crossAx val="113706496"/>
        <c:crosses val="autoZero"/>
        <c:crossBetween val="between"/>
      </c:valAx>
    </c:plotArea>
    <c:legend>
      <c:legendPos val="t"/>
      <c:layout/>
    </c:legend>
    <c:plotVisOnly val="1"/>
    <c:dispBlanksAs val="gap"/>
  </c:chart>
  <c:txPr>
    <a:bodyPr/>
    <a:lstStyle/>
    <a:p>
      <a:pPr>
        <a:defRPr sz="1800" baseline="0">
          <a:solidFill>
            <a:schemeClr val="tx1"/>
          </a:solidFill>
        </a:defRPr>
      </a:pPr>
      <a:endParaRPr lang="en-US"/>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col"/>
        <c:grouping val="clustered"/>
        <c:ser>
          <c:idx val="0"/>
          <c:order val="0"/>
          <c:tx>
            <c:strRef>
              <c:f>Sheet1!$B$1</c:f>
              <c:strCache>
                <c:ptCount val="1"/>
                <c:pt idx="0">
                  <c:v>Women</c:v>
                </c:pt>
              </c:strCache>
            </c:strRef>
          </c:tx>
          <c:spPr>
            <a:solidFill>
              <a:schemeClr val="tx2"/>
            </a:solidFill>
          </c:spPr>
          <c:dLbls>
            <c:txPr>
              <a:bodyPr/>
              <a:lstStyle/>
              <a:p>
                <a:pPr>
                  <a:defRPr b="1"/>
                </a:pPr>
                <a:endParaRPr lang="en-US"/>
              </a:p>
            </c:txPr>
            <c:showVal val="1"/>
          </c:dLbls>
          <c:cat>
            <c:strRef>
              <c:f>Sheet1!$A$2:$A$5</c:f>
              <c:strCache>
                <c:ptCount val="4"/>
                <c:pt idx="0">
                  <c:v>Never married</c:v>
                </c:pt>
                <c:pt idx="1">
                  <c:v>Married/living together</c:v>
                </c:pt>
                <c:pt idx="2">
                  <c:v>Divorced or separated</c:v>
                </c:pt>
                <c:pt idx="3">
                  <c:v>Widowed</c:v>
                </c:pt>
              </c:strCache>
            </c:strRef>
          </c:cat>
          <c:val>
            <c:numRef>
              <c:f>Sheet1!$B$2:$B$5</c:f>
              <c:numCache>
                <c:formatCode>0.0</c:formatCode>
                <c:ptCount val="4"/>
                <c:pt idx="0">
                  <c:v>0.5</c:v>
                </c:pt>
                <c:pt idx="1">
                  <c:v>1.5</c:v>
                </c:pt>
                <c:pt idx="2">
                  <c:v>5</c:v>
                </c:pt>
                <c:pt idx="3">
                  <c:v>12</c:v>
                </c:pt>
              </c:numCache>
            </c:numRef>
          </c:val>
        </c:ser>
        <c:ser>
          <c:idx val="1"/>
          <c:order val="1"/>
          <c:tx>
            <c:strRef>
              <c:f>Sheet1!$C$1</c:f>
              <c:strCache>
                <c:ptCount val="1"/>
                <c:pt idx="0">
                  <c:v>Men</c:v>
                </c:pt>
              </c:strCache>
            </c:strRef>
          </c:tx>
          <c:spPr>
            <a:solidFill>
              <a:schemeClr val="bg2"/>
            </a:solidFill>
          </c:spPr>
          <c:dLbls>
            <c:txPr>
              <a:bodyPr/>
              <a:lstStyle/>
              <a:p>
                <a:pPr>
                  <a:defRPr b="1"/>
                </a:pPr>
                <a:endParaRPr lang="en-US"/>
              </a:p>
            </c:txPr>
            <c:showVal val="1"/>
          </c:dLbls>
          <c:cat>
            <c:strRef>
              <c:f>Sheet1!$A$2:$A$5</c:f>
              <c:strCache>
                <c:ptCount val="4"/>
                <c:pt idx="0">
                  <c:v>Never married</c:v>
                </c:pt>
                <c:pt idx="1">
                  <c:v>Married/living together</c:v>
                </c:pt>
                <c:pt idx="2">
                  <c:v>Divorced or separated</c:v>
                </c:pt>
                <c:pt idx="3">
                  <c:v>Widowed</c:v>
                </c:pt>
              </c:strCache>
            </c:strRef>
          </c:cat>
          <c:val>
            <c:numRef>
              <c:f>Sheet1!$C$2:$C$5</c:f>
              <c:numCache>
                <c:formatCode>0.0</c:formatCode>
                <c:ptCount val="4"/>
                <c:pt idx="0">
                  <c:v>0.2</c:v>
                </c:pt>
                <c:pt idx="1">
                  <c:v>1.3</c:v>
                </c:pt>
                <c:pt idx="2">
                  <c:v>5.9</c:v>
                </c:pt>
                <c:pt idx="3">
                  <c:v>14.5</c:v>
                </c:pt>
              </c:numCache>
            </c:numRef>
          </c:val>
        </c:ser>
        <c:dLbls>
          <c:showVal val="1"/>
        </c:dLbls>
        <c:gapWidth val="70"/>
        <c:overlap val="-25"/>
        <c:axId val="52318592"/>
        <c:axId val="52320128"/>
      </c:barChart>
      <c:catAx>
        <c:axId val="52318592"/>
        <c:scaling>
          <c:orientation val="minMax"/>
        </c:scaling>
        <c:axPos val="b"/>
        <c:numFmt formatCode="General" sourceLinked="1"/>
        <c:majorTickMark val="none"/>
        <c:tickLblPos val="nextTo"/>
        <c:spPr>
          <a:ln>
            <a:solidFill>
              <a:srgbClr val="000000"/>
            </a:solidFill>
          </a:ln>
        </c:spPr>
        <c:txPr>
          <a:bodyPr rot="0" vert="horz"/>
          <a:lstStyle/>
          <a:p>
            <a:pPr>
              <a:defRPr/>
            </a:pPr>
            <a:endParaRPr lang="en-US"/>
          </a:p>
        </c:txPr>
        <c:crossAx val="52320128"/>
        <c:crosses val="autoZero"/>
        <c:auto val="1"/>
        <c:lblAlgn val="ctr"/>
        <c:lblOffset val="100"/>
        <c:tickLblSkip val="1"/>
        <c:tickMarkSkip val="1"/>
      </c:catAx>
      <c:valAx>
        <c:axId val="52320128"/>
        <c:scaling>
          <c:orientation val="minMax"/>
        </c:scaling>
        <c:delete val="1"/>
        <c:axPos val="l"/>
        <c:numFmt formatCode="0.0" sourceLinked="1"/>
        <c:tickLblPos val="none"/>
        <c:crossAx val="52318592"/>
        <c:crosses val="autoZero"/>
        <c:crossBetween val="between"/>
      </c:valAx>
    </c:plotArea>
    <c:legend>
      <c:legendPos val="t"/>
      <c:layout/>
    </c:legend>
    <c:plotVisOnly val="1"/>
    <c:dispBlanksAs val="gap"/>
  </c:chart>
  <c:txPr>
    <a:bodyPr/>
    <a:lstStyle/>
    <a:p>
      <a:pPr>
        <a:defRPr sz="1800" baseline="0">
          <a:solidFill>
            <a:schemeClr val="tx1"/>
          </a:solidFill>
        </a:defRPr>
      </a:pPr>
      <a:endParaRPr lang="en-US"/>
    </a:p>
  </c:txPr>
  <c:externalData r:id="rId1"/>
  <c:userShapes r:id="rId2"/>
</c:chartSpace>
</file>

<file path=ppt/charts/chart11.xml><?xml version="1.0" encoding="utf-8"?>
<c:chartSpace xmlns:c="http://schemas.openxmlformats.org/drawingml/2006/chart" xmlns:a="http://schemas.openxmlformats.org/drawingml/2006/main" xmlns:r="http://schemas.openxmlformats.org/officeDocument/2006/relationships">
  <c:lang val="en-US"/>
  <c:style val="26"/>
  <c:chart>
    <c:plotArea>
      <c:layout/>
      <c:barChart>
        <c:barDir val="col"/>
        <c:grouping val="clustered"/>
        <c:ser>
          <c:idx val="0"/>
          <c:order val="0"/>
          <c:tx>
            <c:strRef>
              <c:f>Sheet1!$A$2</c:f>
              <c:strCache>
                <c:ptCount val="1"/>
                <c:pt idx="0">
                  <c:v>Women</c:v>
                </c:pt>
              </c:strCache>
            </c:strRef>
          </c:tx>
          <c:spPr>
            <a:solidFill>
              <a:schemeClr val="tx2"/>
            </a:solidFill>
          </c:spPr>
          <c:dLbls>
            <c:dLbl>
              <c:idx val="4"/>
              <c:layout>
                <c:manualLayout>
                  <c:x val="-1.1853994340531804E-7"/>
                  <c:y val="2.7238676003026718E-3"/>
                </c:manualLayout>
              </c:layout>
              <c:tx>
                <c:rich>
                  <a:bodyPr/>
                  <a:lstStyle/>
                  <a:p>
                    <a:r>
                      <a:rPr lang="en-US" b="1" dirty="0" smtClean="0"/>
                      <a:t>23.7</a:t>
                    </a:r>
                    <a:endParaRPr lang="en-US" dirty="0"/>
                  </a:p>
                </c:rich>
              </c:tx>
              <c:showVal val="1"/>
            </c:dLbl>
            <c:txPr>
              <a:bodyPr/>
              <a:lstStyle/>
              <a:p>
                <a:pPr>
                  <a:defRPr b="1"/>
                </a:pPr>
                <a:endParaRPr lang="en-US"/>
              </a:p>
            </c:txPr>
            <c:showVal val="1"/>
          </c:dLbls>
          <c:cat>
            <c:strRef>
              <c:f>Sheet1!$B$1:$F$1</c:f>
              <c:strCache>
                <c:ptCount val="5"/>
                <c:pt idx="0">
                  <c:v>1</c:v>
                </c:pt>
                <c:pt idx="1">
                  <c:v>2</c:v>
                </c:pt>
                <c:pt idx="2">
                  <c:v>3-4</c:v>
                </c:pt>
                <c:pt idx="3">
                  <c:v>5-9</c:v>
                </c:pt>
                <c:pt idx="4">
                  <c:v>10+</c:v>
                </c:pt>
              </c:strCache>
            </c:strRef>
          </c:cat>
          <c:val>
            <c:numRef>
              <c:f>Sheet1!$B$2:$F$2</c:f>
              <c:numCache>
                <c:formatCode>0.0</c:formatCode>
                <c:ptCount val="5"/>
                <c:pt idx="0">
                  <c:v>1.3</c:v>
                </c:pt>
                <c:pt idx="1">
                  <c:v>5.0999999999999996</c:v>
                </c:pt>
                <c:pt idx="2">
                  <c:v>4.4000000000000004</c:v>
                </c:pt>
                <c:pt idx="3">
                  <c:v>8.7000000000000011</c:v>
                </c:pt>
                <c:pt idx="4">
                  <c:v>23.7</c:v>
                </c:pt>
              </c:numCache>
            </c:numRef>
          </c:val>
        </c:ser>
        <c:ser>
          <c:idx val="1"/>
          <c:order val="1"/>
          <c:tx>
            <c:strRef>
              <c:f>Sheet1!$A$3</c:f>
              <c:strCache>
                <c:ptCount val="1"/>
                <c:pt idx="0">
                  <c:v>Men</c:v>
                </c:pt>
              </c:strCache>
            </c:strRef>
          </c:tx>
          <c:spPr>
            <a:solidFill>
              <a:schemeClr val="bg2"/>
            </a:solidFill>
          </c:spPr>
          <c:dLbls>
            <c:txPr>
              <a:bodyPr/>
              <a:lstStyle/>
              <a:p>
                <a:pPr>
                  <a:defRPr b="1" i="0"/>
                </a:pPr>
                <a:endParaRPr lang="en-US"/>
              </a:p>
            </c:txPr>
            <c:showVal val="1"/>
          </c:dLbls>
          <c:cat>
            <c:strRef>
              <c:f>Sheet1!$B$1:$F$1</c:f>
              <c:strCache>
                <c:ptCount val="5"/>
                <c:pt idx="0">
                  <c:v>1</c:v>
                </c:pt>
                <c:pt idx="1">
                  <c:v>2</c:v>
                </c:pt>
                <c:pt idx="2">
                  <c:v>3-4</c:v>
                </c:pt>
                <c:pt idx="3">
                  <c:v>5-9</c:v>
                </c:pt>
                <c:pt idx="4">
                  <c:v>10+</c:v>
                </c:pt>
              </c:strCache>
            </c:strRef>
          </c:cat>
          <c:val>
            <c:numRef>
              <c:f>Sheet1!$B$3:$F$3</c:f>
              <c:numCache>
                <c:formatCode>0.0</c:formatCode>
                <c:ptCount val="5"/>
                <c:pt idx="0">
                  <c:v>0.1</c:v>
                </c:pt>
                <c:pt idx="1">
                  <c:v>2.5</c:v>
                </c:pt>
                <c:pt idx="2">
                  <c:v>2.9</c:v>
                </c:pt>
                <c:pt idx="3">
                  <c:v>3.5</c:v>
                </c:pt>
                <c:pt idx="4">
                  <c:v>6.8</c:v>
                </c:pt>
              </c:numCache>
            </c:numRef>
          </c:val>
        </c:ser>
        <c:dLbls>
          <c:showVal val="1"/>
        </c:dLbls>
        <c:gapWidth val="75"/>
        <c:overlap val="-10"/>
        <c:axId val="52567424"/>
        <c:axId val="52577408"/>
      </c:barChart>
      <c:catAx>
        <c:axId val="52567424"/>
        <c:scaling>
          <c:orientation val="minMax"/>
        </c:scaling>
        <c:axPos val="b"/>
        <c:numFmt formatCode="General" sourceLinked="1"/>
        <c:majorTickMark val="none"/>
        <c:tickLblPos val="low"/>
        <c:spPr>
          <a:ln>
            <a:solidFill>
              <a:srgbClr val="000000"/>
            </a:solidFill>
          </a:ln>
        </c:spPr>
        <c:txPr>
          <a:bodyPr rot="0" vert="horz"/>
          <a:lstStyle/>
          <a:p>
            <a:pPr>
              <a:defRPr/>
            </a:pPr>
            <a:endParaRPr lang="en-US"/>
          </a:p>
        </c:txPr>
        <c:crossAx val="52577408"/>
        <c:crosses val="autoZero"/>
        <c:auto val="1"/>
        <c:lblAlgn val="ctr"/>
        <c:lblOffset val="100"/>
        <c:tickLblSkip val="1"/>
        <c:tickMarkSkip val="1"/>
      </c:catAx>
      <c:valAx>
        <c:axId val="52577408"/>
        <c:scaling>
          <c:orientation val="minMax"/>
        </c:scaling>
        <c:delete val="1"/>
        <c:axPos val="l"/>
        <c:numFmt formatCode="0.0" sourceLinked="1"/>
        <c:tickLblPos val="none"/>
        <c:crossAx val="52567424"/>
        <c:crosses val="autoZero"/>
        <c:crossBetween val="between"/>
      </c:valAx>
    </c:plotArea>
    <c:legend>
      <c:legendPos val="t"/>
      <c:layout/>
    </c:legend>
    <c:plotVisOnly val="1"/>
    <c:dispBlanksAs val="gap"/>
  </c:chart>
  <c:txPr>
    <a:bodyPr/>
    <a:lstStyle/>
    <a:p>
      <a:pPr>
        <a:defRPr sz="1800" baseline="0">
          <a:solidFill>
            <a:schemeClr val="tx1"/>
          </a:solidFill>
        </a:defRPr>
      </a:pPr>
      <a:endParaRPr lang="en-US"/>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pieChart>
        <c:varyColors val="1"/>
        <c:ser>
          <c:idx val="0"/>
          <c:order val="0"/>
          <c:tx>
            <c:strRef>
              <c:f>Sheet1!$B$1</c:f>
              <c:strCache>
                <c:ptCount val="1"/>
                <c:pt idx="0">
                  <c:v>Sales</c:v>
                </c:pt>
              </c:strCache>
            </c:strRef>
          </c:tx>
          <c:dLbls>
            <c:dLbl>
              <c:idx val="0"/>
              <c:spPr/>
              <c:txPr>
                <a:bodyPr/>
                <a:lstStyle/>
                <a:p>
                  <a:pPr>
                    <a:defRPr>
                      <a:solidFill>
                        <a:schemeClr val="bg1"/>
                      </a:solidFill>
                    </a:defRPr>
                  </a:pPr>
                  <a:endParaRPr lang="en-US"/>
                </a:p>
              </c:txPr>
            </c:dLbl>
            <c:dLbl>
              <c:idx val="2"/>
              <c:layout>
                <c:manualLayout>
                  <c:x val="-0.27299188295907462"/>
                  <c:y val="9.5890410958904118E-2"/>
                </c:manualLayout>
              </c:layout>
              <c:tx>
                <c:rich>
                  <a:bodyPr/>
                  <a:lstStyle/>
                  <a:p>
                    <a:r>
                      <a:rPr lang="en-US" dirty="0" smtClean="0"/>
                      <a:t>Man </a:t>
                    </a:r>
                    <a:r>
                      <a:rPr lang="en-US" dirty="0"/>
                      <a:t>positive, woman negative
</a:t>
                    </a:r>
                    <a:r>
                      <a:rPr lang="en-US" dirty="0" smtClean="0"/>
                      <a:t>&lt;1%</a:t>
                    </a:r>
                    <a:endParaRPr lang="en-US" dirty="0"/>
                  </a:p>
                </c:rich>
              </c:tx>
              <c:showCatName val="1"/>
              <c:showPercent val="1"/>
            </c:dLbl>
            <c:dLbl>
              <c:idx val="3"/>
              <c:layout>
                <c:manualLayout>
                  <c:x val="0.28547560027218827"/>
                  <c:y val="2.283105022831051E-3"/>
                </c:manualLayout>
              </c:layout>
              <c:showCatName val="1"/>
              <c:showPercent val="1"/>
            </c:dLbl>
            <c:showCatName val="1"/>
            <c:showPercent val="1"/>
            <c:showLeaderLines val="1"/>
            <c:leaderLines>
              <c:spPr>
                <a:ln>
                  <a:solidFill>
                    <a:schemeClr val="tx1"/>
                  </a:solidFill>
                </a:ln>
              </c:spPr>
            </c:leaderLines>
          </c:dLbls>
          <c:cat>
            <c:strRef>
              <c:f>Sheet1!$A$2:$A$5</c:f>
              <c:strCache>
                <c:ptCount val="4"/>
                <c:pt idx="0">
                  <c:v>Both partners HIV-negative</c:v>
                </c:pt>
                <c:pt idx="1">
                  <c:v>Both partners HIV-positive</c:v>
                </c:pt>
                <c:pt idx="2">
                  <c:v>Man positive, woman negative</c:v>
                </c:pt>
                <c:pt idx="3">
                  <c:v>Woman positive, man negative</c:v>
                </c:pt>
              </c:strCache>
            </c:strRef>
          </c:cat>
          <c:val>
            <c:numRef>
              <c:f>Sheet1!$B$2:$B$5</c:f>
              <c:numCache>
                <c:formatCode>General</c:formatCode>
                <c:ptCount val="4"/>
                <c:pt idx="0">
                  <c:v>98</c:v>
                </c:pt>
                <c:pt idx="1">
                  <c:v>1</c:v>
                </c:pt>
                <c:pt idx="2">
                  <c:v>0.4</c:v>
                </c:pt>
                <c:pt idx="3">
                  <c:v>1</c:v>
                </c:pt>
              </c:numCache>
            </c:numRef>
          </c:val>
        </c:ser>
        <c:dLbls>
          <c:showCatName val="1"/>
          <c:showPercent val="1"/>
        </c:dLbls>
        <c:firstSliceAng val="0"/>
      </c:pieChart>
    </c:plotArea>
    <c:plotVisOnly val="1"/>
    <c:dispBlanksAs val="zero"/>
  </c:chart>
  <c:txPr>
    <a:bodyPr/>
    <a:lstStyle/>
    <a:p>
      <a:pPr>
        <a:defRPr sz="1800">
          <a:solidFill>
            <a:schemeClr val="tx1"/>
          </a:solidFill>
        </a:defRPr>
      </a:pPr>
      <a:endParaRPr lang="en-US"/>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col"/>
        <c:grouping val="clustered"/>
        <c:ser>
          <c:idx val="0"/>
          <c:order val="0"/>
          <c:tx>
            <c:strRef>
              <c:f>Sheet1!$A$2</c:f>
              <c:strCache>
                <c:ptCount val="1"/>
                <c:pt idx="0">
                  <c:v>Women</c:v>
                </c:pt>
              </c:strCache>
            </c:strRef>
          </c:tx>
          <c:spPr>
            <a:solidFill>
              <a:schemeClr val="tx2"/>
            </a:solidFill>
          </c:spPr>
          <c:dLbls>
            <c:txPr>
              <a:bodyPr/>
              <a:lstStyle/>
              <a:p>
                <a:pPr>
                  <a:defRPr b="1"/>
                </a:pPr>
                <a:endParaRPr lang="en-US"/>
              </a:p>
            </c:txPr>
            <c:showVal val="1"/>
          </c:dLbls>
          <c:cat>
            <c:strRef>
              <c:f>Sheet1!$B$1:$E$1</c:f>
              <c:strCache>
                <c:ptCount val="4"/>
                <c:pt idx="0">
                  <c:v>15-17</c:v>
                </c:pt>
                <c:pt idx="1">
                  <c:v>18-19</c:v>
                </c:pt>
                <c:pt idx="2">
                  <c:v>20-22</c:v>
                </c:pt>
                <c:pt idx="3">
                  <c:v>23-24</c:v>
                </c:pt>
              </c:strCache>
            </c:strRef>
          </c:cat>
          <c:val>
            <c:numRef>
              <c:f>Sheet1!$B$2:$E$2</c:f>
              <c:numCache>
                <c:formatCode>0.0</c:formatCode>
                <c:ptCount val="4"/>
                <c:pt idx="0">
                  <c:v>0.2</c:v>
                </c:pt>
                <c:pt idx="1">
                  <c:v>0.30000000000000004</c:v>
                </c:pt>
                <c:pt idx="2">
                  <c:v>0.60000000000000009</c:v>
                </c:pt>
                <c:pt idx="3">
                  <c:v>1.4</c:v>
                </c:pt>
              </c:numCache>
            </c:numRef>
          </c:val>
        </c:ser>
        <c:ser>
          <c:idx val="1"/>
          <c:order val="1"/>
          <c:tx>
            <c:strRef>
              <c:f>Sheet1!$A$3</c:f>
              <c:strCache>
                <c:ptCount val="1"/>
                <c:pt idx="0">
                  <c:v>Men</c:v>
                </c:pt>
              </c:strCache>
            </c:strRef>
          </c:tx>
          <c:spPr>
            <a:solidFill>
              <a:schemeClr val="bg2"/>
            </a:solidFill>
          </c:spPr>
          <c:dLbls>
            <c:dLbl>
              <c:idx val="0"/>
              <c:layout/>
              <c:tx>
                <c:rich>
                  <a:bodyPr/>
                  <a:lstStyle/>
                  <a:p>
                    <a:r>
                      <a:rPr lang="en-US" smtClean="0"/>
                      <a:t>&lt;0.1</a:t>
                    </a:r>
                    <a:endParaRPr lang="en-US" dirty="0"/>
                  </a:p>
                </c:rich>
              </c:tx>
              <c:showVal val="1"/>
            </c:dLbl>
            <c:txPr>
              <a:bodyPr/>
              <a:lstStyle/>
              <a:p>
                <a:pPr>
                  <a:defRPr b="1"/>
                </a:pPr>
                <a:endParaRPr lang="en-US"/>
              </a:p>
            </c:txPr>
            <c:showVal val="1"/>
          </c:dLbls>
          <c:cat>
            <c:strRef>
              <c:f>Sheet1!$B$1:$E$1</c:f>
              <c:strCache>
                <c:ptCount val="4"/>
                <c:pt idx="0">
                  <c:v>15-17</c:v>
                </c:pt>
                <c:pt idx="1">
                  <c:v>18-19</c:v>
                </c:pt>
                <c:pt idx="2">
                  <c:v>20-22</c:v>
                </c:pt>
                <c:pt idx="3">
                  <c:v>23-24</c:v>
                </c:pt>
              </c:strCache>
            </c:strRef>
          </c:cat>
          <c:val>
            <c:numRef>
              <c:f>Sheet1!$B$3:$E$3</c:f>
              <c:numCache>
                <c:formatCode>0.0</c:formatCode>
                <c:ptCount val="4"/>
                <c:pt idx="0">
                  <c:v>0</c:v>
                </c:pt>
                <c:pt idx="1">
                  <c:v>0.1</c:v>
                </c:pt>
                <c:pt idx="2">
                  <c:v>0.1</c:v>
                </c:pt>
                <c:pt idx="3">
                  <c:v>0.4</c:v>
                </c:pt>
              </c:numCache>
            </c:numRef>
          </c:val>
        </c:ser>
        <c:dLbls>
          <c:showVal val="1"/>
        </c:dLbls>
        <c:overlap val="-25"/>
        <c:axId val="52691328"/>
        <c:axId val="52692864"/>
      </c:barChart>
      <c:catAx>
        <c:axId val="52691328"/>
        <c:scaling>
          <c:orientation val="minMax"/>
        </c:scaling>
        <c:axPos val="b"/>
        <c:numFmt formatCode="General" sourceLinked="1"/>
        <c:majorTickMark val="none"/>
        <c:tickLblPos val="low"/>
        <c:spPr>
          <a:ln>
            <a:solidFill>
              <a:srgbClr val="000000"/>
            </a:solidFill>
          </a:ln>
        </c:spPr>
        <c:txPr>
          <a:bodyPr rot="0" vert="horz"/>
          <a:lstStyle/>
          <a:p>
            <a:pPr>
              <a:defRPr/>
            </a:pPr>
            <a:endParaRPr lang="en-US"/>
          </a:p>
        </c:txPr>
        <c:crossAx val="52692864"/>
        <c:crosses val="autoZero"/>
        <c:auto val="1"/>
        <c:lblAlgn val="ctr"/>
        <c:lblOffset val="100"/>
        <c:tickLblSkip val="1"/>
        <c:tickMarkSkip val="1"/>
      </c:catAx>
      <c:valAx>
        <c:axId val="52692864"/>
        <c:scaling>
          <c:orientation val="minMax"/>
          <c:max val="5"/>
        </c:scaling>
        <c:delete val="1"/>
        <c:axPos val="l"/>
        <c:numFmt formatCode="0.0" sourceLinked="1"/>
        <c:tickLblPos val="none"/>
        <c:crossAx val="52691328"/>
        <c:crosses val="autoZero"/>
        <c:crossBetween val="between"/>
      </c:valAx>
    </c:plotArea>
    <c:legend>
      <c:legendPos val="t"/>
      <c:layout/>
    </c:legend>
    <c:plotVisOnly val="1"/>
    <c:dispBlanksAs val="gap"/>
  </c:chart>
  <c:txPr>
    <a:bodyPr/>
    <a:lstStyle/>
    <a:p>
      <a:pPr>
        <a:defRPr sz="1800" baseline="0">
          <a:solidFill>
            <a:schemeClr val="tx1"/>
          </a:solidFill>
        </a:defRPr>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style val="27"/>
  <c:chart>
    <c:autoTitleDeleted val="1"/>
    <c:plotArea>
      <c:layout>
        <c:manualLayout>
          <c:layoutTarget val="inner"/>
          <c:xMode val="edge"/>
          <c:yMode val="edge"/>
          <c:x val="1.5300961813859475E-2"/>
          <c:y val="8.957836451301758E-2"/>
          <c:w val="0.96939807637228115"/>
          <c:h val="0.57484564288052853"/>
        </c:manualLayout>
      </c:layout>
      <c:barChart>
        <c:barDir val="col"/>
        <c:grouping val="clustered"/>
        <c:ser>
          <c:idx val="0"/>
          <c:order val="0"/>
          <c:tx>
            <c:strRef>
              <c:f>Sheet1!$B$1</c:f>
              <c:strCache>
                <c:ptCount val="1"/>
                <c:pt idx="0">
                  <c:v>Series 1</c:v>
                </c:pt>
              </c:strCache>
            </c:strRef>
          </c:tx>
          <c:spPr>
            <a:solidFill>
              <a:schemeClr val="tx2"/>
            </a:solidFill>
          </c:spPr>
          <c:dLbls>
            <c:txPr>
              <a:bodyPr/>
              <a:lstStyle/>
              <a:p>
                <a:pPr>
                  <a:defRPr b="1"/>
                </a:pPr>
                <a:endParaRPr lang="en-US"/>
              </a:p>
            </c:txPr>
            <c:showVal val="1"/>
          </c:dLbls>
          <c:cat>
            <c:strRef>
              <c:f>Sheet1!$A$2:$A$12</c:f>
              <c:strCache>
                <c:ptCount val="11"/>
                <c:pt idx="0">
                  <c:v>Addis Ababa</c:v>
                </c:pt>
                <c:pt idx="1">
                  <c:v>Somali</c:v>
                </c:pt>
                <c:pt idx="2">
                  <c:v>Harari</c:v>
                </c:pt>
                <c:pt idx="3">
                  <c:v>Dire Dawa</c:v>
                </c:pt>
                <c:pt idx="4">
                  <c:v>Gambela</c:v>
                </c:pt>
                <c:pt idx="5">
                  <c:v>Amhara</c:v>
                </c:pt>
                <c:pt idx="6">
                  <c:v>SNNP</c:v>
                </c:pt>
                <c:pt idx="7">
                  <c:v>Benishangul-Gumuz</c:v>
                </c:pt>
                <c:pt idx="8">
                  <c:v>Affar</c:v>
                </c:pt>
                <c:pt idx="9">
                  <c:v>Tigray</c:v>
                </c:pt>
                <c:pt idx="10">
                  <c:v>Oromiya</c:v>
                </c:pt>
              </c:strCache>
            </c:strRef>
          </c:cat>
          <c:val>
            <c:numRef>
              <c:f>Sheet1!$B$2:$B$12</c:f>
              <c:numCache>
                <c:formatCode>General</c:formatCode>
                <c:ptCount val="11"/>
                <c:pt idx="0">
                  <c:v>76</c:v>
                </c:pt>
                <c:pt idx="1">
                  <c:v>76</c:v>
                </c:pt>
                <c:pt idx="2">
                  <c:v>78</c:v>
                </c:pt>
                <c:pt idx="3">
                  <c:v>80</c:v>
                </c:pt>
                <c:pt idx="4" formatCode="0">
                  <c:v>86</c:v>
                </c:pt>
                <c:pt idx="5">
                  <c:v>88</c:v>
                </c:pt>
                <c:pt idx="6">
                  <c:v>89</c:v>
                </c:pt>
                <c:pt idx="7">
                  <c:v>89</c:v>
                </c:pt>
                <c:pt idx="8">
                  <c:v>89</c:v>
                </c:pt>
                <c:pt idx="9">
                  <c:v>91</c:v>
                </c:pt>
                <c:pt idx="10">
                  <c:v>92</c:v>
                </c:pt>
              </c:numCache>
            </c:numRef>
          </c:val>
        </c:ser>
        <c:dLbls>
          <c:showVal val="1"/>
        </c:dLbls>
        <c:gapWidth val="100"/>
        <c:overlap val="-25"/>
        <c:axId val="117645696"/>
        <c:axId val="117647232"/>
      </c:barChart>
      <c:catAx>
        <c:axId val="117645696"/>
        <c:scaling>
          <c:orientation val="minMax"/>
        </c:scaling>
        <c:axPos val="b"/>
        <c:majorTickMark val="none"/>
        <c:tickLblPos val="nextTo"/>
        <c:crossAx val="117647232"/>
        <c:crosses val="autoZero"/>
        <c:auto val="1"/>
        <c:lblAlgn val="ctr"/>
        <c:lblOffset val="100"/>
      </c:catAx>
      <c:valAx>
        <c:axId val="117647232"/>
        <c:scaling>
          <c:orientation val="minMax"/>
        </c:scaling>
        <c:delete val="1"/>
        <c:axPos val="l"/>
        <c:numFmt formatCode="General" sourceLinked="1"/>
        <c:tickLblPos val="none"/>
        <c:crossAx val="117645696"/>
        <c:crosses val="autoZero"/>
        <c:crossBetween val="between"/>
      </c:valAx>
    </c:plotArea>
    <c:plotVisOnly val="1"/>
    <c:dispBlanksAs val="gap"/>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US"/>
  <c:style val="26"/>
  <c:chart>
    <c:title>
      <c:layout/>
    </c:title>
    <c:plotArea>
      <c:layout>
        <c:manualLayout>
          <c:layoutTarget val="inner"/>
          <c:xMode val="edge"/>
          <c:yMode val="edge"/>
          <c:x val="9.3223879190508126E-3"/>
          <c:y val="3.0701464736262798E-2"/>
          <c:w val="0.99067761208094962"/>
          <c:h val="0.8444273567187216"/>
        </c:manualLayout>
      </c:layout>
      <c:barChart>
        <c:barDir val="col"/>
        <c:grouping val="clustered"/>
        <c:ser>
          <c:idx val="0"/>
          <c:order val="0"/>
          <c:tx>
            <c:strRef>
              <c:f>Sheet1!$A$2</c:f>
              <c:strCache>
                <c:ptCount val="1"/>
              </c:strCache>
            </c:strRef>
          </c:tx>
          <c:spPr>
            <a:solidFill>
              <a:schemeClr val="bg2"/>
            </a:solidFill>
          </c:spPr>
          <c:dPt>
            <c:idx val="0"/>
            <c:spPr>
              <a:solidFill>
                <a:schemeClr val="tx2"/>
              </a:solidFill>
            </c:spPr>
          </c:dPt>
          <c:dPt>
            <c:idx val="1"/>
          </c:dPt>
          <c:dPt>
            <c:idx val="2"/>
            <c:spPr>
              <a:solidFill>
                <a:schemeClr val="accent1"/>
              </a:solidFill>
            </c:spPr>
          </c:dPt>
          <c:dLbls>
            <c:txPr>
              <a:bodyPr/>
              <a:lstStyle/>
              <a:p>
                <a:pPr>
                  <a:defRPr b="1"/>
                </a:pPr>
                <a:endParaRPr lang="en-US"/>
              </a:p>
            </c:txPr>
            <c:showVal val="1"/>
          </c:dLbls>
          <c:cat>
            <c:strRef>
              <c:f>Sheet1!$B$1:$D$1</c:f>
              <c:strCache>
                <c:ptCount val="3"/>
                <c:pt idx="0">
                  <c:v>Women</c:v>
                </c:pt>
                <c:pt idx="1">
                  <c:v>Men</c:v>
                </c:pt>
                <c:pt idx="2">
                  <c:v>Total </c:v>
                </c:pt>
              </c:strCache>
            </c:strRef>
          </c:cat>
          <c:val>
            <c:numRef>
              <c:f>Sheet1!$B$2:$D$2</c:f>
              <c:numCache>
                <c:formatCode>0.0</c:formatCode>
                <c:ptCount val="3"/>
                <c:pt idx="0">
                  <c:v>1.9000000000000001</c:v>
                </c:pt>
                <c:pt idx="1">
                  <c:v>1</c:v>
                </c:pt>
                <c:pt idx="2">
                  <c:v>1.5</c:v>
                </c:pt>
              </c:numCache>
            </c:numRef>
          </c:val>
        </c:ser>
        <c:dLbls>
          <c:showVal val="1"/>
        </c:dLbls>
        <c:gapWidth val="75"/>
        <c:axId val="117656192"/>
        <c:axId val="117584256"/>
      </c:barChart>
      <c:catAx>
        <c:axId val="117656192"/>
        <c:scaling>
          <c:orientation val="minMax"/>
        </c:scaling>
        <c:axPos val="b"/>
        <c:numFmt formatCode="General" sourceLinked="1"/>
        <c:majorTickMark val="none"/>
        <c:tickLblPos val="nextTo"/>
        <c:spPr>
          <a:ln>
            <a:solidFill>
              <a:srgbClr val="000000"/>
            </a:solidFill>
          </a:ln>
        </c:spPr>
        <c:txPr>
          <a:bodyPr rot="0" vert="horz"/>
          <a:lstStyle/>
          <a:p>
            <a:pPr>
              <a:defRPr/>
            </a:pPr>
            <a:endParaRPr lang="en-US"/>
          </a:p>
        </c:txPr>
        <c:crossAx val="117584256"/>
        <c:crosses val="autoZero"/>
        <c:auto val="1"/>
        <c:lblAlgn val="ctr"/>
        <c:lblOffset val="100"/>
        <c:tickLblSkip val="1"/>
        <c:tickMarkSkip val="1"/>
      </c:catAx>
      <c:valAx>
        <c:axId val="117584256"/>
        <c:scaling>
          <c:orientation val="minMax"/>
          <c:max val="7.5"/>
        </c:scaling>
        <c:delete val="1"/>
        <c:axPos val="l"/>
        <c:numFmt formatCode="0.0" sourceLinked="1"/>
        <c:tickLblPos val="none"/>
        <c:crossAx val="117656192"/>
        <c:crosses val="autoZero"/>
        <c:crossBetween val="between"/>
      </c:valAx>
    </c:plotArea>
    <c:plotVisOnly val="1"/>
    <c:dispBlanksAs val="gap"/>
  </c:chart>
  <c:txPr>
    <a:bodyPr/>
    <a:lstStyle/>
    <a:p>
      <a:pPr>
        <a:defRPr sz="1800" baseline="0">
          <a:solidFill>
            <a:schemeClr val="tx1"/>
          </a:solidFill>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en-US"/>
  <c:style val="26"/>
  <c:chart>
    <c:plotArea>
      <c:layout>
        <c:manualLayout>
          <c:layoutTarget val="inner"/>
          <c:xMode val="edge"/>
          <c:yMode val="edge"/>
          <c:x val="1.1553131225426541E-2"/>
          <c:y val="0.15387746010310344"/>
          <c:w val="0.98844686877457344"/>
          <c:h val="0.71710675230917875"/>
        </c:manualLayout>
      </c:layout>
      <c:barChart>
        <c:barDir val="col"/>
        <c:grouping val="clustered"/>
        <c:ser>
          <c:idx val="0"/>
          <c:order val="0"/>
          <c:tx>
            <c:strRef>
              <c:f>Sheet1!$B$1</c:f>
              <c:strCache>
                <c:ptCount val="1"/>
                <c:pt idx="0">
                  <c:v>Total</c:v>
                </c:pt>
              </c:strCache>
            </c:strRef>
          </c:tx>
          <c:spPr>
            <a:solidFill>
              <a:schemeClr val="tx2"/>
            </a:solidFill>
          </c:spPr>
          <c:dLbls>
            <c:txPr>
              <a:bodyPr/>
              <a:lstStyle/>
              <a:p>
                <a:pPr>
                  <a:defRPr b="1"/>
                </a:pPr>
                <a:endParaRPr lang="en-US"/>
              </a:p>
            </c:txPr>
            <c:showVal val="1"/>
          </c:dLbls>
          <c:cat>
            <c:strRef>
              <c:f>Sheet1!$A$2:$A$3</c:f>
              <c:strCache>
                <c:ptCount val="2"/>
                <c:pt idx="0">
                  <c:v>Women</c:v>
                </c:pt>
                <c:pt idx="1">
                  <c:v>Men</c:v>
                </c:pt>
              </c:strCache>
            </c:strRef>
          </c:cat>
          <c:val>
            <c:numRef>
              <c:f>Sheet1!$B$2:$B$3</c:f>
              <c:numCache>
                <c:formatCode>0.0</c:formatCode>
                <c:ptCount val="2"/>
                <c:pt idx="0">
                  <c:v>1.9000000000000001</c:v>
                </c:pt>
                <c:pt idx="1">
                  <c:v>1</c:v>
                </c:pt>
              </c:numCache>
            </c:numRef>
          </c:val>
        </c:ser>
        <c:ser>
          <c:idx val="1"/>
          <c:order val="1"/>
          <c:tx>
            <c:strRef>
              <c:f>Sheet1!$C$1</c:f>
              <c:strCache>
                <c:ptCount val="1"/>
                <c:pt idx="0">
                  <c:v>Urban</c:v>
                </c:pt>
              </c:strCache>
            </c:strRef>
          </c:tx>
          <c:spPr>
            <a:solidFill>
              <a:schemeClr val="accent1"/>
            </a:solidFill>
          </c:spPr>
          <c:dLbls>
            <c:txPr>
              <a:bodyPr/>
              <a:lstStyle/>
              <a:p>
                <a:pPr>
                  <a:defRPr b="1"/>
                </a:pPr>
                <a:endParaRPr lang="en-US"/>
              </a:p>
            </c:txPr>
            <c:showVal val="1"/>
          </c:dLbls>
          <c:cat>
            <c:strRef>
              <c:f>Sheet1!$A$2:$A$3</c:f>
              <c:strCache>
                <c:ptCount val="2"/>
                <c:pt idx="0">
                  <c:v>Women</c:v>
                </c:pt>
                <c:pt idx="1">
                  <c:v>Men</c:v>
                </c:pt>
              </c:strCache>
            </c:strRef>
          </c:cat>
          <c:val>
            <c:numRef>
              <c:f>Sheet1!$C$2:$C$3</c:f>
              <c:numCache>
                <c:formatCode>0.0</c:formatCode>
                <c:ptCount val="2"/>
                <c:pt idx="0">
                  <c:v>5.2</c:v>
                </c:pt>
                <c:pt idx="1">
                  <c:v>2.9</c:v>
                </c:pt>
              </c:numCache>
            </c:numRef>
          </c:val>
        </c:ser>
        <c:ser>
          <c:idx val="2"/>
          <c:order val="2"/>
          <c:tx>
            <c:strRef>
              <c:f>Sheet1!$D$1</c:f>
              <c:strCache>
                <c:ptCount val="1"/>
                <c:pt idx="0">
                  <c:v>Rural</c:v>
                </c:pt>
              </c:strCache>
            </c:strRef>
          </c:tx>
          <c:spPr>
            <a:solidFill>
              <a:schemeClr val="accent2"/>
            </a:solidFill>
          </c:spPr>
          <c:dLbls>
            <c:txPr>
              <a:bodyPr/>
              <a:lstStyle/>
              <a:p>
                <a:pPr>
                  <a:defRPr b="1"/>
                </a:pPr>
                <a:endParaRPr lang="en-US"/>
              </a:p>
            </c:txPr>
            <c:showVal val="1"/>
          </c:dLbls>
          <c:cat>
            <c:strRef>
              <c:f>Sheet1!$A$2:$A$3</c:f>
              <c:strCache>
                <c:ptCount val="2"/>
                <c:pt idx="0">
                  <c:v>Women</c:v>
                </c:pt>
                <c:pt idx="1">
                  <c:v>Men</c:v>
                </c:pt>
              </c:strCache>
            </c:strRef>
          </c:cat>
          <c:val>
            <c:numRef>
              <c:f>Sheet1!$D$2:$D$3</c:f>
              <c:numCache>
                <c:formatCode>General</c:formatCode>
                <c:ptCount val="2"/>
                <c:pt idx="0" formatCode="0.0">
                  <c:v>0.8</c:v>
                </c:pt>
                <c:pt idx="1">
                  <c:v>0.5</c:v>
                </c:pt>
              </c:numCache>
            </c:numRef>
          </c:val>
        </c:ser>
        <c:dLbls>
          <c:showVal val="1"/>
        </c:dLbls>
        <c:gapWidth val="75"/>
        <c:overlap val="-10"/>
        <c:axId val="117983872"/>
        <c:axId val="117993856"/>
      </c:barChart>
      <c:catAx>
        <c:axId val="117983872"/>
        <c:scaling>
          <c:orientation val="minMax"/>
        </c:scaling>
        <c:axPos val="b"/>
        <c:numFmt formatCode="General" sourceLinked="1"/>
        <c:majorTickMark val="none"/>
        <c:tickLblPos val="nextTo"/>
        <c:spPr>
          <a:ln>
            <a:solidFill>
              <a:srgbClr val="000000"/>
            </a:solidFill>
          </a:ln>
        </c:spPr>
        <c:txPr>
          <a:bodyPr rot="0" vert="horz"/>
          <a:lstStyle/>
          <a:p>
            <a:pPr>
              <a:defRPr/>
            </a:pPr>
            <a:endParaRPr lang="en-US"/>
          </a:p>
        </c:txPr>
        <c:crossAx val="117993856"/>
        <c:crosses val="autoZero"/>
        <c:auto val="1"/>
        <c:lblAlgn val="ctr"/>
        <c:lblOffset val="100"/>
        <c:tickLblSkip val="1"/>
        <c:tickMarkSkip val="1"/>
      </c:catAx>
      <c:valAx>
        <c:axId val="117993856"/>
        <c:scaling>
          <c:orientation val="minMax"/>
        </c:scaling>
        <c:delete val="1"/>
        <c:axPos val="l"/>
        <c:numFmt formatCode="0.0" sourceLinked="1"/>
        <c:tickLblPos val="none"/>
        <c:crossAx val="117983872"/>
        <c:crosses val="autoZero"/>
        <c:crossBetween val="between"/>
      </c:valAx>
    </c:plotArea>
    <c:legend>
      <c:legendPos val="t"/>
      <c:layout>
        <c:manualLayout>
          <c:xMode val="edge"/>
          <c:yMode val="edge"/>
          <c:x val="0.34856905915867531"/>
          <c:y val="1.7833784357494029E-2"/>
          <c:w val="0.3453767980846465"/>
          <c:h val="7.2259051932932902E-2"/>
        </c:manualLayout>
      </c:layout>
    </c:legend>
    <c:plotVisOnly val="1"/>
    <c:dispBlanksAs val="gap"/>
  </c:chart>
  <c:txPr>
    <a:bodyPr/>
    <a:lstStyle/>
    <a:p>
      <a:pPr>
        <a:defRPr sz="1800" baseline="0">
          <a:solidFill>
            <a:schemeClr val="tx1"/>
          </a:solidFill>
        </a:defRPr>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en-US"/>
  <c:style val="29"/>
  <c:chart>
    <c:autoTitleDeleted val="1"/>
    <c:plotArea>
      <c:layout>
        <c:manualLayout>
          <c:layoutTarget val="inner"/>
          <c:xMode val="edge"/>
          <c:yMode val="edge"/>
          <c:x val="1.6975308641975315E-2"/>
          <c:y val="0.2301415303856249"/>
          <c:w val="0.96604938271604934"/>
          <c:h val="0.64248455481526323"/>
        </c:manualLayout>
      </c:layout>
      <c:barChart>
        <c:barDir val="col"/>
        <c:grouping val="clustered"/>
        <c:ser>
          <c:idx val="0"/>
          <c:order val="0"/>
          <c:tx>
            <c:strRef>
              <c:f>Sheet1!$B$1</c:f>
              <c:strCache>
                <c:ptCount val="1"/>
                <c:pt idx="0">
                  <c:v>EDHS 2005</c:v>
                </c:pt>
              </c:strCache>
            </c:strRef>
          </c:tx>
          <c:spPr>
            <a:solidFill>
              <a:schemeClr val="accent1"/>
            </a:solidFill>
          </c:spPr>
          <c:dLbls>
            <c:txPr>
              <a:bodyPr/>
              <a:lstStyle/>
              <a:p>
                <a:pPr>
                  <a:defRPr b="1"/>
                </a:pPr>
                <a:endParaRPr lang="en-US"/>
              </a:p>
            </c:txPr>
            <c:showVal val="1"/>
          </c:dLbls>
          <c:cat>
            <c:strRef>
              <c:f>Sheet1!$A$2:$A$4</c:f>
              <c:strCache>
                <c:ptCount val="3"/>
                <c:pt idx="0">
                  <c:v>Total</c:v>
                </c:pt>
                <c:pt idx="1">
                  <c:v>Women</c:v>
                </c:pt>
                <c:pt idx="2">
                  <c:v>Men</c:v>
                </c:pt>
              </c:strCache>
            </c:strRef>
          </c:cat>
          <c:val>
            <c:numRef>
              <c:f>Sheet1!$B$2:$B$4</c:f>
              <c:numCache>
                <c:formatCode>General</c:formatCode>
                <c:ptCount val="3"/>
                <c:pt idx="0">
                  <c:v>1.4</c:v>
                </c:pt>
                <c:pt idx="1">
                  <c:v>1.9000000000000001</c:v>
                </c:pt>
                <c:pt idx="2">
                  <c:v>0.9</c:v>
                </c:pt>
              </c:numCache>
            </c:numRef>
          </c:val>
        </c:ser>
        <c:ser>
          <c:idx val="1"/>
          <c:order val="1"/>
          <c:tx>
            <c:strRef>
              <c:f>Sheet1!$C$1</c:f>
              <c:strCache>
                <c:ptCount val="1"/>
                <c:pt idx="0">
                  <c:v>EDHS 2011</c:v>
                </c:pt>
              </c:strCache>
            </c:strRef>
          </c:tx>
          <c:spPr>
            <a:solidFill>
              <a:schemeClr val="tx2"/>
            </a:solidFill>
          </c:spPr>
          <c:dLbls>
            <c:txPr>
              <a:bodyPr/>
              <a:lstStyle/>
              <a:p>
                <a:pPr>
                  <a:defRPr b="1"/>
                </a:pPr>
                <a:endParaRPr lang="en-US"/>
              </a:p>
            </c:txPr>
            <c:showVal val="1"/>
          </c:dLbls>
          <c:cat>
            <c:strRef>
              <c:f>Sheet1!$A$2:$A$4</c:f>
              <c:strCache>
                <c:ptCount val="3"/>
                <c:pt idx="0">
                  <c:v>Total</c:v>
                </c:pt>
                <c:pt idx="1">
                  <c:v>Women</c:v>
                </c:pt>
                <c:pt idx="2">
                  <c:v>Men</c:v>
                </c:pt>
              </c:strCache>
            </c:strRef>
          </c:cat>
          <c:val>
            <c:numRef>
              <c:f>Sheet1!$C$2:$C$4</c:f>
              <c:numCache>
                <c:formatCode>0.0</c:formatCode>
                <c:ptCount val="3"/>
                <c:pt idx="0" formatCode="General">
                  <c:v>1.5</c:v>
                </c:pt>
                <c:pt idx="1">
                  <c:v>1.9000000000000001</c:v>
                </c:pt>
                <c:pt idx="2">
                  <c:v>1</c:v>
                </c:pt>
              </c:numCache>
            </c:numRef>
          </c:val>
        </c:ser>
        <c:dLbls>
          <c:showVal val="1"/>
        </c:dLbls>
        <c:gapWidth val="75"/>
        <c:overlap val="-10"/>
        <c:axId val="128030592"/>
        <c:axId val="128032128"/>
      </c:barChart>
      <c:catAx>
        <c:axId val="128030592"/>
        <c:scaling>
          <c:orientation val="minMax"/>
        </c:scaling>
        <c:axPos val="b"/>
        <c:majorTickMark val="none"/>
        <c:tickLblPos val="nextTo"/>
        <c:spPr>
          <a:ln>
            <a:solidFill>
              <a:schemeClr val="tx1"/>
            </a:solidFill>
          </a:ln>
        </c:spPr>
        <c:crossAx val="128032128"/>
        <c:crosses val="autoZero"/>
        <c:auto val="1"/>
        <c:lblAlgn val="ctr"/>
        <c:lblOffset val="100"/>
      </c:catAx>
      <c:valAx>
        <c:axId val="128032128"/>
        <c:scaling>
          <c:orientation val="minMax"/>
          <c:max val="5"/>
        </c:scaling>
        <c:delete val="1"/>
        <c:axPos val="l"/>
        <c:numFmt formatCode="General" sourceLinked="1"/>
        <c:tickLblPos val="none"/>
        <c:crossAx val="128030592"/>
        <c:crosses val="autoZero"/>
        <c:crossBetween val="between"/>
      </c:valAx>
    </c:plotArea>
    <c:legend>
      <c:legendPos val="t"/>
      <c:layout/>
    </c:legend>
    <c:plotVisOnly val="1"/>
    <c:dispBlanksAs val="gap"/>
  </c:chart>
  <c:txPr>
    <a:bodyPr/>
    <a:lstStyle/>
    <a:p>
      <a:pPr>
        <a:defRPr sz="1800" baseline="0">
          <a:solidFill>
            <a:schemeClr val="tx1"/>
          </a:solidFill>
        </a:defRPr>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manualLayout>
          <c:layoutTarget val="inner"/>
          <c:xMode val="edge"/>
          <c:yMode val="edge"/>
          <c:x val="7.2066063464485339E-2"/>
          <c:y val="0.15942536131618087"/>
          <c:w val="0.91783474750380434"/>
          <c:h val="0.71046664627314504"/>
        </c:manualLayout>
      </c:layout>
      <c:lineChart>
        <c:grouping val="standard"/>
        <c:ser>
          <c:idx val="0"/>
          <c:order val="0"/>
          <c:tx>
            <c:strRef>
              <c:f>Sheet1!$A$2</c:f>
              <c:strCache>
                <c:ptCount val="1"/>
                <c:pt idx="0">
                  <c:v>Women</c:v>
                </c:pt>
              </c:strCache>
            </c:strRef>
          </c:tx>
          <c:spPr>
            <a:ln>
              <a:solidFill>
                <a:schemeClr val="tx2"/>
              </a:solidFill>
            </a:ln>
          </c:spPr>
          <c:marker>
            <c:spPr>
              <a:solidFill>
                <a:schemeClr val="tx2"/>
              </a:solidFill>
              <a:ln>
                <a:solidFill>
                  <a:schemeClr val="tx2"/>
                </a:solidFill>
              </a:ln>
            </c:spPr>
          </c:marker>
          <c:cat>
            <c:strRef>
              <c:f>Sheet1!$B$1:$H$1</c:f>
              <c:strCache>
                <c:ptCount val="7"/>
                <c:pt idx="0">
                  <c:v>15-19</c:v>
                </c:pt>
                <c:pt idx="1">
                  <c:v>20-24</c:v>
                </c:pt>
                <c:pt idx="2">
                  <c:v>25-29</c:v>
                </c:pt>
                <c:pt idx="3">
                  <c:v>30-34</c:v>
                </c:pt>
                <c:pt idx="4">
                  <c:v>35-39</c:v>
                </c:pt>
                <c:pt idx="5">
                  <c:v>40-44</c:v>
                </c:pt>
                <c:pt idx="6">
                  <c:v>45-49</c:v>
                </c:pt>
              </c:strCache>
            </c:strRef>
          </c:cat>
          <c:val>
            <c:numRef>
              <c:f>Sheet1!$B$2:$H$2</c:f>
              <c:numCache>
                <c:formatCode>0.0</c:formatCode>
                <c:ptCount val="7"/>
                <c:pt idx="0" formatCode="General">
                  <c:v>0.2</c:v>
                </c:pt>
                <c:pt idx="1">
                  <c:v>0.9</c:v>
                </c:pt>
                <c:pt idx="2" formatCode="General">
                  <c:v>2.9</c:v>
                </c:pt>
                <c:pt idx="3" formatCode="General">
                  <c:v>3.7</c:v>
                </c:pt>
                <c:pt idx="4" formatCode="General">
                  <c:v>3</c:v>
                </c:pt>
                <c:pt idx="5" formatCode="General">
                  <c:v>1.9000000000000001</c:v>
                </c:pt>
                <c:pt idx="6" formatCode="General">
                  <c:v>1.8</c:v>
                </c:pt>
              </c:numCache>
            </c:numRef>
          </c:val>
        </c:ser>
        <c:ser>
          <c:idx val="1"/>
          <c:order val="1"/>
          <c:tx>
            <c:strRef>
              <c:f>Sheet1!$A$3</c:f>
              <c:strCache>
                <c:ptCount val="1"/>
                <c:pt idx="0">
                  <c:v>Men</c:v>
                </c:pt>
              </c:strCache>
            </c:strRef>
          </c:tx>
          <c:spPr>
            <a:ln>
              <a:solidFill>
                <a:schemeClr val="bg2"/>
              </a:solidFill>
            </a:ln>
          </c:spPr>
          <c:marker>
            <c:spPr>
              <a:solidFill>
                <a:schemeClr val="bg2"/>
              </a:solidFill>
              <a:ln>
                <a:solidFill>
                  <a:schemeClr val="bg2"/>
                </a:solidFill>
              </a:ln>
            </c:spPr>
          </c:marker>
          <c:cat>
            <c:strRef>
              <c:f>Sheet1!$B$1:$H$1</c:f>
              <c:strCache>
                <c:ptCount val="7"/>
                <c:pt idx="0">
                  <c:v>15-19</c:v>
                </c:pt>
                <c:pt idx="1">
                  <c:v>20-24</c:v>
                </c:pt>
                <c:pt idx="2">
                  <c:v>25-29</c:v>
                </c:pt>
                <c:pt idx="3">
                  <c:v>30-34</c:v>
                </c:pt>
                <c:pt idx="4">
                  <c:v>35-39</c:v>
                </c:pt>
                <c:pt idx="5">
                  <c:v>40-44</c:v>
                </c:pt>
                <c:pt idx="6">
                  <c:v>45-49</c:v>
                </c:pt>
              </c:strCache>
            </c:strRef>
          </c:cat>
          <c:val>
            <c:numRef>
              <c:f>Sheet1!$B$3:$H$3</c:f>
              <c:numCache>
                <c:formatCode>General</c:formatCode>
                <c:ptCount val="7"/>
                <c:pt idx="0">
                  <c:v>0</c:v>
                </c:pt>
                <c:pt idx="1">
                  <c:v>0.2</c:v>
                </c:pt>
                <c:pt idx="2">
                  <c:v>0.9</c:v>
                </c:pt>
                <c:pt idx="3">
                  <c:v>1</c:v>
                </c:pt>
                <c:pt idx="4">
                  <c:v>3</c:v>
                </c:pt>
                <c:pt idx="5">
                  <c:v>2.1</c:v>
                </c:pt>
                <c:pt idx="6">
                  <c:v>1.4</c:v>
                </c:pt>
              </c:numCache>
            </c:numRef>
          </c:val>
        </c:ser>
        <c:dLbls/>
        <c:marker val="1"/>
        <c:axId val="131035520"/>
        <c:axId val="131037056"/>
      </c:lineChart>
      <c:catAx>
        <c:axId val="131035520"/>
        <c:scaling>
          <c:orientation val="minMax"/>
        </c:scaling>
        <c:axPos val="b"/>
        <c:numFmt formatCode="General" sourceLinked="1"/>
        <c:majorTickMark val="none"/>
        <c:tickLblPos val="nextTo"/>
        <c:spPr>
          <a:ln>
            <a:solidFill>
              <a:srgbClr val="000000"/>
            </a:solidFill>
          </a:ln>
        </c:spPr>
        <c:txPr>
          <a:bodyPr rot="0" vert="horz"/>
          <a:lstStyle/>
          <a:p>
            <a:pPr>
              <a:defRPr/>
            </a:pPr>
            <a:endParaRPr lang="en-US"/>
          </a:p>
        </c:txPr>
        <c:crossAx val="131037056"/>
        <c:crosses val="autoZero"/>
        <c:auto val="1"/>
        <c:lblAlgn val="ctr"/>
        <c:lblOffset val="100"/>
        <c:tickLblSkip val="1"/>
        <c:tickMarkSkip val="1"/>
      </c:catAx>
      <c:valAx>
        <c:axId val="131037056"/>
        <c:scaling>
          <c:orientation val="minMax"/>
        </c:scaling>
        <c:axPos val="l"/>
        <c:majorGridlines>
          <c:spPr>
            <a:ln>
              <a:solidFill>
                <a:srgbClr val="000000"/>
              </a:solidFill>
            </a:ln>
          </c:spPr>
        </c:majorGridlines>
        <c:numFmt formatCode="General" sourceLinked="1"/>
        <c:majorTickMark val="none"/>
        <c:tickLblPos val="nextTo"/>
        <c:spPr>
          <a:ln w="9525">
            <a:noFill/>
          </a:ln>
        </c:spPr>
        <c:txPr>
          <a:bodyPr rot="0" vert="horz"/>
          <a:lstStyle/>
          <a:p>
            <a:pPr>
              <a:defRPr/>
            </a:pPr>
            <a:endParaRPr lang="en-US"/>
          </a:p>
        </c:txPr>
        <c:crossAx val="131035520"/>
        <c:crosses val="autoZero"/>
        <c:crossBetween val="between"/>
      </c:valAx>
    </c:plotArea>
    <c:legend>
      <c:legendPos val="b"/>
      <c:layout>
        <c:manualLayout>
          <c:xMode val="edge"/>
          <c:yMode val="edge"/>
          <c:x val="0.38370931512162137"/>
          <c:y val="1.9278527960756343E-2"/>
          <c:w val="0.24643766065719402"/>
          <c:h val="8.0830578908482442E-2"/>
        </c:manualLayout>
      </c:layout>
    </c:legend>
    <c:plotVisOnly val="1"/>
    <c:dispBlanksAs val="gap"/>
  </c:chart>
  <c:txPr>
    <a:bodyPr/>
    <a:lstStyle/>
    <a:p>
      <a:pPr>
        <a:defRPr sz="1800" baseline="0">
          <a:solidFill>
            <a:schemeClr val="tx1"/>
          </a:solidFill>
        </a:defRPr>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lang val="en-US"/>
  <c:style val="27"/>
  <c:chart>
    <c:autoTitleDeleted val="1"/>
    <c:plotArea>
      <c:layout>
        <c:manualLayout>
          <c:layoutTarget val="inner"/>
          <c:xMode val="edge"/>
          <c:yMode val="edge"/>
          <c:x val="1.5300961813859475E-2"/>
          <c:y val="8.957836451301758E-2"/>
          <c:w val="0.96939807637228115"/>
          <c:h val="0.57484564288052853"/>
        </c:manualLayout>
      </c:layout>
      <c:barChart>
        <c:barDir val="col"/>
        <c:grouping val="clustered"/>
        <c:ser>
          <c:idx val="0"/>
          <c:order val="0"/>
          <c:tx>
            <c:strRef>
              <c:f>Sheet1!$B$1</c:f>
              <c:strCache>
                <c:ptCount val="1"/>
                <c:pt idx="0">
                  <c:v>Series 1</c:v>
                </c:pt>
              </c:strCache>
            </c:strRef>
          </c:tx>
          <c:spPr>
            <a:solidFill>
              <a:schemeClr val="tx2"/>
            </a:solidFill>
          </c:spPr>
          <c:dLbls>
            <c:txPr>
              <a:bodyPr/>
              <a:lstStyle/>
              <a:p>
                <a:pPr>
                  <a:defRPr b="1"/>
                </a:pPr>
                <a:endParaRPr lang="en-US"/>
              </a:p>
            </c:txPr>
            <c:showVal val="1"/>
          </c:dLbls>
          <c:cat>
            <c:strRef>
              <c:f>Sheet1!$A$2:$A$12</c:f>
              <c:strCache>
                <c:ptCount val="11"/>
                <c:pt idx="0">
                  <c:v>SNNP</c:v>
                </c:pt>
                <c:pt idx="1">
                  <c:v>Oromiya</c:v>
                </c:pt>
                <c:pt idx="2">
                  <c:v>Somali</c:v>
                </c:pt>
                <c:pt idx="3">
                  <c:v>Benishangul-Gumuz</c:v>
                </c:pt>
                <c:pt idx="4">
                  <c:v>Amhara</c:v>
                </c:pt>
                <c:pt idx="5">
                  <c:v>Affar</c:v>
                </c:pt>
                <c:pt idx="6">
                  <c:v>Tigray</c:v>
                </c:pt>
                <c:pt idx="7">
                  <c:v>Harari</c:v>
                </c:pt>
                <c:pt idx="8">
                  <c:v>Dire Dawa</c:v>
                </c:pt>
                <c:pt idx="9">
                  <c:v>Addis Ababa</c:v>
                </c:pt>
                <c:pt idx="10">
                  <c:v>Gambela</c:v>
                </c:pt>
              </c:strCache>
            </c:strRef>
          </c:cat>
          <c:val>
            <c:numRef>
              <c:f>Sheet1!$B$2:$B$12</c:f>
              <c:numCache>
                <c:formatCode>0.0</c:formatCode>
                <c:ptCount val="11"/>
                <c:pt idx="0" formatCode="General">
                  <c:v>0.9</c:v>
                </c:pt>
                <c:pt idx="1">
                  <c:v>1</c:v>
                </c:pt>
                <c:pt idx="2" formatCode="General">
                  <c:v>1.1000000000000001</c:v>
                </c:pt>
                <c:pt idx="3" formatCode="General">
                  <c:v>1.3</c:v>
                </c:pt>
                <c:pt idx="4" formatCode="General">
                  <c:v>1.6</c:v>
                </c:pt>
                <c:pt idx="5" formatCode="General">
                  <c:v>1.8</c:v>
                </c:pt>
                <c:pt idx="6" formatCode="General">
                  <c:v>1.8</c:v>
                </c:pt>
                <c:pt idx="7" formatCode="General">
                  <c:v>2.8</c:v>
                </c:pt>
                <c:pt idx="8">
                  <c:v>4</c:v>
                </c:pt>
                <c:pt idx="9" formatCode="General">
                  <c:v>5.2</c:v>
                </c:pt>
                <c:pt idx="10">
                  <c:v>6.5</c:v>
                </c:pt>
              </c:numCache>
            </c:numRef>
          </c:val>
        </c:ser>
        <c:dLbls>
          <c:showVal val="1"/>
        </c:dLbls>
        <c:gapWidth val="100"/>
        <c:overlap val="-25"/>
        <c:axId val="44289408"/>
        <c:axId val="44291200"/>
      </c:barChart>
      <c:catAx>
        <c:axId val="44289408"/>
        <c:scaling>
          <c:orientation val="minMax"/>
        </c:scaling>
        <c:axPos val="b"/>
        <c:majorTickMark val="none"/>
        <c:tickLblPos val="nextTo"/>
        <c:crossAx val="44291200"/>
        <c:crosses val="autoZero"/>
        <c:auto val="1"/>
        <c:lblAlgn val="ctr"/>
        <c:lblOffset val="100"/>
      </c:catAx>
      <c:valAx>
        <c:axId val="44291200"/>
        <c:scaling>
          <c:orientation val="minMax"/>
        </c:scaling>
        <c:delete val="1"/>
        <c:axPos val="l"/>
        <c:numFmt formatCode="General" sourceLinked="1"/>
        <c:tickLblPos val="none"/>
        <c:crossAx val="44289408"/>
        <c:crosses val="autoZero"/>
        <c:crossBetween val="between"/>
      </c:valAx>
    </c:plotArea>
    <c:plotVisOnly val="1"/>
    <c:dispBlanksAs val="gap"/>
  </c:chart>
  <c:txPr>
    <a:bodyPr/>
    <a:lstStyle/>
    <a:p>
      <a:pPr>
        <a:defRPr sz="1800"/>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lang val="en-US"/>
  <c:style val="26"/>
  <c:chart>
    <c:plotArea>
      <c:layout>
        <c:manualLayout>
          <c:layoutTarget val="inner"/>
          <c:xMode val="edge"/>
          <c:yMode val="edge"/>
          <c:x val="1.6455713701478612E-2"/>
          <c:y val="0.14908074482815634"/>
          <c:w val="0.9487929773226047"/>
          <c:h val="0.70981027962055943"/>
        </c:manualLayout>
      </c:layout>
      <c:barChart>
        <c:barDir val="col"/>
        <c:grouping val="clustered"/>
        <c:ser>
          <c:idx val="0"/>
          <c:order val="0"/>
          <c:tx>
            <c:strRef>
              <c:f>Sheet1!$B$1</c:f>
              <c:strCache>
                <c:ptCount val="1"/>
                <c:pt idx="0">
                  <c:v>Women</c:v>
                </c:pt>
              </c:strCache>
            </c:strRef>
          </c:tx>
          <c:spPr>
            <a:solidFill>
              <a:schemeClr val="tx2"/>
            </a:solidFill>
          </c:spPr>
          <c:dLbls>
            <c:txPr>
              <a:bodyPr/>
              <a:lstStyle/>
              <a:p>
                <a:pPr>
                  <a:defRPr b="1"/>
                </a:pPr>
                <a:endParaRPr lang="en-US"/>
              </a:p>
            </c:txPr>
            <c:showVal val="1"/>
          </c:dLbls>
          <c:cat>
            <c:strRef>
              <c:f>Sheet1!$A$2:$A$5</c:f>
              <c:strCache>
                <c:ptCount val="4"/>
                <c:pt idx="0">
                  <c:v>No education</c:v>
                </c:pt>
                <c:pt idx="1">
                  <c:v>Primary</c:v>
                </c:pt>
                <c:pt idx="2">
                  <c:v>Secondary</c:v>
                </c:pt>
                <c:pt idx="3">
                  <c:v>More than secondary</c:v>
                </c:pt>
              </c:strCache>
            </c:strRef>
          </c:cat>
          <c:val>
            <c:numRef>
              <c:f>Sheet1!$B$2:$B$5</c:f>
              <c:numCache>
                <c:formatCode>0.0</c:formatCode>
                <c:ptCount val="4"/>
                <c:pt idx="0">
                  <c:v>1.3</c:v>
                </c:pt>
                <c:pt idx="1">
                  <c:v>2.2000000000000002</c:v>
                </c:pt>
                <c:pt idx="2">
                  <c:v>4.3</c:v>
                </c:pt>
                <c:pt idx="3">
                  <c:v>1.6</c:v>
                </c:pt>
              </c:numCache>
            </c:numRef>
          </c:val>
        </c:ser>
        <c:ser>
          <c:idx val="1"/>
          <c:order val="1"/>
          <c:tx>
            <c:strRef>
              <c:f>Sheet1!$C$1</c:f>
              <c:strCache>
                <c:ptCount val="1"/>
                <c:pt idx="0">
                  <c:v>Men</c:v>
                </c:pt>
              </c:strCache>
            </c:strRef>
          </c:tx>
          <c:spPr>
            <a:solidFill>
              <a:schemeClr val="bg2"/>
            </a:solidFill>
          </c:spPr>
          <c:dLbls>
            <c:txPr>
              <a:bodyPr/>
              <a:lstStyle/>
              <a:p>
                <a:pPr>
                  <a:defRPr b="1"/>
                </a:pPr>
                <a:endParaRPr lang="en-US"/>
              </a:p>
            </c:txPr>
            <c:showVal val="1"/>
          </c:dLbls>
          <c:cat>
            <c:strRef>
              <c:f>Sheet1!$A$2:$A$5</c:f>
              <c:strCache>
                <c:ptCount val="4"/>
                <c:pt idx="0">
                  <c:v>No education</c:v>
                </c:pt>
                <c:pt idx="1">
                  <c:v>Primary</c:v>
                </c:pt>
                <c:pt idx="2">
                  <c:v>Secondary</c:v>
                </c:pt>
                <c:pt idx="3">
                  <c:v>More than secondary</c:v>
                </c:pt>
              </c:strCache>
            </c:strRef>
          </c:cat>
          <c:val>
            <c:numRef>
              <c:f>Sheet1!$C$2:$C$5</c:f>
              <c:numCache>
                <c:formatCode>0.0</c:formatCode>
                <c:ptCount val="4"/>
                <c:pt idx="0">
                  <c:v>0.8</c:v>
                </c:pt>
                <c:pt idx="1">
                  <c:v>0.9</c:v>
                </c:pt>
                <c:pt idx="2">
                  <c:v>2.1</c:v>
                </c:pt>
                <c:pt idx="3">
                  <c:v>1.1000000000000001</c:v>
                </c:pt>
              </c:numCache>
            </c:numRef>
          </c:val>
        </c:ser>
        <c:dLbls>
          <c:showVal val="1"/>
        </c:dLbls>
        <c:gapWidth val="75"/>
        <c:overlap val="-10"/>
        <c:axId val="131053056"/>
        <c:axId val="52117504"/>
      </c:barChart>
      <c:catAx>
        <c:axId val="131053056"/>
        <c:scaling>
          <c:orientation val="minMax"/>
        </c:scaling>
        <c:axPos val="b"/>
        <c:numFmt formatCode="General" sourceLinked="1"/>
        <c:majorTickMark val="none"/>
        <c:tickLblPos val="low"/>
        <c:spPr>
          <a:ln>
            <a:solidFill>
              <a:schemeClr val="tx1"/>
            </a:solidFill>
          </a:ln>
        </c:spPr>
        <c:txPr>
          <a:bodyPr rot="0" vert="horz"/>
          <a:lstStyle/>
          <a:p>
            <a:pPr>
              <a:defRPr/>
            </a:pPr>
            <a:endParaRPr lang="en-US"/>
          </a:p>
        </c:txPr>
        <c:crossAx val="52117504"/>
        <c:crosses val="autoZero"/>
        <c:auto val="1"/>
        <c:lblAlgn val="ctr"/>
        <c:lblOffset val="100"/>
        <c:tickLblSkip val="1"/>
        <c:tickMarkSkip val="1"/>
      </c:catAx>
      <c:valAx>
        <c:axId val="52117504"/>
        <c:scaling>
          <c:orientation val="minMax"/>
        </c:scaling>
        <c:delete val="1"/>
        <c:axPos val="l"/>
        <c:numFmt formatCode="0.0" sourceLinked="1"/>
        <c:tickLblPos val="none"/>
        <c:crossAx val="131053056"/>
        <c:crosses val="autoZero"/>
        <c:crossBetween val="between"/>
      </c:valAx>
    </c:plotArea>
    <c:legend>
      <c:legendPos val="t"/>
      <c:layout/>
    </c:legend>
    <c:plotVisOnly val="1"/>
    <c:dispBlanksAs val="gap"/>
  </c:chart>
  <c:txPr>
    <a:bodyPr/>
    <a:lstStyle/>
    <a:p>
      <a:pPr>
        <a:defRPr sz="1800" baseline="0">
          <a:solidFill>
            <a:schemeClr val="tx1"/>
          </a:solidFill>
        </a:defRPr>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lang val="en-US"/>
  <c:style val="26"/>
  <c:chart>
    <c:plotArea>
      <c:layout>
        <c:manualLayout>
          <c:layoutTarget val="inner"/>
          <c:xMode val="edge"/>
          <c:yMode val="edge"/>
          <c:x val="2.0066809830589357E-4"/>
          <c:y val="9.3655201236620453E-2"/>
          <c:w val="0.98290556228548365"/>
          <c:h val="0.73028638446354788"/>
        </c:manualLayout>
      </c:layout>
      <c:barChart>
        <c:barDir val="col"/>
        <c:grouping val="clustered"/>
        <c:ser>
          <c:idx val="0"/>
          <c:order val="0"/>
          <c:tx>
            <c:strRef>
              <c:f>Sheet1!$B$1</c:f>
              <c:strCache>
                <c:ptCount val="1"/>
                <c:pt idx="0">
                  <c:v>Women</c:v>
                </c:pt>
              </c:strCache>
            </c:strRef>
          </c:tx>
          <c:spPr>
            <a:solidFill>
              <a:schemeClr val="tx2"/>
            </a:solidFill>
          </c:spPr>
          <c:dLbls>
            <c:txPr>
              <a:bodyPr/>
              <a:lstStyle/>
              <a:p>
                <a:pPr>
                  <a:defRPr b="1"/>
                </a:pPr>
                <a:endParaRPr lang="en-US"/>
              </a:p>
            </c:txPr>
            <c:showVal val="1"/>
          </c:dLbls>
          <c:cat>
            <c:strRef>
              <c:f>Sheet1!$A$2:$A$6</c:f>
              <c:strCache>
                <c:ptCount val="5"/>
                <c:pt idx="0">
                  <c:v>Lowest</c:v>
                </c:pt>
                <c:pt idx="1">
                  <c:v>Second</c:v>
                </c:pt>
                <c:pt idx="2">
                  <c:v>Middle</c:v>
                </c:pt>
                <c:pt idx="3">
                  <c:v>Fourth</c:v>
                </c:pt>
                <c:pt idx="4">
                  <c:v>Highest</c:v>
                </c:pt>
              </c:strCache>
            </c:strRef>
          </c:cat>
          <c:val>
            <c:numRef>
              <c:f>Sheet1!$B$2:$B$6</c:f>
              <c:numCache>
                <c:formatCode>0.0</c:formatCode>
                <c:ptCount val="5"/>
                <c:pt idx="0">
                  <c:v>0.5</c:v>
                </c:pt>
                <c:pt idx="1">
                  <c:v>0.5</c:v>
                </c:pt>
                <c:pt idx="2">
                  <c:v>0.70000000000000007</c:v>
                </c:pt>
                <c:pt idx="3">
                  <c:v>1.5</c:v>
                </c:pt>
                <c:pt idx="4">
                  <c:v>4.9000000000000004</c:v>
                </c:pt>
              </c:numCache>
            </c:numRef>
          </c:val>
        </c:ser>
        <c:ser>
          <c:idx val="1"/>
          <c:order val="1"/>
          <c:tx>
            <c:strRef>
              <c:f>Sheet1!$C$1</c:f>
              <c:strCache>
                <c:ptCount val="1"/>
                <c:pt idx="0">
                  <c:v>Men</c:v>
                </c:pt>
              </c:strCache>
            </c:strRef>
          </c:tx>
          <c:spPr>
            <a:solidFill>
              <a:schemeClr val="bg2"/>
            </a:solidFill>
          </c:spPr>
          <c:dLbls>
            <c:txPr>
              <a:bodyPr/>
              <a:lstStyle/>
              <a:p>
                <a:pPr>
                  <a:defRPr b="1"/>
                </a:pPr>
                <a:endParaRPr lang="en-US"/>
              </a:p>
            </c:txPr>
            <c:showVal val="1"/>
          </c:dLbls>
          <c:cat>
            <c:strRef>
              <c:f>Sheet1!$A$2:$A$6</c:f>
              <c:strCache>
                <c:ptCount val="5"/>
                <c:pt idx="0">
                  <c:v>Lowest</c:v>
                </c:pt>
                <c:pt idx="1">
                  <c:v>Second</c:v>
                </c:pt>
                <c:pt idx="2">
                  <c:v>Middle</c:v>
                </c:pt>
                <c:pt idx="3">
                  <c:v>Fourth</c:v>
                </c:pt>
                <c:pt idx="4">
                  <c:v>Highest</c:v>
                </c:pt>
              </c:strCache>
            </c:strRef>
          </c:cat>
          <c:val>
            <c:numRef>
              <c:f>Sheet1!$C$2:$C$6</c:f>
              <c:numCache>
                <c:formatCode>0.0</c:formatCode>
                <c:ptCount val="5"/>
                <c:pt idx="0">
                  <c:v>0.2</c:v>
                </c:pt>
                <c:pt idx="1">
                  <c:v>0.4</c:v>
                </c:pt>
                <c:pt idx="2">
                  <c:v>0.70000000000000007</c:v>
                </c:pt>
                <c:pt idx="3">
                  <c:v>0.5</c:v>
                </c:pt>
                <c:pt idx="4">
                  <c:v>2.7</c:v>
                </c:pt>
              </c:numCache>
            </c:numRef>
          </c:val>
        </c:ser>
        <c:dLbls>
          <c:showVal val="1"/>
        </c:dLbls>
        <c:gapWidth val="75"/>
        <c:overlap val="-10"/>
        <c:axId val="52147328"/>
        <c:axId val="52148864"/>
      </c:barChart>
      <c:catAx>
        <c:axId val="52147328"/>
        <c:scaling>
          <c:orientation val="minMax"/>
        </c:scaling>
        <c:axPos val="b"/>
        <c:numFmt formatCode="General" sourceLinked="1"/>
        <c:majorTickMark val="none"/>
        <c:tickLblPos val="low"/>
        <c:spPr>
          <a:ln>
            <a:solidFill>
              <a:schemeClr val="tx1"/>
            </a:solidFill>
          </a:ln>
        </c:spPr>
        <c:txPr>
          <a:bodyPr rot="0" vert="horz"/>
          <a:lstStyle/>
          <a:p>
            <a:pPr>
              <a:defRPr/>
            </a:pPr>
            <a:endParaRPr lang="en-US"/>
          </a:p>
        </c:txPr>
        <c:crossAx val="52148864"/>
        <c:crosses val="autoZero"/>
        <c:auto val="1"/>
        <c:lblAlgn val="ctr"/>
        <c:lblOffset val="100"/>
        <c:tickLblSkip val="1"/>
        <c:tickMarkSkip val="1"/>
      </c:catAx>
      <c:valAx>
        <c:axId val="52148864"/>
        <c:scaling>
          <c:orientation val="minMax"/>
        </c:scaling>
        <c:delete val="1"/>
        <c:axPos val="l"/>
        <c:numFmt formatCode="0.0" sourceLinked="1"/>
        <c:tickLblPos val="none"/>
        <c:crossAx val="52147328"/>
        <c:crosses val="autoZero"/>
        <c:crossBetween val="between"/>
      </c:valAx>
    </c:plotArea>
    <c:legend>
      <c:legendPos val="t"/>
      <c:layout>
        <c:manualLayout>
          <c:xMode val="edge"/>
          <c:yMode val="edge"/>
          <c:x val="0.38100453352422042"/>
          <c:y val="2.5840913164968702E-2"/>
          <c:w val="0.23799081364829441"/>
          <c:h val="7.1721963168763336E-2"/>
        </c:manualLayout>
      </c:layout>
    </c:legend>
    <c:plotVisOnly val="1"/>
    <c:dispBlanksAs val="gap"/>
  </c:chart>
  <c:txPr>
    <a:bodyPr/>
    <a:lstStyle/>
    <a:p>
      <a:pPr>
        <a:defRPr sz="1800" baseline="0">
          <a:solidFill>
            <a:schemeClr val="tx1"/>
          </a:solidFill>
        </a:defRPr>
      </a:pPr>
      <a:endParaRPr lang="en-US"/>
    </a:p>
  </c:txPr>
  <c:externalData r:id="rId1"/>
</c:chartSpace>
</file>

<file path=ppt/drawings/drawing1.xml><?xml version="1.0" encoding="utf-8"?>
<c:userShapes xmlns:c="http://schemas.openxmlformats.org/drawingml/2006/chart">
  <cdr:relSizeAnchor xmlns:cdr="http://schemas.openxmlformats.org/drawingml/2006/chartDrawing">
    <cdr:from>
      <cdr:x>0.75738</cdr:x>
      <cdr:y>0.90909</cdr:y>
    </cdr:from>
    <cdr:to>
      <cdr:x>0.76266</cdr:x>
      <cdr:y>0.9697</cdr:y>
    </cdr:to>
    <cdr:sp macro="" textlink="">
      <cdr:nvSpPr>
        <cdr:cNvPr id="4" name="TextBox 3"/>
        <cdr:cNvSpPr txBox="1"/>
      </cdr:nvSpPr>
      <cdr:spPr>
        <a:xfrm xmlns:a="http://schemas.openxmlformats.org/drawingml/2006/main">
          <a:off x="6553200" y="4572000"/>
          <a:ext cx="45719"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F988E701-2B78-4186-A8B4-A757B4244C24}" type="datetimeFigureOut">
              <a:rPr lang="en-US" smtClean="0"/>
              <a:pPr/>
              <a:t>5/9/2012</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423133A5-FA2D-4E0C-AE62-D28F8EB20749}" type="slidenum">
              <a:rPr lang="en-US" smtClean="0"/>
              <a:pPr/>
              <a:t>‹#›</a:t>
            </a:fld>
            <a:endParaRPr lang="en-US"/>
          </a:p>
        </p:txBody>
      </p:sp>
    </p:spTree>
    <p:extLst>
      <p:ext uri="{BB962C8B-B14F-4D97-AF65-F5344CB8AC3E}">
        <p14:creationId xmlns:p14="http://schemas.microsoft.com/office/powerpoint/2010/main" xmlns="" val="10023517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2971800" cy="4648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3795" name="Rectangle 3"/>
          <p:cNvSpPr>
            <a:spLocks noGrp="1" noChangeArrowheads="1"/>
          </p:cNvSpPr>
          <p:nvPr>
            <p:ph type="dt" idx="1"/>
          </p:nvPr>
        </p:nvSpPr>
        <p:spPr bwMode="auto">
          <a:xfrm>
            <a:off x="3884613" y="0"/>
            <a:ext cx="2971800" cy="4648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7652"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33797" name="Rectangle 5"/>
          <p:cNvSpPr>
            <a:spLocks noGrp="1" noChangeArrowheads="1"/>
          </p:cNvSpPr>
          <p:nvPr>
            <p:ph type="body" sz="quarter" idx="3"/>
          </p:nvPr>
        </p:nvSpPr>
        <p:spPr bwMode="auto">
          <a:xfrm>
            <a:off x="685800" y="4415790"/>
            <a:ext cx="5486400" cy="418338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3798" name="Rectangle 6"/>
          <p:cNvSpPr>
            <a:spLocks noGrp="1" noChangeArrowheads="1"/>
          </p:cNvSpPr>
          <p:nvPr>
            <p:ph type="ftr" sz="quarter" idx="4"/>
          </p:nvPr>
        </p:nvSpPr>
        <p:spPr bwMode="auto">
          <a:xfrm>
            <a:off x="0" y="8829967"/>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33799" name="Rectangle 7"/>
          <p:cNvSpPr>
            <a:spLocks noGrp="1" noChangeArrowheads="1"/>
          </p:cNvSpPr>
          <p:nvPr>
            <p:ph type="sldNum" sz="quarter" idx="5"/>
          </p:nvPr>
        </p:nvSpPr>
        <p:spPr bwMode="auto">
          <a:xfrm>
            <a:off x="3884613" y="8829967"/>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660B43EA-A8D5-4934-85D0-D0B28498A542}" type="slidenum">
              <a:rPr lang="en-US"/>
              <a:pPr>
                <a:defRPr/>
              </a:pPr>
              <a:t>‹#›</a:t>
            </a:fld>
            <a:endParaRPr lang="en-US"/>
          </a:p>
        </p:txBody>
      </p:sp>
    </p:spTree>
    <p:extLst>
      <p:ext uri="{BB962C8B-B14F-4D97-AF65-F5344CB8AC3E}">
        <p14:creationId xmlns:p14="http://schemas.microsoft.com/office/powerpoint/2010/main" xmlns="" val="34682114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7390456A-07AA-43A1-939C-5422AB947C2D}" type="slidenum">
              <a:rPr lang="en-US" smtClean="0"/>
              <a:pPr/>
              <a:t>2</a:t>
            </a:fld>
            <a:endParaRPr lang="en-US" smtClean="0"/>
          </a:p>
        </p:txBody>
      </p:sp>
      <p:sp>
        <p:nvSpPr>
          <p:cNvPr id="28675" name="Rectangle 2"/>
          <p:cNvSpPr>
            <a:spLocks noGrp="1" noRot="1" noChangeAspect="1" noChangeArrowheads="1" noTextEdit="1"/>
          </p:cNvSpPr>
          <p:nvPr>
            <p:ph type="sldImg"/>
          </p:nvPr>
        </p:nvSpPr>
        <p:spPr>
          <a:xfrm>
            <a:off x="1106488" y="696913"/>
            <a:ext cx="4646612" cy="3486150"/>
          </a:xfrm>
          <a:ln/>
        </p:spPr>
      </p:sp>
      <p:sp>
        <p:nvSpPr>
          <p:cNvPr id="28676" name="Rectangle 3"/>
          <p:cNvSpPr>
            <a:spLocks noGrp="1" noChangeArrowheads="1"/>
          </p:cNvSpPr>
          <p:nvPr>
            <p:ph type="body" idx="1"/>
          </p:nvPr>
        </p:nvSpPr>
        <p:spPr>
          <a:xfrm>
            <a:off x="914400" y="4415790"/>
            <a:ext cx="5029200" cy="4183380"/>
          </a:xfrm>
          <a:noFill/>
          <a:ln/>
        </p:spPr>
        <p:txBody>
          <a:bodyPr/>
          <a:lstStyle/>
          <a:p>
            <a:pPr eaLnBrk="1" hangingPunct="1"/>
            <a:endParaRPr 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331E81BE-6738-4B93-AB27-17C48F1D92B2}" type="slidenum">
              <a:rPr lang="en-US" smtClean="0"/>
              <a:pPr/>
              <a:t>5</a:t>
            </a:fld>
            <a:endParaRPr 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fr-CI"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60B43EA-A8D5-4934-85D0-D0B28498A542}" type="slidenum">
              <a:rPr lang="en-US" smtClean="0"/>
              <a:pPr>
                <a:defRPr/>
              </a:pPr>
              <a:t>6</a:t>
            </a:fld>
            <a:endParaRPr lang="en-US"/>
          </a:p>
        </p:txBody>
      </p:sp>
    </p:spTree>
    <p:extLst>
      <p:ext uri="{BB962C8B-B14F-4D97-AF65-F5344CB8AC3E}">
        <p14:creationId xmlns:p14="http://schemas.microsoft.com/office/powerpoint/2010/main" xmlns="" val="3284162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7390456A-07AA-43A1-939C-5422AB947C2D}" type="slidenum">
              <a:rPr lang="en-US" smtClean="0"/>
              <a:pPr/>
              <a:t>7</a:t>
            </a:fld>
            <a:endParaRPr lang="en-US" smtClean="0"/>
          </a:p>
        </p:txBody>
      </p:sp>
      <p:sp>
        <p:nvSpPr>
          <p:cNvPr id="28675" name="Rectangle 2"/>
          <p:cNvSpPr>
            <a:spLocks noGrp="1" noRot="1" noChangeAspect="1" noChangeArrowheads="1" noTextEdit="1"/>
          </p:cNvSpPr>
          <p:nvPr>
            <p:ph type="sldImg"/>
          </p:nvPr>
        </p:nvSpPr>
        <p:spPr>
          <a:xfrm>
            <a:off x="1106488" y="696913"/>
            <a:ext cx="4646612" cy="3486150"/>
          </a:xfrm>
          <a:ln/>
        </p:spPr>
      </p:sp>
      <p:sp>
        <p:nvSpPr>
          <p:cNvPr id="28676" name="Rectangle 3"/>
          <p:cNvSpPr>
            <a:spLocks noGrp="1" noChangeArrowheads="1"/>
          </p:cNvSpPr>
          <p:nvPr>
            <p:ph type="body" idx="1"/>
          </p:nvPr>
        </p:nvSpPr>
        <p:spPr>
          <a:xfrm>
            <a:off x="914400" y="4415790"/>
            <a:ext cx="5029200" cy="4183380"/>
          </a:xfrm>
          <a:noFill/>
          <a:ln/>
        </p:spPr>
        <p:txBody>
          <a:bodyPr/>
          <a:lstStyle/>
          <a:p>
            <a:pPr eaLnBrk="1" hangingPunct="1"/>
            <a:endParaRPr lang="fr-F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latin typeface="Arial" charset="0"/>
                <a:ea typeface="+mn-ea"/>
                <a:cs typeface="Arial" charset="0"/>
              </a:rPr>
              <a:t>None of these changes in HIV prevalence are statistically significant.</a:t>
            </a:r>
            <a:endParaRPr lang="en-US" sz="1200" kern="1200" dirty="0" smtClean="0">
              <a:solidFill>
                <a:schemeClr val="tx1"/>
              </a:solidFill>
              <a:latin typeface="Arial" charset="0"/>
              <a:ea typeface="+mn-ea"/>
              <a:cs typeface="Arial" charset="0"/>
            </a:endParaRPr>
          </a:p>
          <a:p>
            <a:endParaRPr lang="en-US" dirty="0"/>
          </a:p>
        </p:txBody>
      </p:sp>
      <p:sp>
        <p:nvSpPr>
          <p:cNvPr id="4" name="Slide Number Placeholder 3"/>
          <p:cNvSpPr>
            <a:spLocks noGrp="1"/>
          </p:cNvSpPr>
          <p:nvPr>
            <p:ph type="sldNum" sz="quarter" idx="10"/>
          </p:nvPr>
        </p:nvSpPr>
        <p:spPr/>
        <p:txBody>
          <a:bodyPr/>
          <a:lstStyle/>
          <a:p>
            <a:pPr>
              <a:defRPr/>
            </a:pPr>
            <a:fld id="{660B43EA-A8D5-4934-85D0-D0B28498A542}" type="slidenum">
              <a:rPr lang="en-US" smtClean="0"/>
              <a:pPr>
                <a:defRPr/>
              </a:pPr>
              <a:t>10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60B43EA-A8D5-4934-85D0-D0B28498A542}" type="slidenum">
              <a:rPr lang="en-US" smtClean="0"/>
              <a:pPr>
                <a:defRPr/>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extBox 3"/>
          <p:cNvSpPr txBox="1"/>
          <p:nvPr userDrawn="1"/>
        </p:nvSpPr>
        <p:spPr>
          <a:xfrm>
            <a:off x="381000" y="5486400"/>
            <a:ext cx="8382000" cy="584775"/>
          </a:xfrm>
          <a:prstGeom prst="rect">
            <a:avLst/>
          </a:prstGeom>
          <a:noFill/>
        </p:spPr>
        <p:txBody>
          <a:bodyPr wrap="square" rtlCol="0">
            <a:spAutoFit/>
          </a:bodyPr>
          <a:lstStyle/>
          <a:p>
            <a:pPr algn="ctr"/>
            <a:r>
              <a:rPr lang="en-US" sz="3200" b="0" dirty="0" smtClean="0">
                <a:solidFill>
                  <a:schemeClr val="tx1"/>
                </a:solidFill>
                <a:latin typeface="Calibri" pitchFamily="34" charset="0"/>
                <a:cs typeface="Calibri" pitchFamily="34" charset="0"/>
              </a:rPr>
              <a:t>Ethiopia</a:t>
            </a:r>
            <a:r>
              <a:rPr lang="en-US" sz="3200" b="0" baseline="0" dirty="0" smtClean="0">
                <a:solidFill>
                  <a:schemeClr val="tx1"/>
                </a:solidFill>
                <a:latin typeface="Calibri" pitchFamily="34" charset="0"/>
                <a:cs typeface="Calibri" pitchFamily="34" charset="0"/>
              </a:rPr>
              <a:t> Demographic and Health Survey 2011</a:t>
            </a:r>
            <a:endParaRPr lang="en-US" sz="3200" b="0" dirty="0">
              <a:solidFill>
                <a:schemeClr val="tx1"/>
              </a:solidFill>
              <a:latin typeface="Calibri" pitchFamily="34" charset="0"/>
              <a:cs typeface="Calibri" pitchFamily="34" charset="0"/>
            </a:endParaRPr>
          </a:p>
        </p:txBody>
      </p:sp>
      <p:grpSp>
        <p:nvGrpSpPr>
          <p:cNvPr id="5" name="Group 4"/>
          <p:cNvGrpSpPr/>
          <p:nvPr userDrawn="1"/>
        </p:nvGrpSpPr>
        <p:grpSpPr>
          <a:xfrm>
            <a:off x="-338630" y="2255772"/>
            <a:ext cx="9821260" cy="2346456"/>
            <a:chOff x="-338630" y="1771045"/>
            <a:chExt cx="9821260" cy="2346456"/>
          </a:xfrm>
        </p:grpSpPr>
        <p:grpSp>
          <p:nvGrpSpPr>
            <p:cNvPr id="6" name="Group 5"/>
            <p:cNvGrpSpPr/>
            <p:nvPr userDrawn="1"/>
          </p:nvGrpSpPr>
          <p:grpSpPr>
            <a:xfrm>
              <a:off x="-338630" y="2010380"/>
              <a:ext cx="9821260" cy="1849341"/>
              <a:chOff x="6626" y="2036859"/>
              <a:chExt cx="9821260" cy="1849341"/>
            </a:xfrm>
          </p:grpSpPr>
          <p:pic>
            <p:nvPicPr>
              <p:cNvPr id="11" name="Picture 10"/>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855" y="2057400"/>
                <a:ext cx="1094232" cy="914400"/>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6626" y="2971800"/>
                <a:ext cx="1094232" cy="914400"/>
              </a:xfrm>
              <a:prstGeom prst="rect">
                <a:avLst/>
              </a:prstGeom>
            </p:spPr>
          </p:pic>
          <p:pic>
            <p:nvPicPr>
              <p:cNvPr id="13" name="Picture 12"/>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00858" y="2057400"/>
                <a:ext cx="1094232" cy="914400"/>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2173562" y="2057400"/>
                <a:ext cx="1094232" cy="914400"/>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3267794" y="2971800"/>
                <a:ext cx="1094232" cy="914400"/>
              </a:xfrm>
              <a:prstGeom prst="rect">
                <a:avLst/>
              </a:prstGeom>
            </p:spPr>
          </p:pic>
          <p:pic>
            <p:nvPicPr>
              <p:cNvPr id="16" name="Picture 15"/>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4362026" y="2971800"/>
                <a:ext cx="1094232" cy="914400"/>
              </a:xfrm>
              <a:prstGeom prst="rect">
                <a:avLst/>
              </a:prstGeom>
            </p:spPr>
          </p:pic>
          <p:pic>
            <p:nvPicPr>
              <p:cNvPr id="17" name="Picture 1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6545190" y="2971800"/>
                <a:ext cx="1094232" cy="914400"/>
              </a:xfrm>
              <a:prstGeom prst="rect">
                <a:avLst/>
              </a:prstGeom>
            </p:spPr>
          </p:pic>
          <p:pic>
            <p:nvPicPr>
              <p:cNvPr id="18" name="Picture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3266469" y="2057400"/>
                <a:ext cx="1094232" cy="914400"/>
              </a:xfrm>
              <a:prstGeom prst="rect">
                <a:avLst/>
              </a:prstGeom>
            </p:spPr>
          </p:pic>
          <p:pic>
            <p:nvPicPr>
              <p:cNvPr id="19" name="Picture 18"/>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08087" y="2971800"/>
                <a:ext cx="1094232" cy="914400"/>
              </a:xfrm>
              <a:prstGeom prst="rect">
                <a:avLst/>
              </a:prstGeom>
            </p:spPr>
          </p:pic>
          <p:pic>
            <p:nvPicPr>
              <p:cNvPr id="20" name="Picture 19"/>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2173562" y="2971800"/>
                <a:ext cx="1094232" cy="914400"/>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4360701" y="2057400"/>
                <a:ext cx="1094232" cy="914400"/>
              </a:xfrm>
              <a:prstGeom prst="rect">
                <a:avLst/>
              </a:prstGeom>
            </p:spPr>
          </p:pic>
          <p:pic>
            <p:nvPicPr>
              <p:cNvPr id="22" name="Picture 2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6546515" y="2057400"/>
                <a:ext cx="1094232" cy="914400"/>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639422" y="2951259"/>
                <a:ext cx="1094232" cy="914400"/>
              </a:xfrm>
              <a:prstGeom prst="rect">
                <a:avLst/>
              </a:prstGeom>
            </p:spPr>
          </p:pic>
          <p:pic>
            <p:nvPicPr>
              <p:cNvPr id="24" name="Picture 23"/>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639422" y="2036859"/>
                <a:ext cx="1094232" cy="914400"/>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454933" y="2971800"/>
                <a:ext cx="1094232" cy="914400"/>
              </a:xfrm>
              <a:prstGeom prst="rect">
                <a:avLst/>
              </a:prstGeom>
            </p:spPr>
          </p:pic>
          <p:pic>
            <p:nvPicPr>
              <p:cNvPr id="26" name="Picture 25"/>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452283" y="2057400"/>
                <a:ext cx="1094232" cy="914400"/>
              </a:xfrm>
              <a:prstGeom prst="rect">
                <a:avLst/>
              </a:prstGeom>
            </p:spPr>
          </p:pic>
          <p:pic>
            <p:nvPicPr>
              <p:cNvPr id="27" name="Picture 2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733654" y="2036859"/>
                <a:ext cx="1094232" cy="914400"/>
              </a:xfrm>
              <a:prstGeom prst="rect">
                <a:avLst/>
              </a:prstGeom>
            </p:spPr>
          </p:pic>
          <p:pic>
            <p:nvPicPr>
              <p:cNvPr id="28" name="Picture 2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717340" y="2951259"/>
                <a:ext cx="1094232" cy="914400"/>
              </a:xfrm>
              <a:prstGeom prst="rect">
                <a:avLst/>
              </a:prstGeom>
            </p:spPr>
          </p:pic>
        </p:grpSp>
        <p:sp>
          <p:nvSpPr>
            <p:cNvPr id="9" name="Rectangle 8"/>
            <p:cNvSpPr/>
            <p:nvPr userDrawn="1"/>
          </p:nvSpPr>
          <p:spPr>
            <a:xfrm>
              <a:off x="-76200" y="1771045"/>
              <a:ext cx="9372600" cy="257780"/>
            </a:xfrm>
            <a:prstGeom prst="rect">
              <a:avLst/>
            </a:prstGeom>
            <a:solidFill>
              <a:schemeClr val="tx2"/>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114300" y="3859721"/>
              <a:ext cx="9372600" cy="257780"/>
            </a:xfrm>
            <a:prstGeom prst="rect">
              <a:avLst/>
            </a:prstGeom>
            <a:solidFill>
              <a:schemeClr val="tx2"/>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DBDD51-ABEA-4DEE-B088-0C3E678DECEE}" type="slidenum">
              <a:rPr lang="en-US"/>
              <a:pPr>
                <a:defRPr/>
              </a:pPr>
              <a:t>‹#›</a:t>
            </a:fld>
            <a:endParaRPr lang="en-US"/>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BF2E860-5386-4B51-8A5E-FE4DA7CF15C8}" type="slidenum">
              <a:rPr lang="en-US"/>
              <a:pPr>
                <a:defRPr/>
              </a:pPr>
              <a:t>‹#›</a:t>
            </a:fld>
            <a:endParaRPr lang="en-US"/>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391E9A3-2EF2-4ACD-83C6-CB42F63277E0}" type="slidenum">
              <a:rPr lang="en-US"/>
              <a:pPr>
                <a:defRPr/>
              </a:pPr>
              <a:t>‹#›</a:t>
            </a:fld>
            <a:endParaRPr lang="en-US"/>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xfrm>
            <a:off x="457200" y="6245225"/>
            <a:ext cx="1752600" cy="476250"/>
          </a:xfrm>
          <a:prstGeom prst="rect">
            <a:avLst/>
          </a:prstGeom>
        </p:spPr>
        <p:txBody>
          <a:bodyPr/>
          <a:lstStyle>
            <a:lvl1pPr>
              <a:defRPr/>
            </a:lvl1pPr>
          </a:lstStyle>
          <a:p>
            <a:pPr>
              <a:defRPr/>
            </a:pPr>
            <a:r>
              <a:rPr lang="en-US" smtClean="0"/>
              <a:t>2006-07 SDHS, CSO and Macro International</a:t>
            </a: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CEB1F718-3D01-415B-9042-D5B4A1E1D99A}" type="slidenum">
              <a:rPr lang="en-US"/>
              <a:pPr>
                <a:defRPr/>
              </a:pPr>
              <a:t>‹#›</a:t>
            </a:fld>
            <a:endParaRPr lang="en-US"/>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3B314E8-792B-44B9-A5D5-91853268B707}"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1A60F8-05BD-4CE6-BACE-7C80FD155A79}" type="slidenum">
              <a:rPr lang="en-US" smtClean="0"/>
              <a:pPr/>
              <a:t>‹#›</a:t>
            </a:fld>
            <a:endParaRPr lang="en-US"/>
          </a:p>
        </p:txBody>
      </p:sp>
    </p:spTree>
    <p:extLst>
      <p:ext uri="{BB962C8B-B14F-4D97-AF65-F5344CB8AC3E}">
        <p14:creationId xmlns:p14="http://schemas.microsoft.com/office/powerpoint/2010/main" xmlns="" val="29955016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3B314E8-792B-44B9-A5D5-91853268B707}"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1A60F8-05BD-4CE6-BACE-7C80FD155A79}" type="slidenum">
              <a:rPr lang="en-US" smtClean="0"/>
              <a:pPr/>
              <a:t>‹#›</a:t>
            </a:fld>
            <a:endParaRPr lang="en-US"/>
          </a:p>
        </p:txBody>
      </p:sp>
    </p:spTree>
    <p:extLst>
      <p:ext uri="{BB962C8B-B14F-4D97-AF65-F5344CB8AC3E}">
        <p14:creationId xmlns:p14="http://schemas.microsoft.com/office/powerpoint/2010/main" xmlns="" val="14677729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3B314E8-792B-44B9-A5D5-91853268B707}"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1A60F8-05BD-4CE6-BACE-7C80FD155A79}" type="slidenum">
              <a:rPr lang="en-US" smtClean="0"/>
              <a:pPr/>
              <a:t>‹#›</a:t>
            </a:fld>
            <a:endParaRPr lang="en-US"/>
          </a:p>
        </p:txBody>
      </p:sp>
    </p:spTree>
    <p:extLst>
      <p:ext uri="{BB962C8B-B14F-4D97-AF65-F5344CB8AC3E}">
        <p14:creationId xmlns:p14="http://schemas.microsoft.com/office/powerpoint/2010/main" xmlns="" val="11025578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3B314E8-792B-44B9-A5D5-91853268B707}" type="datetimeFigureOut">
              <a:rPr lang="en-US" smtClean="0"/>
              <a:pPr/>
              <a:t>5/9/2012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1A60F8-05BD-4CE6-BACE-7C80FD155A79}" type="slidenum">
              <a:rPr lang="en-US" smtClean="0"/>
              <a:pPr/>
              <a:t>‹#›</a:t>
            </a:fld>
            <a:endParaRPr lang="en-US"/>
          </a:p>
        </p:txBody>
      </p:sp>
    </p:spTree>
    <p:extLst>
      <p:ext uri="{BB962C8B-B14F-4D97-AF65-F5344CB8AC3E}">
        <p14:creationId xmlns:p14="http://schemas.microsoft.com/office/powerpoint/2010/main" xmlns="" val="33751751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3B314E8-792B-44B9-A5D5-91853268B707}" type="datetimeFigureOut">
              <a:rPr lang="en-US" smtClean="0"/>
              <a:pPr/>
              <a:t>5/9/2012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1A60F8-05BD-4CE6-BACE-7C80FD155A79}" type="slidenum">
              <a:rPr lang="en-US" smtClean="0"/>
              <a:pPr/>
              <a:t>‹#›</a:t>
            </a:fld>
            <a:endParaRPr lang="en-US"/>
          </a:p>
        </p:txBody>
      </p:sp>
    </p:spTree>
    <p:extLst>
      <p:ext uri="{BB962C8B-B14F-4D97-AF65-F5344CB8AC3E}">
        <p14:creationId xmlns:p14="http://schemas.microsoft.com/office/powerpoint/2010/main" xmlns="" val="16967473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3B314E8-792B-44B9-A5D5-91853268B707}" type="datetimeFigureOut">
              <a:rPr lang="en-US" smtClean="0"/>
              <a:pPr/>
              <a:t>5/9/2012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1A60F8-05BD-4CE6-BACE-7C80FD155A79}" type="slidenum">
              <a:rPr lang="en-US" smtClean="0"/>
              <a:pPr/>
              <a:t>‹#›</a:t>
            </a:fld>
            <a:endParaRPr lang="en-US"/>
          </a:p>
        </p:txBody>
      </p:sp>
    </p:spTree>
    <p:extLst>
      <p:ext uri="{BB962C8B-B14F-4D97-AF65-F5344CB8AC3E}">
        <p14:creationId xmlns:p14="http://schemas.microsoft.com/office/powerpoint/2010/main" xmlns="" val="2146378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A0FDC11-9CE8-474B-A06A-F8D7CF0FA21B}" type="slidenum">
              <a:rPr lang="en-US"/>
              <a:pPr>
                <a:defRPr/>
              </a:pPr>
              <a:t>‹#›</a:t>
            </a:fld>
            <a:endParaRPr lang="en-US"/>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B314E8-792B-44B9-A5D5-91853268B707}" type="datetimeFigureOut">
              <a:rPr lang="en-US" smtClean="0"/>
              <a:pPr/>
              <a:t>5/9/2012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1A60F8-05BD-4CE6-BACE-7C80FD155A79}" type="slidenum">
              <a:rPr lang="en-US" smtClean="0"/>
              <a:pPr/>
              <a:t>‹#›</a:t>
            </a:fld>
            <a:endParaRPr lang="en-US"/>
          </a:p>
        </p:txBody>
      </p:sp>
    </p:spTree>
    <p:extLst>
      <p:ext uri="{BB962C8B-B14F-4D97-AF65-F5344CB8AC3E}">
        <p14:creationId xmlns:p14="http://schemas.microsoft.com/office/powerpoint/2010/main" xmlns="" val="19567297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3B314E8-792B-44B9-A5D5-91853268B707}" type="datetimeFigureOut">
              <a:rPr lang="en-US" smtClean="0"/>
              <a:pPr/>
              <a:t>5/9/2012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1A60F8-05BD-4CE6-BACE-7C80FD155A79}" type="slidenum">
              <a:rPr lang="en-US" smtClean="0"/>
              <a:pPr/>
              <a:t>‹#›</a:t>
            </a:fld>
            <a:endParaRPr lang="en-US"/>
          </a:p>
        </p:txBody>
      </p:sp>
    </p:spTree>
    <p:extLst>
      <p:ext uri="{BB962C8B-B14F-4D97-AF65-F5344CB8AC3E}">
        <p14:creationId xmlns:p14="http://schemas.microsoft.com/office/powerpoint/2010/main" xmlns="" val="17666454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3B314E8-792B-44B9-A5D5-91853268B707}" type="datetimeFigureOut">
              <a:rPr lang="en-US" smtClean="0"/>
              <a:pPr/>
              <a:t>5/9/2012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1A60F8-05BD-4CE6-BACE-7C80FD155A79}" type="slidenum">
              <a:rPr lang="en-US" smtClean="0"/>
              <a:pPr/>
              <a:t>‹#›</a:t>
            </a:fld>
            <a:endParaRPr lang="en-US"/>
          </a:p>
        </p:txBody>
      </p:sp>
    </p:spTree>
    <p:extLst>
      <p:ext uri="{BB962C8B-B14F-4D97-AF65-F5344CB8AC3E}">
        <p14:creationId xmlns:p14="http://schemas.microsoft.com/office/powerpoint/2010/main" xmlns="" val="3131718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3B314E8-792B-44B9-A5D5-91853268B707}"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1A60F8-05BD-4CE6-BACE-7C80FD155A79}" type="slidenum">
              <a:rPr lang="en-US" smtClean="0"/>
              <a:pPr/>
              <a:t>‹#›</a:t>
            </a:fld>
            <a:endParaRPr lang="en-US"/>
          </a:p>
        </p:txBody>
      </p:sp>
    </p:spTree>
    <p:extLst>
      <p:ext uri="{BB962C8B-B14F-4D97-AF65-F5344CB8AC3E}">
        <p14:creationId xmlns:p14="http://schemas.microsoft.com/office/powerpoint/2010/main" xmlns="" val="29864128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3B314E8-792B-44B9-A5D5-91853268B707}"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1A60F8-05BD-4CE6-BACE-7C80FD155A79}" type="slidenum">
              <a:rPr lang="en-US" smtClean="0"/>
              <a:pPr/>
              <a:t>‹#›</a:t>
            </a:fld>
            <a:endParaRPr lang="en-US"/>
          </a:p>
        </p:txBody>
      </p:sp>
    </p:spTree>
    <p:extLst>
      <p:ext uri="{BB962C8B-B14F-4D97-AF65-F5344CB8AC3E}">
        <p14:creationId xmlns:p14="http://schemas.microsoft.com/office/powerpoint/2010/main" xmlns="" val="36475130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xfrm>
            <a:off x="457200" y="6245225"/>
            <a:ext cx="1752600" cy="476250"/>
          </a:xfrm>
          <a:prstGeom prst="rect">
            <a:avLst/>
          </a:prstGeom>
        </p:spPr>
        <p:txBody>
          <a:bodyPr/>
          <a:lstStyle>
            <a:lvl1pPr>
              <a:defRPr/>
            </a:lvl1pPr>
          </a:lstStyle>
          <a:p>
            <a:pPr>
              <a:defRPr/>
            </a:pPr>
            <a:r>
              <a:rPr lang="en-US" smtClean="0"/>
              <a:t>2006-07 SDHS, CSO and Macro International</a:t>
            </a: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CEB1F718-3D01-415B-9042-D5B4A1E1D99A}" type="slidenum">
              <a:rPr lang="en-US"/>
              <a:pPr>
                <a:defRPr/>
              </a:pPr>
              <a:t>‹#›</a:t>
            </a:fld>
            <a:endParaRPr lang="en-US"/>
          </a:p>
        </p:txBody>
      </p:sp>
    </p:spTree>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391E9A3-2EF2-4ACD-83C6-CB42F63277E0}" type="slidenum">
              <a:rPr lang="en-US"/>
              <a:pPr>
                <a:defRPr/>
              </a:pPr>
              <a:t>‹#›</a:t>
            </a:fld>
            <a:endParaRPr lang="en-US"/>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16D7713-DEE1-4453-BA24-3BDF20625EFB}" type="slidenum">
              <a:rPr lang="en-US"/>
              <a:pPr>
                <a:defRPr/>
              </a:pPr>
              <a:t>‹#›</a:t>
            </a:fld>
            <a:endParaRPr 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BD1B3AC-2D04-4EF1-96F2-F5BBF7D753D0}" type="slidenum">
              <a:rPr lang="en-US"/>
              <a:pPr>
                <a:defRPr/>
              </a:pPr>
              <a:t>‹#›</a:t>
            </a:fld>
            <a:endParaRPr 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F906533-F661-4B42-8745-2E6C4A2C5D9F}" type="slidenum">
              <a:rPr lang="en-US"/>
              <a:pPr>
                <a:defRPr/>
              </a:pPr>
              <a:t>‹#›</a:t>
            </a:fld>
            <a:endParaRPr 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485131B-8001-40A8-9A0A-4ECADA85FED3}" type="slidenum">
              <a:rPr lang="en-US"/>
              <a:pPr>
                <a:defRPr/>
              </a:pPr>
              <a:t>‹#›</a:t>
            </a:fld>
            <a:endParaRPr lang="en-US"/>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B7D27E3-B163-458F-975D-21C73A8E5BA6}" type="slidenum">
              <a:rPr lang="en-US"/>
              <a:pPr>
                <a:defRPr/>
              </a:pPr>
              <a:t>‹#›</a:t>
            </a:fld>
            <a:endParaRPr lang="en-US"/>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B6D10E4-B7A9-4AA9-B94E-A3EB04D9BD14}" type="slidenum">
              <a:rPr lang="en-US"/>
              <a:pPr>
                <a:defRPr/>
              </a:pPr>
              <a:t>‹#›</a:t>
            </a:fld>
            <a:endParaRPr lang="en-US"/>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76EFEE-DA30-4903-9E96-77CC9B61EFAA}" type="slidenum">
              <a:rPr lang="en-US"/>
              <a:pPr>
                <a:defRPr/>
              </a:pPr>
              <a:t>‹#›</a:t>
            </a:fld>
            <a:endParaRPr 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614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4D22F144-DA13-45B9-BF6C-7E5CE1177303}"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Lst>
  <p:transition spd="slow"/>
  <p:hf sldNum="0" hdr="0" ftr="0" dt="0"/>
  <p:txStyles>
    <p:titleStyle>
      <a:lvl1pPr algn="ctr" rtl="0" eaLnBrk="0" fontAlgn="base" hangingPunct="0">
        <a:spcBef>
          <a:spcPct val="0"/>
        </a:spcBef>
        <a:spcAft>
          <a:spcPct val="0"/>
        </a:spcAft>
        <a:defRPr sz="3600" b="0">
          <a:solidFill>
            <a:schemeClr val="tx1"/>
          </a:solidFill>
          <a:latin typeface="+mj-lt"/>
          <a:ea typeface="+mj-ea"/>
          <a:cs typeface="+mj-cs"/>
        </a:defRPr>
      </a:lvl1pPr>
      <a:lvl2pPr algn="ctr" rtl="0" eaLnBrk="0" fontAlgn="base" hangingPunct="0">
        <a:spcBef>
          <a:spcPct val="0"/>
        </a:spcBef>
        <a:spcAft>
          <a:spcPct val="0"/>
        </a:spcAft>
        <a:defRPr sz="4400" b="1">
          <a:solidFill>
            <a:schemeClr val="bg1"/>
          </a:solidFill>
          <a:latin typeface="Arial" charset="0"/>
          <a:cs typeface="Arial" charset="0"/>
        </a:defRPr>
      </a:lvl2pPr>
      <a:lvl3pPr algn="ctr" rtl="0" eaLnBrk="0" fontAlgn="base" hangingPunct="0">
        <a:spcBef>
          <a:spcPct val="0"/>
        </a:spcBef>
        <a:spcAft>
          <a:spcPct val="0"/>
        </a:spcAft>
        <a:defRPr sz="4400" b="1">
          <a:solidFill>
            <a:schemeClr val="bg1"/>
          </a:solidFill>
          <a:latin typeface="Arial" charset="0"/>
          <a:cs typeface="Arial" charset="0"/>
        </a:defRPr>
      </a:lvl3pPr>
      <a:lvl4pPr algn="ctr" rtl="0" eaLnBrk="0" fontAlgn="base" hangingPunct="0">
        <a:spcBef>
          <a:spcPct val="0"/>
        </a:spcBef>
        <a:spcAft>
          <a:spcPct val="0"/>
        </a:spcAft>
        <a:defRPr sz="4400" b="1">
          <a:solidFill>
            <a:schemeClr val="bg1"/>
          </a:solidFill>
          <a:latin typeface="Arial" charset="0"/>
          <a:cs typeface="Arial" charset="0"/>
        </a:defRPr>
      </a:lvl4pPr>
      <a:lvl5pPr algn="ctr" rtl="0" eaLnBrk="0" fontAlgn="base" hangingPunct="0">
        <a:spcBef>
          <a:spcPct val="0"/>
        </a:spcBef>
        <a:spcAft>
          <a:spcPct val="0"/>
        </a:spcAft>
        <a:defRPr sz="4400" b="1">
          <a:solidFill>
            <a:schemeClr val="bg1"/>
          </a:solidFill>
          <a:latin typeface="Arial" charset="0"/>
          <a:cs typeface="Arial" charset="0"/>
        </a:defRPr>
      </a:lvl5pPr>
      <a:lvl6pPr marL="457200" algn="ctr" rtl="0" fontAlgn="base">
        <a:spcBef>
          <a:spcPct val="0"/>
        </a:spcBef>
        <a:spcAft>
          <a:spcPct val="0"/>
        </a:spcAft>
        <a:defRPr sz="4400" b="1">
          <a:solidFill>
            <a:schemeClr val="bg1"/>
          </a:solidFill>
          <a:latin typeface="Arial" charset="0"/>
          <a:cs typeface="Arial" charset="0"/>
        </a:defRPr>
      </a:lvl6pPr>
      <a:lvl7pPr marL="914400" algn="ctr" rtl="0" fontAlgn="base">
        <a:spcBef>
          <a:spcPct val="0"/>
        </a:spcBef>
        <a:spcAft>
          <a:spcPct val="0"/>
        </a:spcAft>
        <a:defRPr sz="4400" b="1">
          <a:solidFill>
            <a:schemeClr val="bg1"/>
          </a:solidFill>
          <a:latin typeface="Arial" charset="0"/>
          <a:cs typeface="Arial" charset="0"/>
        </a:defRPr>
      </a:lvl7pPr>
      <a:lvl8pPr marL="1371600" algn="ctr" rtl="0" fontAlgn="base">
        <a:spcBef>
          <a:spcPct val="0"/>
        </a:spcBef>
        <a:spcAft>
          <a:spcPct val="0"/>
        </a:spcAft>
        <a:defRPr sz="4400" b="1">
          <a:solidFill>
            <a:schemeClr val="bg1"/>
          </a:solidFill>
          <a:latin typeface="Arial" charset="0"/>
          <a:cs typeface="Arial" charset="0"/>
        </a:defRPr>
      </a:lvl8pPr>
      <a:lvl9pPr marL="1828800" algn="ctr" rtl="0" fontAlgn="base">
        <a:spcBef>
          <a:spcPct val="0"/>
        </a:spcBef>
        <a:spcAft>
          <a:spcPct val="0"/>
        </a:spcAft>
        <a:defRPr sz="4400" b="1">
          <a:solidFill>
            <a:schemeClr val="bg1"/>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B314E8-792B-44B9-A5D5-91853268B707}" type="datetimeFigureOut">
              <a:rPr lang="en-US" smtClean="0"/>
              <a:pPr/>
              <a:t>5/9/2012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1A60F8-05BD-4CE6-BACE-7C80FD155A79}" type="slidenum">
              <a:rPr lang="en-US" smtClean="0"/>
              <a:pPr/>
              <a:t>‹#›</a:t>
            </a:fld>
            <a:endParaRPr lang="en-US"/>
          </a:p>
        </p:txBody>
      </p:sp>
    </p:spTree>
    <p:extLst>
      <p:ext uri="{BB962C8B-B14F-4D97-AF65-F5344CB8AC3E}">
        <p14:creationId xmlns:p14="http://schemas.microsoft.com/office/powerpoint/2010/main" xmlns="" val="876830911"/>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subTitle" idx="4294967295"/>
          </p:nvPr>
        </p:nvSpPr>
        <p:spPr>
          <a:xfrm>
            <a:off x="152400" y="381000"/>
            <a:ext cx="8763000" cy="1066800"/>
          </a:xfrm>
          <a:noFill/>
          <a:ln>
            <a:noFill/>
          </a:ln>
        </p:spPr>
        <p:txBody>
          <a:bodyPr/>
          <a:lstStyle/>
          <a:p>
            <a:pPr algn="ctr" eaLnBrk="1" hangingPunct="1">
              <a:buNone/>
            </a:pPr>
            <a:r>
              <a:rPr lang="en-US" sz="4400" b="1" dirty="0" smtClean="0"/>
              <a:t>HIV Prevalence</a:t>
            </a:r>
          </a:p>
          <a:p>
            <a:pPr eaLnBrk="1" hangingPunct="1"/>
            <a:endParaRPr lang="en-US" sz="3600" dirty="0" smtClean="0"/>
          </a:p>
          <a:p>
            <a:pPr eaLnBrk="1" hangingPunct="1"/>
            <a:endParaRPr lang="en-US" sz="3600" dirty="0" smtClean="0"/>
          </a:p>
          <a:p>
            <a:pPr eaLnBrk="1" hangingPunct="1"/>
            <a:endParaRPr lang="en-US" sz="3600" dirty="0" smtClean="0"/>
          </a:p>
          <a:p>
            <a:pPr eaLnBrk="1" hangingPunct="1"/>
            <a:endParaRPr lang="en-US" sz="3600" dirty="0" smtClean="0"/>
          </a:p>
          <a:p>
            <a:pPr eaLnBrk="1" hangingPunct="1"/>
            <a:endParaRPr lang="en-US" sz="3600" dirty="0" smtClean="0"/>
          </a:p>
          <a:p>
            <a:pPr eaLnBrk="1" hangingPunct="1"/>
            <a:endParaRPr lang="en-US" sz="3600" dirty="0" smtClean="0"/>
          </a:p>
          <a:p>
            <a:pPr eaLnBrk="1" hangingPunct="1"/>
            <a:endParaRPr lang="en-US" sz="2400" dirty="0" smtClean="0"/>
          </a:p>
          <a:p>
            <a:pPr eaLnBrk="1" hangingPunct="1"/>
            <a:endParaRPr lang="en-US" sz="3600" dirty="0" smtClean="0"/>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4000" b="0" dirty="0" smtClean="0"/>
              <a:t>Trends in HIV Prevalence</a:t>
            </a:r>
            <a:endParaRPr lang="en-US" sz="4000" b="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2584292172"/>
              </p:ext>
            </p:extLst>
          </p:nvPr>
        </p:nvGraphicFramePr>
        <p:xfrm>
          <a:off x="457200" y="1905001"/>
          <a:ext cx="82296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295400"/>
            <a:ext cx="5486400" cy="369332"/>
          </a:xfrm>
          <a:prstGeom prst="rect">
            <a:avLst/>
          </a:prstGeom>
          <a:noFill/>
        </p:spPr>
        <p:txBody>
          <a:bodyPr wrap="square" rtlCol="0">
            <a:spAutoFit/>
          </a:bodyPr>
          <a:lstStyle/>
          <a:p>
            <a:r>
              <a:rPr lang="en-US" i="1" dirty="0" smtClean="0">
                <a:latin typeface="+mn-lt"/>
              </a:rPr>
              <a:t>Percent HIV positive, women and men age 15-49</a:t>
            </a:r>
            <a:endParaRPr lang="en-US" i="1" dirty="0">
              <a:latin typeface="+mn-lt"/>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a:xfrm>
            <a:off x="0" y="0"/>
            <a:ext cx="9144000" cy="1143000"/>
          </a:xfrm>
        </p:spPr>
        <p:txBody>
          <a:bodyPr/>
          <a:lstStyle/>
          <a:p>
            <a:pPr eaLnBrk="1" hangingPunct="1"/>
            <a:r>
              <a:rPr lang="en-US" sz="4000" b="0" dirty="0" smtClean="0"/>
              <a:t>HIV Prevalence by Age</a:t>
            </a:r>
          </a:p>
        </p:txBody>
      </p:sp>
      <p:graphicFrame>
        <p:nvGraphicFramePr>
          <p:cNvPr id="6" name="Object 4"/>
          <p:cNvGraphicFramePr>
            <a:graphicFrameLocks noGrp="1" noChangeAspect="1"/>
          </p:cNvGraphicFramePr>
          <p:nvPr>
            <p:ph type="chart" idx="1"/>
            <p:extLst>
              <p:ext uri="{D42A27DB-BD31-4B8C-83A1-F6EECF244321}">
                <p14:modId xmlns:p14="http://schemas.microsoft.com/office/powerpoint/2010/main" xmlns="" val="3304006481"/>
              </p:ext>
            </p:extLst>
          </p:nvPr>
        </p:nvGraphicFramePr>
        <p:xfrm>
          <a:off x="381000" y="1452563"/>
          <a:ext cx="8616950" cy="4360862"/>
        </p:xfrm>
        <a:graphic>
          <a:graphicData uri="http://schemas.openxmlformats.org/drawingml/2006/chart">
            <c:chart xmlns:c="http://schemas.openxmlformats.org/drawingml/2006/chart" xmlns:r="http://schemas.openxmlformats.org/officeDocument/2006/relationships" r:id="rId3"/>
          </a:graphicData>
        </a:graphic>
      </p:graphicFrame>
      <p:sp>
        <p:nvSpPr>
          <p:cNvPr id="1029" name="Text Box 6"/>
          <p:cNvSpPr txBox="1">
            <a:spLocks noChangeArrowheads="1"/>
          </p:cNvSpPr>
          <p:nvPr/>
        </p:nvSpPr>
        <p:spPr bwMode="auto">
          <a:xfrm>
            <a:off x="4191000" y="6248400"/>
            <a:ext cx="762000" cy="461665"/>
          </a:xfrm>
          <a:prstGeom prst="rect">
            <a:avLst/>
          </a:prstGeom>
          <a:noFill/>
          <a:ln w="9525">
            <a:noFill/>
            <a:miter lim="800000"/>
            <a:headEnd/>
            <a:tailEnd/>
          </a:ln>
        </p:spPr>
        <p:txBody>
          <a:bodyPr wrap="square">
            <a:spAutoFit/>
          </a:bodyPr>
          <a:lstStyle/>
          <a:p>
            <a:pPr algn="ctr">
              <a:spcBef>
                <a:spcPct val="50000"/>
              </a:spcBef>
            </a:pPr>
            <a:r>
              <a:rPr lang="en-US" sz="2400" b="1" dirty="0">
                <a:latin typeface="+mn-lt"/>
              </a:rPr>
              <a:t>Age</a:t>
            </a:r>
          </a:p>
        </p:txBody>
      </p:sp>
      <p:sp>
        <p:nvSpPr>
          <p:cNvPr id="7" name="TextBox 6"/>
          <p:cNvSpPr txBox="1"/>
          <p:nvPr/>
        </p:nvSpPr>
        <p:spPr>
          <a:xfrm rot="16200000">
            <a:off x="-1186934" y="3472934"/>
            <a:ext cx="2743200" cy="369332"/>
          </a:xfrm>
          <a:prstGeom prst="rect">
            <a:avLst/>
          </a:prstGeom>
          <a:noFill/>
        </p:spPr>
        <p:txBody>
          <a:bodyPr wrap="square" rtlCol="0">
            <a:spAutoFit/>
          </a:bodyPr>
          <a:lstStyle/>
          <a:p>
            <a:r>
              <a:rPr lang="en-US" i="1" dirty="0" smtClean="0">
                <a:latin typeface="+mn-lt"/>
              </a:rPr>
              <a:t>Percent HIV positive</a:t>
            </a:r>
            <a:endParaRPr lang="en-US" i="1" dirty="0">
              <a:latin typeface="+mn-lt"/>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6"/>
          <p:cNvSpPr txBox="1">
            <a:spLocks noChangeArrowheads="1"/>
          </p:cNvSpPr>
          <p:nvPr/>
        </p:nvSpPr>
        <p:spPr bwMode="auto">
          <a:xfrm>
            <a:off x="0" y="789801"/>
            <a:ext cx="7772400" cy="369332"/>
          </a:xfrm>
          <a:prstGeom prst="rect">
            <a:avLst/>
          </a:prstGeom>
          <a:noFill/>
          <a:ln w="9525">
            <a:noFill/>
            <a:miter lim="800000"/>
            <a:headEnd/>
            <a:tailEnd/>
          </a:ln>
        </p:spPr>
        <p:txBody>
          <a:bodyPr wrap="square">
            <a:spAutoFit/>
          </a:bodyPr>
          <a:lstStyle/>
          <a:p>
            <a:pPr>
              <a:spcBef>
                <a:spcPts val="0"/>
              </a:spcBef>
            </a:pPr>
            <a:r>
              <a:rPr lang="en-US" i="1" dirty="0" smtClean="0">
                <a:latin typeface="+mn-lt"/>
              </a:rPr>
              <a:t>Percent HIV positive men and women age 15-49</a:t>
            </a:r>
            <a:endParaRPr lang="en-US" i="1" dirty="0">
              <a:latin typeface="+mn-lt"/>
            </a:endParaRPr>
          </a:p>
        </p:txBody>
      </p:sp>
      <p:sp>
        <p:nvSpPr>
          <p:cNvPr id="8" name="Rectangle 2"/>
          <p:cNvSpPr>
            <a:spLocks noGrp="1" noChangeArrowheads="1"/>
          </p:cNvSpPr>
          <p:nvPr>
            <p:ph type="title"/>
          </p:nvPr>
        </p:nvSpPr>
        <p:spPr>
          <a:xfrm>
            <a:off x="0" y="0"/>
            <a:ext cx="9144000" cy="914400"/>
          </a:xfrm>
        </p:spPr>
        <p:txBody>
          <a:bodyPr/>
          <a:lstStyle/>
          <a:p>
            <a:pPr eaLnBrk="1" hangingPunct="1"/>
            <a:r>
              <a:rPr lang="en-US" sz="4000" b="0" dirty="0" smtClean="0"/>
              <a:t>HIV Prevalence by </a:t>
            </a:r>
            <a:r>
              <a:rPr lang="en-US" sz="4000" dirty="0" smtClean="0"/>
              <a:t>Region</a:t>
            </a:r>
            <a:endParaRPr lang="en-US" sz="4000" b="0" dirty="0" smtClean="0"/>
          </a:p>
        </p:txBody>
      </p:sp>
      <p:sp>
        <p:nvSpPr>
          <p:cNvPr id="12" name="TextBox 63"/>
          <p:cNvSpPr txBox="1"/>
          <p:nvPr/>
        </p:nvSpPr>
        <p:spPr>
          <a:xfrm>
            <a:off x="3269673" y="1674083"/>
            <a:ext cx="2133623" cy="7078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2000" b="1" dirty="0" smtClean="0"/>
              <a:t>Ethiopia total</a:t>
            </a:r>
          </a:p>
          <a:p>
            <a:pPr algn="ctr"/>
            <a:r>
              <a:rPr lang="en-US" sz="2000" b="1" dirty="0" smtClean="0"/>
              <a:t>1.5%</a:t>
            </a:r>
            <a:endParaRPr lang="en-US" sz="2000" b="1" dirty="0"/>
          </a:p>
        </p:txBody>
      </p:sp>
      <p:graphicFrame>
        <p:nvGraphicFramePr>
          <p:cNvPr id="13" name="Chart 12"/>
          <p:cNvGraphicFramePr/>
          <p:nvPr>
            <p:extLst>
              <p:ext uri="{D42A27DB-BD31-4B8C-83A1-F6EECF244321}">
                <p14:modId xmlns:p14="http://schemas.microsoft.com/office/powerpoint/2010/main" xmlns="" val="3625153598"/>
              </p:ext>
            </p:extLst>
          </p:nvPr>
        </p:nvGraphicFramePr>
        <p:xfrm>
          <a:off x="72242" y="1754089"/>
          <a:ext cx="9130145" cy="5103911"/>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0" y="0"/>
            <a:ext cx="9144000" cy="1143000"/>
          </a:xfrm>
        </p:spPr>
        <p:txBody>
          <a:bodyPr/>
          <a:lstStyle/>
          <a:p>
            <a:pPr eaLnBrk="1" hangingPunct="1"/>
            <a:r>
              <a:rPr lang="en-US" sz="4000" b="0" dirty="0" smtClean="0"/>
              <a:t>HIV Prevalence by Education</a:t>
            </a:r>
          </a:p>
        </p:txBody>
      </p:sp>
      <p:graphicFrame>
        <p:nvGraphicFramePr>
          <p:cNvPr id="6" name="Object 4"/>
          <p:cNvGraphicFramePr>
            <a:graphicFrameLocks noGrp="1" noChangeAspect="1"/>
          </p:cNvGraphicFramePr>
          <p:nvPr>
            <p:ph type="chart" idx="1"/>
            <p:extLst>
              <p:ext uri="{D42A27DB-BD31-4B8C-83A1-F6EECF244321}">
                <p14:modId xmlns:p14="http://schemas.microsoft.com/office/powerpoint/2010/main" xmlns="" val="3039403909"/>
              </p:ext>
            </p:extLst>
          </p:nvPr>
        </p:nvGraphicFramePr>
        <p:xfrm>
          <a:off x="228600" y="1676400"/>
          <a:ext cx="8680450" cy="51816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0" y="1134070"/>
            <a:ext cx="5410200" cy="369332"/>
          </a:xfrm>
          <a:prstGeom prst="rect">
            <a:avLst/>
          </a:prstGeom>
          <a:noFill/>
        </p:spPr>
        <p:txBody>
          <a:bodyPr wrap="square" rtlCol="0">
            <a:spAutoFit/>
          </a:bodyPr>
          <a:lstStyle/>
          <a:p>
            <a:r>
              <a:rPr lang="en-US" i="1" dirty="0" smtClean="0">
                <a:latin typeface="+mn-lt"/>
              </a:rPr>
              <a:t>Percent HIV positive, women and men age 15-49</a:t>
            </a:r>
            <a:endParaRPr lang="en-US" i="1" dirty="0">
              <a:latin typeface="+mn-lt"/>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a:xfrm>
            <a:off x="0" y="0"/>
            <a:ext cx="9144000" cy="1143000"/>
          </a:xfrm>
        </p:spPr>
        <p:txBody>
          <a:bodyPr/>
          <a:lstStyle/>
          <a:p>
            <a:pPr eaLnBrk="1" hangingPunct="1"/>
            <a:r>
              <a:rPr lang="en-US" sz="4000" b="0" dirty="0" smtClean="0"/>
              <a:t>HIV Prevalence by Wealth</a:t>
            </a:r>
          </a:p>
        </p:txBody>
      </p:sp>
      <p:graphicFrame>
        <p:nvGraphicFramePr>
          <p:cNvPr id="9" name="Object 4"/>
          <p:cNvGraphicFramePr>
            <a:graphicFrameLocks noGrp="1" noChangeAspect="1"/>
          </p:cNvGraphicFramePr>
          <p:nvPr>
            <p:ph type="chart" idx="1"/>
            <p:extLst>
              <p:ext uri="{D42A27DB-BD31-4B8C-83A1-F6EECF244321}">
                <p14:modId xmlns:p14="http://schemas.microsoft.com/office/powerpoint/2010/main" xmlns="" val="2315109294"/>
              </p:ext>
            </p:extLst>
          </p:nvPr>
        </p:nvGraphicFramePr>
        <p:xfrm>
          <a:off x="381000" y="1524000"/>
          <a:ext cx="8382000" cy="4914687"/>
        </p:xfrm>
        <a:graphic>
          <a:graphicData uri="http://schemas.openxmlformats.org/drawingml/2006/chart">
            <c:chart xmlns:c="http://schemas.openxmlformats.org/drawingml/2006/chart" xmlns:r="http://schemas.openxmlformats.org/officeDocument/2006/relationships" r:id="rId2"/>
          </a:graphicData>
        </a:graphic>
      </p:graphicFrame>
      <p:grpSp>
        <p:nvGrpSpPr>
          <p:cNvPr id="12" name="Group 11"/>
          <p:cNvGrpSpPr/>
          <p:nvPr/>
        </p:nvGrpSpPr>
        <p:grpSpPr>
          <a:xfrm>
            <a:off x="1600200" y="6324600"/>
            <a:ext cx="6324600" cy="366713"/>
            <a:chOff x="2133600" y="5957887"/>
            <a:chExt cx="6324600" cy="366713"/>
          </a:xfrm>
        </p:grpSpPr>
        <p:sp>
          <p:nvSpPr>
            <p:cNvPr id="21509" name="Text Box 6"/>
            <p:cNvSpPr txBox="1">
              <a:spLocks noChangeArrowheads="1"/>
            </p:cNvSpPr>
            <p:nvPr/>
          </p:nvSpPr>
          <p:spPr bwMode="auto">
            <a:xfrm>
              <a:off x="2133600" y="5957887"/>
              <a:ext cx="1219200" cy="366713"/>
            </a:xfrm>
            <a:prstGeom prst="rect">
              <a:avLst/>
            </a:prstGeom>
            <a:noFill/>
            <a:ln w="9525">
              <a:noFill/>
              <a:miter lim="800000"/>
              <a:headEnd/>
              <a:tailEnd/>
            </a:ln>
          </p:spPr>
          <p:txBody>
            <a:bodyPr>
              <a:spAutoFit/>
            </a:bodyPr>
            <a:lstStyle/>
            <a:p>
              <a:pPr algn="ctr">
                <a:spcBef>
                  <a:spcPct val="50000"/>
                </a:spcBef>
              </a:pPr>
              <a:r>
                <a:rPr lang="en-US" b="1" dirty="0">
                  <a:latin typeface="+mn-lt"/>
                </a:rPr>
                <a:t>Poorest</a:t>
              </a:r>
            </a:p>
          </p:txBody>
        </p:sp>
        <p:sp>
          <p:nvSpPr>
            <p:cNvPr id="21510" name="Text Box 7"/>
            <p:cNvSpPr txBox="1">
              <a:spLocks noChangeArrowheads="1"/>
            </p:cNvSpPr>
            <p:nvPr/>
          </p:nvSpPr>
          <p:spPr bwMode="auto">
            <a:xfrm>
              <a:off x="7239000" y="5957887"/>
              <a:ext cx="1219200" cy="366713"/>
            </a:xfrm>
            <a:prstGeom prst="rect">
              <a:avLst/>
            </a:prstGeom>
            <a:noFill/>
            <a:ln w="9525">
              <a:noFill/>
              <a:miter lim="800000"/>
              <a:headEnd/>
              <a:tailEnd/>
            </a:ln>
          </p:spPr>
          <p:txBody>
            <a:bodyPr>
              <a:spAutoFit/>
            </a:bodyPr>
            <a:lstStyle/>
            <a:p>
              <a:pPr algn="ctr">
                <a:spcBef>
                  <a:spcPct val="50000"/>
                </a:spcBef>
              </a:pPr>
              <a:r>
                <a:rPr lang="en-US" b="1" dirty="0">
                  <a:latin typeface="+mn-lt"/>
                </a:rPr>
                <a:t>Richest</a:t>
              </a:r>
            </a:p>
          </p:txBody>
        </p:sp>
        <p:sp>
          <p:nvSpPr>
            <p:cNvPr id="10" name="Right Arrow 9"/>
            <p:cNvSpPr/>
            <p:nvPr/>
          </p:nvSpPr>
          <p:spPr>
            <a:xfrm>
              <a:off x="3276600" y="6034087"/>
              <a:ext cx="4038600" cy="228600"/>
            </a:xfrm>
            <a:prstGeom prst="rightArrow">
              <a:avLst/>
            </a:prstGeom>
            <a:solidFill>
              <a:schemeClr val="bg2"/>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solidFill>
                  <a:schemeClr val="tx1"/>
                </a:solidFill>
              </a:endParaRPr>
            </a:p>
          </p:txBody>
        </p:sp>
      </p:grpSp>
      <p:sp>
        <p:nvSpPr>
          <p:cNvPr id="11" name="TextBox 10"/>
          <p:cNvSpPr txBox="1"/>
          <p:nvPr/>
        </p:nvSpPr>
        <p:spPr>
          <a:xfrm>
            <a:off x="0" y="1134070"/>
            <a:ext cx="5257800" cy="369332"/>
          </a:xfrm>
          <a:prstGeom prst="rect">
            <a:avLst/>
          </a:prstGeom>
          <a:noFill/>
        </p:spPr>
        <p:txBody>
          <a:bodyPr wrap="square" rtlCol="0">
            <a:spAutoFit/>
          </a:bodyPr>
          <a:lstStyle/>
          <a:p>
            <a:r>
              <a:rPr lang="en-US" i="1" dirty="0" smtClean="0">
                <a:latin typeface="+mn-lt"/>
              </a:rPr>
              <a:t>Percent HIV positive, women and men age 15-49</a:t>
            </a:r>
            <a:endParaRPr lang="en-US" i="1" dirty="0">
              <a:latin typeface="+mn-lt"/>
            </a:endParaRP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a:xfrm>
            <a:off x="0" y="0"/>
            <a:ext cx="9144000" cy="1143000"/>
          </a:xfrm>
        </p:spPr>
        <p:txBody>
          <a:bodyPr/>
          <a:lstStyle/>
          <a:p>
            <a:pPr eaLnBrk="1" hangingPunct="1"/>
            <a:r>
              <a:rPr lang="en-US" sz="4000" b="0" dirty="0" smtClean="0"/>
              <a:t>HIV Prevalence by Marital Status</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xmlns="" val="799401873"/>
              </p:ext>
            </p:extLst>
          </p:nvPr>
        </p:nvGraphicFramePr>
        <p:xfrm>
          <a:off x="304800" y="1828800"/>
          <a:ext cx="8652478" cy="5029200"/>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0" y="1219200"/>
            <a:ext cx="5486400" cy="369332"/>
          </a:xfrm>
          <a:prstGeom prst="rect">
            <a:avLst/>
          </a:prstGeom>
          <a:noFill/>
        </p:spPr>
        <p:txBody>
          <a:bodyPr wrap="square" rtlCol="0">
            <a:spAutoFit/>
          </a:bodyPr>
          <a:lstStyle/>
          <a:p>
            <a:r>
              <a:rPr lang="en-US" i="1" dirty="0" smtClean="0">
                <a:latin typeface="+mn-lt"/>
              </a:rPr>
              <a:t>Percent HIV positive, women and men age 15-49</a:t>
            </a:r>
            <a:endParaRPr lang="en-US" i="1" dirty="0">
              <a:latin typeface="+mn-lt"/>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a:xfrm>
            <a:off x="0" y="0"/>
            <a:ext cx="9144000" cy="1143000"/>
          </a:xfrm>
        </p:spPr>
        <p:txBody>
          <a:bodyPr>
            <a:noAutofit/>
          </a:bodyPr>
          <a:lstStyle/>
          <a:p>
            <a:pPr eaLnBrk="1" hangingPunct="1"/>
            <a:r>
              <a:rPr lang="en-US" sz="4000" b="0" dirty="0" smtClean="0"/>
              <a:t>HIV Prevalence and </a:t>
            </a:r>
            <a:br>
              <a:rPr lang="en-US" sz="4000" b="0" dirty="0" smtClean="0"/>
            </a:br>
            <a:r>
              <a:rPr lang="en-US" sz="4000" b="0" dirty="0" smtClean="0"/>
              <a:t>Number of Lifetime Partners</a:t>
            </a:r>
          </a:p>
        </p:txBody>
      </p:sp>
      <p:graphicFrame>
        <p:nvGraphicFramePr>
          <p:cNvPr id="6" name="Object 3"/>
          <p:cNvGraphicFramePr>
            <a:graphicFrameLocks noGrp="1" noChangeAspect="1"/>
          </p:cNvGraphicFramePr>
          <p:nvPr>
            <p:ph type="chart" idx="1"/>
            <p:extLst>
              <p:ext uri="{D42A27DB-BD31-4B8C-83A1-F6EECF244321}">
                <p14:modId xmlns:p14="http://schemas.microsoft.com/office/powerpoint/2010/main" xmlns="" val="2689456865"/>
              </p:ext>
            </p:extLst>
          </p:nvPr>
        </p:nvGraphicFramePr>
        <p:xfrm>
          <a:off x="381000" y="1981200"/>
          <a:ext cx="8435975" cy="4662488"/>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0" y="1371600"/>
            <a:ext cx="5562600" cy="369332"/>
          </a:xfrm>
          <a:prstGeom prst="rect">
            <a:avLst/>
          </a:prstGeom>
          <a:noFill/>
        </p:spPr>
        <p:txBody>
          <a:bodyPr wrap="square" rtlCol="0">
            <a:spAutoFit/>
          </a:bodyPr>
          <a:lstStyle/>
          <a:p>
            <a:r>
              <a:rPr lang="en-US" i="1" dirty="0" smtClean="0">
                <a:latin typeface="+mn-lt"/>
              </a:rPr>
              <a:t>Percent HIV positive, women and men age 15-49</a:t>
            </a:r>
            <a:endParaRPr lang="en-US" i="1" dirty="0">
              <a:latin typeface="+mn-lt"/>
            </a:endParaRP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a:xfrm>
            <a:off x="0" y="0"/>
            <a:ext cx="9144000" cy="1143000"/>
          </a:xfrm>
        </p:spPr>
        <p:txBody>
          <a:bodyPr/>
          <a:lstStyle/>
          <a:p>
            <a:pPr eaLnBrk="1" hangingPunct="1"/>
            <a:r>
              <a:rPr lang="en-US" sz="4000" b="0" dirty="0" smtClean="0"/>
              <a:t>HIV Prevalence among Couples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xmlns="" val="3286821779"/>
              </p:ext>
            </p:extLst>
          </p:nvPr>
        </p:nvGraphicFramePr>
        <p:xfrm>
          <a:off x="457200" y="1600200"/>
          <a:ext cx="8229600" cy="55626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0" y="1143000"/>
            <a:ext cx="8991600" cy="369332"/>
          </a:xfrm>
          <a:prstGeom prst="rect">
            <a:avLst/>
          </a:prstGeom>
          <a:noFill/>
        </p:spPr>
        <p:txBody>
          <a:bodyPr wrap="square" rtlCol="0">
            <a:spAutoFit/>
          </a:bodyPr>
          <a:lstStyle/>
          <a:p>
            <a:r>
              <a:rPr lang="en-US" i="1" dirty="0" smtClean="0">
                <a:latin typeface="+mn-lt"/>
              </a:rPr>
              <a:t>Percent distribution of couples living in the same household, both of whom were tested for HIV</a:t>
            </a:r>
            <a:endParaRPr lang="en-US" i="1" dirty="0">
              <a:latin typeface="+mn-lt"/>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p:nvPr>
        </p:nvSpPr>
        <p:spPr>
          <a:xfrm>
            <a:off x="0" y="0"/>
            <a:ext cx="9144000" cy="1143000"/>
          </a:xfrm>
        </p:spPr>
        <p:txBody>
          <a:bodyPr/>
          <a:lstStyle/>
          <a:p>
            <a:pPr eaLnBrk="1" hangingPunct="1"/>
            <a:r>
              <a:rPr lang="en-US" sz="4000" b="0" dirty="0" smtClean="0"/>
              <a:t>HIV Prevalence among Youth</a:t>
            </a:r>
          </a:p>
        </p:txBody>
      </p:sp>
      <p:graphicFrame>
        <p:nvGraphicFramePr>
          <p:cNvPr id="6" name="Object 3"/>
          <p:cNvGraphicFramePr>
            <a:graphicFrameLocks noGrp="1" noChangeAspect="1"/>
          </p:cNvGraphicFramePr>
          <p:nvPr>
            <p:ph type="chart" idx="1"/>
            <p:extLst>
              <p:ext uri="{D42A27DB-BD31-4B8C-83A1-F6EECF244321}">
                <p14:modId xmlns:p14="http://schemas.microsoft.com/office/powerpoint/2010/main" xmlns="" val="2762388264"/>
              </p:ext>
            </p:extLst>
          </p:nvPr>
        </p:nvGraphicFramePr>
        <p:xfrm>
          <a:off x="577850" y="2173288"/>
          <a:ext cx="7988300" cy="4684712"/>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5"/>
          <p:cNvSpPr txBox="1">
            <a:spLocks noChangeArrowheads="1"/>
          </p:cNvSpPr>
          <p:nvPr/>
        </p:nvSpPr>
        <p:spPr bwMode="auto">
          <a:xfrm>
            <a:off x="0" y="1143000"/>
            <a:ext cx="7162800" cy="369332"/>
          </a:xfrm>
          <a:prstGeom prst="rect">
            <a:avLst/>
          </a:prstGeom>
          <a:noFill/>
          <a:ln w="9525">
            <a:noFill/>
            <a:miter lim="800000"/>
            <a:headEnd/>
            <a:tailEnd/>
          </a:ln>
        </p:spPr>
        <p:txBody>
          <a:bodyPr wrap="square">
            <a:spAutoFit/>
          </a:bodyPr>
          <a:lstStyle/>
          <a:p>
            <a:r>
              <a:rPr lang="en-US" i="1" dirty="0" smtClean="0">
                <a:latin typeface="+mn-lt"/>
              </a:rPr>
              <a:t>Percent HIV positive</a:t>
            </a:r>
            <a:r>
              <a:rPr lang="en-US" i="1" dirty="0" smtClean="0"/>
              <a:t>,</a:t>
            </a:r>
            <a:r>
              <a:rPr lang="en-US" i="1" dirty="0" smtClean="0">
                <a:latin typeface="+mn-lt"/>
              </a:rPr>
              <a:t> women </a:t>
            </a:r>
            <a:r>
              <a:rPr lang="en-US" i="1" dirty="0">
                <a:latin typeface="+mn-lt"/>
              </a:rPr>
              <a:t>and men </a:t>
            </a:r>
            <a:r>
              <a:rPr lang="en-US" i="1" dirty="0" smtClean="0">
                <a:latin typeface="+mn-lt"/>
              </a:rPr>
              <a:t>age 15-24</a:t>
            </a:r>
            <a:endParaRPr lang="en-US" i="1" dirty="0">
              <a:latin typeface="+mn-lt"/>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a:xfrm>
            <a:off x="0" y="0"/>
            <a:ext cx="9144000" cy="1143000"/>
          </a:xfrm>
        </p:spPr>
        <p:txBody>
          <a:bodyPr/>
          <a:lstStyle/>
          <a:p>
            <a:pPr eaLnBrk="1" hangingPunct="1"/>
            <a:r>
              <a:rPr lang="en-US" sz="4000" b="0" dirty="0" smtClean="0"/>
              <a:t>Key Findings</a:t>
            </a:r>
          </a:p>
        </p:txBody>
      </p:sp>
      <p:sp>
        <p:nvSpPr>
          <p:cNvPr id="26628" name="Rectangle 3"/>
          <p:cNvSpPr>
            <a:spLocks noGrp="1" noChangeArrowheads="1"/>
          </p:cNvSpPr>
          <p:nvPr>
            <p:ph idx="1"/>
          </p:nvPr>
        </p:nvSpPr>
        <p:spPr>
          <a:xfrm>
            <a:off x="457200" y="1371600"/>
            <a:ext cx="8229600" cy="4525963"/>
          </a:xfrm>
          <a:noFill/>
          <a:ln>
            <a:noFill/>
          </a:ln>
        </p:spPr>
        <p:txBody>
          <a:bodyPr/>
          <a:lstStyle/>
          <a:p>
            <a:pPr eaLnBrk="1" hangingPunct="1">
              <a:lnSpc>
                <a:spcPct val="90000"/>
              </a:lnSpc>
            </a:pPr>
            <a:r>
              <a:rPr lang="en-US" sz="2600" b="1" dirty="0" smtClean="0"/>
              <a:t>1.5% </a:t>
            </a:r>
            <a:r>
              <a:rPr lang="en-US" sz="2600" dirty="0" smtClean="0"/>
              <a:t>of adults are HIV-positive. This is a slight, but not significant, increase from 2005.</a:t>
            </a:r>
          </a:p>
          <a:p>
            <a:pPr lvl="1" eaLnBrk="1" hangingPunct="1">
              <a:lnSpc>
                <a:spcPct val="90000"/>
              </a:lnSpc>
            </a:pPr>
            <a:r>
              <a:rPr lang="en-US" sz="2400" dirty="0" smtClean="0"/>
              <a:t>1.9% of women and 1.0% of men are infected</a:t>
            </a:r>
          </a:p>
          <a:p>
            <a:pPr eaLnBrk="1" hangingPunct="1">
              <a:lnSpc>
                <a:spcPct val="90000"/>
              </a:lnSpc>
            </a:pPr>
            <a:r>
              <a:rPr lang="en-US" sz="2600" dirty="0" smtClean="0"/>
              <a:t>Prevalence is highest among women in urban areas (5.2%).</a:t>
            </a:r>
          </a:p>
          <a:p>
            <a:pPr eaLnBrk="1" hangingPunct="1">
              <a:lnSpc>
                <a:spcPct val="90000"/>
              </a:lnSpc>
            </a:pPr>
            <a:r>
              <a:rPr lang="en-US" sz="2600" dirty="0" smtClean="0"/>
              <a:t>Prevalence is highest among those who are </a:t>
            </a:r>
            <a:r>
              <a:rPr lang="en-US" sz="2600" b="1" dirty="0" smtClean="0"/>
              <a:t>widowed</a:t>
            </a:r>
            <a:r>
              <a:rPr lang="en-US" sz="2600" dirty="0" smtClean="0"/>
              <a:t> and those who are </a:t>
            </a:r>
            <a:r>
              <a:rPr lang="en-US" sz="2600" b="1" dirty="0" smtClean="0"/>
              <a:t>divorced/separated</a:t>
            </a:r>
            <a:r>
              <a:rPr lang="en-US" sz="2600" dirty="0" smtClean="0"/>
              <a:t>.</a:t>
            </a:r>
          </a:p>
          <a:p>
            <a:pPr eaLnBrk="1" hangingPunct="1">
              <a:lnSpc>
                <a:spcPct val="90000"/>
              </a:lnSpc>
            </a:pPr>
            <a:r>
              <a:rPr lang="en-US" sz="2600" dirty="0" smtClean="0"/>
              <a:t>Prevalence increases with </a:t>
            </a:r>
            <a:r>
              <a:rPr lang="en-US" sz="2600" b="1" dirty="0" smtClean="0"/>
              <a:t>number of lifetime partners.</a:t>
            </a:r>
          </a:p>
          <a:p>
            <a:pPr eaLnBrk="1" hangingPunct="1">
              <a:lnSpc>
                <a:spcPct val="90000"/>
              </a:lnSpc>
            </a:pPr>
            <a:r>
              <a:rPr lang="en-US" sz="2600" b="1" dirty="0" smtClean="0"/>
              <a:t>2% </a:t>
            </a:r>
            <a:r>
              <a:rPr lang="en-US" sz="2600" dirty="0" smtClean="0"/>
              <a:t>of couples are discordant—meaning one partner is infected and the other is not.</a:t>
            </a:r>
            <a:endParaRPr lang="en-US" sz="2600" b="1" dirty="0" smtClean="0"/>
          </a:p>
          <a:p>
            <a:pPr eaLnBrk="1" hangingPunct="1">
              <a:lnSpc>
                <a:spcPct val="90000"/>
              </a:lnSpc>
            </a:pPr>
            <a:r>
              <a:rPr lang="en-US" sz="2600" b="1" smtClean="0"/>
              <a:t>0.3%</a:t>
            </a:r>
            <a:r>
              <a:rPr lang="en-US" sz="2600" smtClean="0"/>
              <a:t> </a:t>
            </a:r>
            <a:r>
              <a:rPr lang="en-US" sz="2600" dirty="0" smtClean="0"/>
              <a:t>of young people age 15-24 are HIV-positive.</a:t>
            </a:r>
          </a:p>
          <a:p>
            <a:pPr eaLnBrk="1" hangingPunct="1">
              <a:lnSpc>
                <a:spcPct val="90000"/>
              </a:lnSpc>
              <a:buNone/>
            </a:pPr>
            <a:endParaRPr lang="en-US" sz="2400" dirty="0" smtClean="0"/>
          </a:p>
          <a:p>
            <a:pPr lvl="1" eaLnBrk="1" hangingPunct="1">
              <a:lnSpc>
                <a:spcPct val="90000"/>
              </a:lnSpc>
              <a:buFontTx/>
              <a:buNone/>
            </a:pPr>
            <a:endParaRPr lang="en-US" sz="2000" dirty="0" smtClean="0"/>
          </a:p>
          <a:p>
            <a:pPr lvl="1" eaLnBrk="1" hangingPunct="1">
              <a:lnSpc>
                <a:spcPct val="90000"/>
              </a:lnSpc>
            </a:pPr>
            <a:endParaRPr lang="en-US" sz="2000" dirty="0" smtClean="0"/>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ChangeArrowheads="1"/>
          </p:cNvSpPr>
          <p:nvPr/>
        </p:nvSpPr>
        <p:spPr bwMode="auto">
          <a:xfrm>
            <a:off x="457201" y="2057400"/>
            <a:ext cx="3886200" cy="2362200"/>
          </a:xfrm>
          <a:prstGeom prst="rect">
            <a:avLst/>
          </a:prstGeom>
          <a:noFill/>
          <a:ln w="9525">
            <a:noFill/>
            <a:miter lim="800000"/>
            <a:headEnd/>
            <a:tailEnd/>
          </a:ln>
        </p:spPr>
        <p:txBody>
          <a:bodyPr/>
          <a:lstStyle/>
          <a:p>
            <a:pPr marL="342900" indent="-342900" eaLnBrk="0" hangingPunct="0">
              <a:lnSpc>
                <a:spcPct val="70000"/>
              </a:lnSpc>
              <a:spcBef>
                <a:spcPct val="20000"/>
              </a:spcBef>
              <a:spcAft>
                <a:spcPct val="110000"/>
              </a:spcAft>
              <a:buFontTx/>
              <a:buChar char="•"/>
            </a:pPr>
            <a:r>
              <a:rPr lang="en-US" sz="2400" b="1" dirty="0" smtClean="0">
                <a:latin typeface="+mn-lt"/>
              </a:rPr>
              <a:t>Methodology </a:t>
            </a:r>
            <a:r>
              <a:rPr lang="en-US" sz="2400" b="1" dirty="0">
                <a:latin typeface="+mn-lt"/>
              </a:rPr>
              <a:t>and Response Rate</a:t>
            </a:r>
          </a:p>
          <a:p>
            <a:pPr marL="342900" indent="-342900" eaLnBrk="0" hangingPunct="0">
              <a:lnSpc>
                <a:spcPct val="70000"/>
              </a:lnSpc>
              <a:spcBef>
                <a:spcPct val="20000"/>
              </a:spcBef>
              <a:spcAft>
                <a:spcPct val="110000"/>
              </a:spcAft>
              <a:buFontTx/>
              <a:buChar char="•"/>
            </a:pPr>
            <a:r>
              <a:rPr lang="en-US" sz="2400" dirty="0">
                <a:latin typeface="+mn-lt"/>
              </a:rPr>
              <a:t>HIV </a:t>
            </a:r>
            <a:r>
              <a:rPr lang="en-US" sz="2400" dirty="0" smtClean="0">
                <a:latin typeface="+mn-lt"/>
              </a:rPr>
              <a:t>Prevalence</a:t>
            </a: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a:xfrm>
            <a:off x="0" y="0"/>
            <a:ext cx="9144000" cy="1143000"/>
          </a:xfrm>
        </p:spPr>
        <p:txBody>
          <a:bodyPr/>
          <a:lstStyle/>
          <a:p>
            <a:pPr eaLnBrk="1" hangingPunct="1"/>
            <a:r>
              <a:rPr lang="en-US" sz="4000" b="0" dirty="0" smtClean="0"/>
              <a:t>Background: HIV Testing</a:t>
            </a:r>
          </a:p>
        </p:txBody>
      </p:sp>
      <p:sp>
        <p:nvSpPr>
          <p:cNvPr id="10244" name="Rectangle 3"/>
          <p:cNvSpPr>
            <a:spLocks noGrp="1" noChangeArrowheads="1"/>
          </p:cNvSpPr>
          <p:nvPr>
            <p:ph idx="1"/>
          </p:nvPr>
        </p:nvSpPr>
        <p:spPr>
          <a:xfrm>
            <a:off x="457200" y="1219200"/>
            <a:ext cx="8229600" cy="5181600"/>
          </a:xfrm>
          <a:noFill/>
          <a:ln>
            <a:noFill/>
          </a:ln>
        </p:spPr>
        <p:txBody>
          <a:bodyPr>
            <a:normAutofit fontScale="92500" lnSpcReduction="10000"/>
          </a:bodyPr>
          <a:lstStyle/>
          <a:p>
            <a:pPr eaLnBrk="1" hangingPunct="1">
              <a:lnSpc>
                <a:spcPct val="90000"/>
              </a:lnSpc>
            </a:pPr>
            <a:r>
              <a:rPr lang="en-US" sz="2400" dirty="0" smtClean="0"/>
              <a:t>All women age 15-49 and men age 15-59 in every household.</a:t>
            </a:r>
          </a:p>
          <a:p>
            <a:pPr eaLnBrk="1" hangingPunct="1">
              <a:lnSpc>
                <a:spcPct val="90000"/>
              </a:lnSpc>
            </a:pPr>
            <a:r>
              <a:rPr lang="en-US" sz="2400" dirty="0" smtClean="0"/>
              <a:t>Five drops of blood from a finger prick collected only if consent was provided by respondent.</a:t>
            </a:r>
            <a:endParaRPr lang="en-US" sz="2000" dirty="0" smtClean="0"/>
          </a:p>
          <a:p>
            <a:pPr eaLnBrk="1" hangingPunct="1">
              <a:lnSpc>
                <a:spcPct val="90000"/>
              </a:lnSpc>
            </a:pPr>
            <a:r>
              <a:rPr lang="en-US" sz="2400" dirty="0" smtClean="0"/>
              <a:t>Anonymous-linked protocol used to link prevalence to behavioral characteristics after all identification codes deleted.</a:t>
            </a:r>
          </a:p>
          <a:p>
            <a:pPr>
              <a:lnSpc>
                <a:spcPct val="90000"/>
              </a:lnSpc>
            </a:pPr>
            <a:r>
              <a:rPr lang="en-US" sz="2400" dirty="0" smtClean="0"/>
              <a:t>Each household, whether the individuals consented to testing or not, was given an information booklet on HIV/AIDS and a list of fixed VCT sites in surrounding districts </a:t>
            </a:r>
            <a:r>
              <a:rPr lang="en-GB" sz="2400" dirty="0" smtClean="0"/>
              <a:t>within </a:t>
            </a:r>
            <a:r>
              <a:rPr lang="en-GB" sz="2400" dirty="0"/>
              <a:t>the surrounding 10 km radius from the cluster for each region. For households farther than 10 km from a fixed VCT site, mobile VCT units were set up in or near survey areas following data collection. The USAID and CDC partners provided the logistical services for the provisions of mobile VCT services</a:t>
            </a:r>
            <a:r>
              <a:rPr lang="en-GB" sz="2400" dirty="0" smtClean="0"/>
              <a:t>.</a:t>
            </a:r>
            <a:endParaRPr lang="en-US" sz="2400" dirty="0" smtClean="0"/>
          </a:p>
          <a:p>
            <a:pPr>
              <a:lnSpc>
                <a:spcPct val="90000"/>
              </a:lnSpc>
            </a:pPr>
            <a:r>
              <a:rPr lang="en-GB" sz="2400" dirty="0"/>
              <a:t>Ethical clearance for the survey was provided by the EHNRI Review Board, the National Research Ethics Review Committee (NRERC) at the Ministry of Science and Technology, the Institutional Review Board of ICF International, and the CDC.</a:t>
            </a:r>
            <a:endParaRPr lang="en-US" dirty="0" smtClean="0"/>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a:xfrm>
            <a:off x="0" y="0"/>
            <a:ext cx="9144000" cy="914400"/>
          </a:xfrm>
        </p:spPr>
        <p:txBody>
          <a:bodyPr/>
          <a:lstStyle/>
          <a:p>
            <a:pPr eaLnBrk="1" hangingPunct="1"/>
            <a:r>
              <a:rPr lang="en-US" sz="4000" b="0" dirty="0" smtClean="0"/>
              <a:t>Logistics</a:t>
            </a:r>
            <a:endParaRPr lang="en-US" b="0" dirty="0" smtClean="0"/>
          </a:p>
        </p:txBody>
      </p:sp>
      <p:sp>
        <p:nvSpPr>
          <p:cNvPr id="23556" name="Rectangle 3"/>
          <p:cNvSpPr>
            <a:spLocks noGrp="1" noChangeArrowheads="1"/>
          </p:cNvSpPr>
          <p:nvPr>
            <p:ph idx="1"/>
          </p:nvPr>
        </p:nvSpPr>
        <p:spPr>
          <a:xfrm>
            <a:off x="457200" y="1195388"/>
            <a:ext cx="8229600" cy="5043487"/>
          </a:xfrm>
          <a:noFill/>
          <a:ln>
            <a:noFill/>
          </a:ln>
        </p:spPr>
        <p:txBody>
          <a:bodyPr/>
          <a:lstStyle/>
          <a:p>
            <a:pPr>
              <a:lnSpc>
                <a:spcPct val="80000"/>
              </a:lnSpc>
              <a:spcBef>
                <a:spcPct val="40000"/>
              </a:spcBef>
              <a:defRPr/>
            </a:pPr>
            <a:r>
              <a:rPr lang="en-GB" sz="2400" dirty="0" smtClean="0"/>
              <a:t>Representatives </a:t>
            </a:r>
            <a:r>
              <a:rPr lang="en-GB" sz="2400" dirty="0"/>
              <a:t>from EHNRI assisted in training participants on the finger prick for blood collection and proper handling and storage of the dried blood spots (DBS) for HIV testing. </a:t>
            </a:r>
            <a:endParaRPr lang="en-GB" sz="2400" dirty="0" smtClean="0"/>
          </a:p>
          <a:p>
            <a:pPr>
              <a:lnSpc>
                <a:spcPct val="80000"/>
              </a:lnSpc>
              <a:spcBef>
                <a:spcPct val="40000"/>
              </a:spcBef>
              <a:defRPr/>
            </a:pPr>
            <a:r>
              <a:rPr lang="en-US" sz="2400" dirty="0" smtClean="0"/>
              <a:t>Specimens logged and checked in the field and the CSA headquarters, then transported to </a:t>
            </a:r>
            <a:r>
              <a:rPr lang="en-GB" sz="2400" dirty="0"/>
              <a:t>to EHNRI in Addis Ababa</a:t>
            </a:r>
            <a:r>
              <a:rPr lang="en-US" sz="2400" dirty="0" smtClean="0"/>
              <a:t> for HIV testing. </a:t>
            </a:r>
          </a:p>
          <a:p>
            <a:r>
              <a:rPr lang="en-US" sz="2400" dirty="0" smtClean="0"/>
              <a:t>Testing conducted at </a:t>
            </a:r>
            <a:r>
              <a:rPr lang="en-GB" sz="2400" dirty="0" smtClean="0"/>
              <a:t>EHNRI </a:t>
            </a:r>
            <a:endParaRPr lang="en-US" sz="2400" dirty="0" smtClean="0"/>
          </a:p>
          <a:p>
            <a:pPr lvl="1">
              <a:lnSpc>
                <a:spcPct val="80000"/>
              </a:lnSpc>
              <a:spcBef>
                <a:spcPct val="40000"/>
              </a:spcBef>
              <a:defRPr/>
            </a:pPr>
            <a:r>
              <a:rPr lang="en-GB" sz="2000" dirty="0" smtClean="0"/>
              <a:t>All </a:t>
            </a:r>
            <a:r>
              <a:rPr lang="en-GB" sz="2000" dirty="0"/>
              <a:t>samples </a:t>
            </a:r>
            <a:r>
              <a:rPr lang="en-GB" sz="2000" dirty="0" smtClean="0"/>
              <a:t>tested with first </a:t>
            </a:r>
            <a:r>
              <a:rPr lang="en-GB" sz="2000" dirty="0"/>
              <a:t>ELISA assay </a:t>
            </a:r>
            <a:r>
              <a:rPr lang="en-GB" sz="2000" dirty="0" smtClean="0"/>
              <a:t>test. </a:t>
            </a:r>
            <a:r>
              <a:rPr lang="en-GB" sz="2000" dirty="0"/>
              <a:t>All positives were subjected to a second </a:t>
            </a:r>
            <a:r>
              <a:rPr lang="en-GB" sz="2000" dirty="0" smtClean="0"/>
              <a:t>ELISA.</a:t>
            </a:r>
            <a:endParaRPr lang="en-US" sz="2000" dirty="0" smtClean="0"/>
          </a:p>
          <a:p>
            <a:pPr lvl="1" eaLnBrk="1" hangingPunct="1">
              <a:lnSpc>
                <a:spcPct val="80000"/>
              </a:lnSpc>
              <a:spcBef>
                <a:spcPct val="40000"/>
              </a:spcBef>
              <a:defRPr/>
            </a:pPr>
            <a:r>
              <a:rPr lang="en-US" sz="2000" dirty="0" smtClean="0"/>
              <a:t>Positives on both tests rendered positive, discordant samples retested with a Western Blot was used to confirm whether the result was negative or positive. If the results was still discordant, the sample was rendered indeterminate.</a:t>
            </a:r>
          </a:p>
          <a:p>
            <a:pPr lvl="1" eaLnBrk="1" hangingPunct="1">
              <a:lnSpc>
                <a:spcPct val="80000"/>
              </a:lnSpc>
              <a:spcBef>
                <a:spcPct val="40000"/>
              </a:spcBef>
              <a:buFontTx/>
              <a:buNone/>
              <a:defRPr/>
            </a:pPr>
            <a:endParaRPr lang="en-US" sz="2000" dirty="0" smtClean="0"/>
          </a:p>
          <a:p>
            <a:pPr lvl="1" eaLnBrk="1" hangingPunct="1">
              <a:lnSpc>
                <a:spcPct val="80000"/>
              </a:lnSpc>
              <a:spcBef>
                <a:spcPct val="40000"/>
              </a:spcBef>
              <a:defRPr/>
            </a:pPr>
            <a:endParaRPr lang="en-US" sz="2000" dirty="0" smtClean="0"/>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a:xfrm>
            <a:off x="0" y="76200"/>
            <a:ext cx="9144000" cy="1143000"/>
          </a:xfrm>
        </p:spPr>
        <p:txBody>
          <a:bodyPr/>
          <a:lstStyle/>
          <a:p>
            <a:pPr eaLnBrk="1" hangingPunct="1"/>
            <a:r>
              <a:rPr lang="en-US" sz="4000" b="0" dirty="0" smtClean="0"/>
              <a:t>HIV Response Rate by Residence</a:t>
            </a:r>
          </a:p>
        </p:txBody>
      </p:sp>
      <p:graphicFrame>
        <p:nvGraphicFramePr>
          <p:cNvPr id="6" name="Object 4"/>
          <p:cNvGraphicFramePr>
            <a:graphicFrameLocks noGrp="1" noChangeAspect="1"/>
          </p:cNvGraphicFramePr>
          <p:nvPr>
            <p:ph type="chart" idx="1"/>
            <p:extLst>
              <p:ext uri="{D42A27DB-BD31-4B8C-83A1-F6EECF244321}">
                <p14:modId xmlns:p14="http://schemas.microsoft.com/office/powerpoint/2010/main" xmlns="" val="3888623829"/>
              </p:ext>
            </p:extLst>
          </p:nvPr>
        </p:nvGraphicFramePr>
        <p:xfrm>
          <a:off x="408782" y="2265362"/>
          <a:ext cx="8326437" cy="4592638"/>
        </p:xfrm>
        <a:graphic>
          <a:graphicData uri="http://schemas.openxmlformats.org/drawingml/2006/chart">
            <c:chart xmlns:c="http://schemas.openxmlformats.org/drawingml/2006/chart" xmlns:r="http://schemas.openxmlformats.org/officeDocument/2006/relationships" r:id="rId3"/>
          </a:graphicData>
        </a:graphic>
      </p:graphicFrame>
      <p:sp>
        <p:nvSpPr>
          <p:cNvPr id="12293" name="Text Box 6"/>
          <p:cNvSpPr txBox="1">
            <a:spLocks noChangeArrowheads="1"/>
          </p:cNvSpPr>
          <p:nvPr/>
        </p:nvSpPr>
        <p:spPr bwMode="auto">
          <a:xfrm>
            <a:off x="0" y="1371600"/>
            <a:ext cx="5486400" cy="369332"/>
          </a:xfrm>
          <a:prstGeom prst="rect">
            <a:avLst/>
          </a:prstGeom>
          <a:noFill/>
          <a:ln w="9525">
            <a:noFill/>
            <a:miter lim="800000"/>
            <a:headEnd/>
            <a:tailEnd/>
          </a:ln>
        </p:spPr>
        <p:txBody>
          <a:bodyPr wrap="square">
            <a:spAutoFit/>
          </a:bodyPr>
          <a:lstStyle/>
          <a:p>
            <a:pPr>
              <a:spcBef>
                <a:spcPct val="50000"/>
              </a:spcBef>
            </a:pPr>
            <a:r>
              <a:rPr lang="en-US" i="1" dirty="0" smtClean="0">
                <a:latin typeface="+mn-lt"/>
              </a:rPr>
              <a:t>Percentage of women 15-49 and men 15-59 tested</a:t>
            </a:r>
            <a:endParaRPr lang="en-US" i="1" dirty="0">
              <a:latin typeface="+mn-lt"/>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0" y="0"/>
            <a:ext cx="91440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0" cap="none" spc="0" normalizeH="0" baseline="0" noProof="0" dirty="0" smtClean="0">
                <a:ln>
                  <a:noFill/>
                </a:ln>
                <a:effectLst/>
                <a:uLnTx/>
                <a:uFillTx/>
                <a:latin typeface="+mj-lt"/>
                <a:ea typeface="+mj-ea"/>
                <a:cs typeface="+mj-cs"/>
              </a:rPr>
              <a:t>HIV Response Rate by </a:t>
            </a:r>
            <a:r>
              <a:rPr lang="en-US" sz="4000" kern="0" dirty="0" smtClean="0">
                <a:latin typeface="+mj-lt"/>
                <a:ea typeface="+mj-ea"/>
                <a:cs typeface="+mj-cs"/>
              </a:rPr>
              <a:t>Region</a:t>
            </a:r>
            <a:endParaRPr kumimoji="0" lang="en-US" sz="4000" b="0" i="0" u="none" strike="noStrike" kern="0" cap="none" spc="0" normalizeH="0" baseline="0" noProof="0" dirty="0" smtClean="0">
              <a:ln>
                <a:noFill/>
              </a:ln>
              <a:effectLst/>
              <a:uLnTx/>
              <a:uFillTx/>
              <a:latin typeface="+mj-lt"/>
              <a:ea typeface="+mj-ea"/>
              <a:cs typeface="+mj-cs"/>
            </a:endParaRPr>
          </a:p>
        </p:txBody>
      </p:sp>
      <p:sp>
        <p:nvSpPr>
          <p:cNvPr id="7" name="Text Box 6"/>
          <p:cNvSpPr txBox="1">
            <a:spLocks noChangeArrowheads="1"/>
          </p:cNvSpPr>
          <p:nvPr/>
        </p:nvSpPr>
        <p:spPr bwMode="auto">
          <a:xfrm>
            <a:off x="4948" y="878774"/>
            <a:ext cx="7005452" cy="369332"/>
          </a:xfrm>
          <a:prstGeom prst="rect">
            <a:avLst/>
          </a:prstGeom>
          <a:noFill/>
          <a:ln w="9525">
            <a:noFill/>
            <a:miter lim="800000"/>
            <a:headEnd/>
            <a:tailEnd/>
          </a:ln>
        </p:spPr>
        <p:txBody>
          <a:bodyPr wrap="square">
            <a:spAutoFit/>
          </a:bodyPr>
          <a:lstStyle/>
          <a:p>
            <a:pPr>
              <a:spcBef>
                <a:spcPct val="50000"/>
              </a:spcBef>
            </a:pPr>
            <a:r>
              <a:rPr lang="en-US" i="1" dirty="0" smtClean="0">
                <a:latin typeface="+mn-lt"/>
              </a:rPr>
              <a:t>Percent </a:t>
            </a:r>
            <a:r>
              <a:rPr lang="en-US" i="1" dirty="0">
                <a:latin typeface="+mn-lt"/>
              </a:rPr>
              <a:t>of eligible </a:t>
            </a:r>
            <a:r>
              <a:rPr lang="en-US" i="1" dirty="0" smtClean="0">
                <a:latin typeface="+mn-lt"/>
              </a:rPr>
              <a:t>women 15-49 </a:t>
            </a:r>
            <a:r>
              <a:rPr lang="en-US" i="1" dirty="0">
                <a:latin typeface="+mn-lt"/>
              </a:rPr>
              <a:t>and men </a:t>
            </a:r>
            <a:r>
              <a:rPr lang="en-US" i="1" dirty="0" smtClean="0">
                <a:latin typeface="+mn-lt"/>
              </a:rPr>
              <a:t>15-59 tested</a:t>
            </a:r>
            <a:endParaRPr lang="en-US" i="1" dirty="0">
              <a:latin typeface="+mn-lt"/>
            </a:endParaRPr>
          </a:p>
        </p:txBody>
      </p:sp>
      <p:sp>
        <p:nvSpPr>
          <p:cNvPr id="11" name="TextBox 63"/>
          <p:cNvSpPr txBox="1"/>
          <p:nvPr/>
        </p:nvSpPr>
        <p:spPr>
          <a:xfrm>
            <a:off x="3276600" y="1436132"/>
            <a:ext cx="2133623" cy="7078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2000" b="1" dirty="0" smtClean="0"/>
              <a:t>Ethiopia total</a:t>
            </a:r>
          </a:p>
          <a:p>
            <a:pPr algn="ctr"/>
            <a:r>
              <a:rPr lang="en-US" sz="2000" b="1" dirty="0" smtClean="0"/>
              <a:t>86%</a:t>
            </a:r>
            <a:endParaRPr lang="en-US" sz="2000" b="1" dirty="0"/>
          </a:p>
        </p:txBody>
      </p:sp>
      <p:graphicFrame>
        <p:nvGraphicFramePr>
          <p:cNvPr id="12" name="Chart 11"/>
          <p:cNvGraphicFramePr/>
          <p:nvPr>
            <p:extLst>
              <p:ext uri="{D42A27DB-BD31-4B8C-83A1-F6EECF244321}">
                <p14:modId xmlns:p14="http://schemas.microsoft.com/office/powerpoint/2010/main" xmlns="" val="2235138748"/>
              </p:ext>
            </p:extLst>
          </p:nvPr>
        </p:nvGraphicFramePr>
        <p:xfrm>
          <a:off x="13855" y="1754089"/>
          <a:ext cx="9130145" cy="510391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ChangeArrowheads="1"/>
          </p:cNvSpPr>
          <p:nvPr/>
        </p:nvSpPr>
        <p:spPr bwMode="auto">
          <a:xfrm>
            <a:off x="457201" y="2057400"/>
            <a:ext cx="3886200" cy="2362200"/>
          </a:xfrm>
          <a:prstGeom prst="rect">
            <a:avLst/>
          </a:prstGeom>
          <a:noFill/>
          <a:ln w="9525">
            <a:noFill/>
            <a:miter lim="800000"/>
            <a:headEnd/>
            <a:tailEnd/>
          </a:ln>
        </p:spPr>
        <p:txBody>
          <a:bodyPr/>
          <a:lstStyle/>
          <a:p>
            <a:pPr marL="342900" indent="-342900" eaLnBrk="0" hangingPunct="0">
              <a:lnSpc>
                <a:spcPct val="70000"/>
              </a:lnSpc>
              <a:spcBef>
                <a:spcPct val="20000"/>
              </a:spcBef>
              <a:spcAft>
                <a:spcPct val="110000"/>
              </a:spcAft>
              <a:buFontTx/>
              <a:buChar char="•"/>
            </a:pPr>
            <a:r>
              <a:rPr lang="en-US" sz="2400" dirty="0">
                <a:latin typeface="+mn-lt"/>
              </a:rPr>
              <a:t>Methodology and Response Rate</a:t>
            </a:r>
          </a:p>
          <a:p>
            <a:pPr marL="342900" indent="-342900" eaLnBrk="0" hangingPunct="0">
              <a:lnSpc>
                <a:spcPct val="70000"/>
              </a:lnSpc>
              <a:spcBef>
                <a:spcPct val="20000"/>
              </a:spcBef>
              <a:spcAft>
                <a:spcPct val="110000"/>
              </a:spcAft>
              <a:buFontTx/>
              <a:buChar char="•"/>
            </a:pPr>
            <a:r>
              <a:rPr lang="en-US" sz="2400" b="1" dirty="0">
                <a:latin typeface="+mn-lt"/>
              </a:rPr>
              <a:t>HIV </a:t>
            </a:r>
            <a:r>
              <a:rPr lang="en-US" sz="2400" b="1" dirty="0" smtClean="0">
                <a:latin typeface="+mn-lt"/>
              </a:rPr>
              <a:t>Prevalence</a:t>
            </a: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a:xfrm>
            <a:off x="0" y="0"/>
            <a:ext cx="9144000" cy="1066800"/>
          </a:xfrm>
        </p:spPr>
        <p:txBody>
          <a:bodyPr/>
          <a:lstStyle/>
          <a:p>
            <a:pPr eaLnBrk="1" hangingPunct="1">
              <a:lnSpc>
                <a:spcPct val="80000"/>
              </a:lnSpc>
            </a:pPr>
            <a:r>
              <a:rPr lang="en-US" sz="4000" b="0" dirty="0" smtClean="0"/>
              <a:t>HIV Prevalence</a:t>
            </a:r>
          </a:p>
        </p:txBody>
      </p:sp>
      <p:graphicFrame>
        <p:nvGraphicFramePr>
          <p:cNvPr id="6" name="Object 7"/>
          <p:cNvGraphicFramePr>
            <a:graphicFrameLocks noGrp="1" noChangeAspect="1"/>
          </p:cNvGraphicFramePr>
          <p:nvPr>
            <p:ph type="chart" idx="1"/>
            <p:extLst>
              <p:ext uri="{D42A27DB-BD31-4B8C-83A1-F6EECF244321}">
                <p14:modId xmlns:p14="http://schemas.microsoft.com/office/powerpoint/2010/main" xmlns="" val="614101869"/>
              </p:ext>
            </p:extLst>
          </p:nvPr>
        </p:nvGraphicFramePr>
        <p:xfrm>
          <a:off x="773027" y="2133600"/>
          <a:ext cx="7597946" cy="4724400"/>
        </p:xfrm>
        <a:graphic>
          <a:graphicData uri="http://schemas.openxmlformats.org/drawingml/2006/chart">
            <c:chart xmlns:c="http://schemas.openxmlformats.org/drawingml/2006/chart" xmlns:r="http://schemas.openxmlformats.org/officeDocument/2006/relationships" r:id="rId2"/>
          </a:graphicData>
        </a:graphic>
      </p:graphicFrame>
      <p:sp>
        <p:nvSpPr>
          <p:cNvPr id="16388" name="Text Box 4"/>
          <p:cNvSpPr txBox="1">
            <a:spLocks noChangeArrowheads="1"/>
          </p:cNvSpPr>
          <p:nvPr/>
        </p:nvSpPr>
        <p:spPr bwMode="auto">
          <a:xfrm>
            <a:off x="6324600" y="6248400"/>
            <a:ext cx="2438400" cy="366713"/>
          </a:xfrm>
          <a:prstGeom prst="rect">
            <a:avLst/>
          </a:prstGeom>
          <a:noFill/>
          <a:ln w="9525">
            <a:noFill/>
            <a:miter lim="800000"/>
            <a:headEnd/>
            <a:tailEnd/>
          </a:ln>
        </p:spPr>
        <p:txBody>
          <a:bodyPr>
            <a:spAutoFit/>
          </a:bodyPr>
          <a:lstStyle/>
          <a:p>
            <a:pPr>
              <a:spcBef>
                <a:spcPct val="50000"/>
              </a:spcBef>
            </a:pPr>
            <a:endParaRPr lang="fr-CI"/>
          </a:p>
        </p:txBody>
      </p:sp>
      <p:sp>
        <p:nvSpPr>
          <p:cNvPr id="7" name="TextBox 6"/>
          <p:cNvSpPr txBox="1"/>
          <p:nvPr/>
        </p:nvSpPr>
        <p:spPr>
          <a:xfrm>
            <a:off x="0" y="1219200"/>
            <a:ext cx="5181600" cy="369332"/>
          </a:xfrm>
          <a:prstGeom prst="rect">
            <a:avLst/>
          </a:prstGeom>
          <a:noFill/>
        </p:spPr>
        <p:txBody>
          <a:bodyPr wrap="square" rtlCol="0">
            <a:spAutoFit/>
          </a:bodyPr>
          <a:lstStyle/>
          <a:p>
            <a:r>
              <a:rPr lang="en-US" i="1" dirty="0" smtClean="0">
                <a:latin typeface="+mn-lt"/>
              </a:rPr>
              <a:t>Percent HIV positive, women and men age 15-49</a:t>
            </a:r>
            <a:endParaRPr lang="en-US" i="1" dirty="0">
              <a:latin typeface="+mn-lt"/>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0" y="0"/>
            <a:ext cx="9144000" cy="1066800"/>
          </a:xfrm>
        </p:spPr>
        <p:txBody>
          <a:bodyPr/>
          <a:lstStyle/>
          <a:p>
            <a:pPr eaLnBrk="1" hangingPunct="1">
              <a:lnSpc>
                <a:spcPct val="80000"/>
              </a:lnSpc>
            </a:pPr>
            <a:r>
              <a:rPr lang="en-US" sz="4000" b="0" dirty="0" smtClean="0"/>
              <a:t>HIV Prevalence by Residence</a:t>
            </a:r>
          </a:p>
        </p:txBody>
      </p:sp>
      <p:graphicFrame>
        <p:nvGraphicFramePr>
          <p:cNvPr id="6" name="Object 4"/>
          <p:cNvGraphicFramePr>
            <a:graphicFrameLocks noGrp="1" noChangeAspect="1"/>
          </p:cNvGraphicFramePr>
          <p:nvPr>
            <p:ph type="chart" idx="1"/>
            <p:extLst>
              <p:ext uri="{D42A27DB-BD31-4B8C-83A1-F6EECF244321}">
                <p14:modId xmlns:p14="http://schemas.microsoft.com/office/powerpoint/2010/main" xmlns="" val="4259137409"/>
              </p:ext>
            </p:extLst>
          </p:nvPr>
        </p:nvGraphicFramePr>
        <p:xfrm>
          <a:off x="649389" y="1979843"/>
          <a:ext cx="7845223" cy="4878157"/>
        </p:xfrm>
        <a:graphic>
          <a:graphicData uri="http://schemas.openxmlformats.org/drawingml/2006/chart">
            <c:chart xmlns:c="http://schemas.openxmlformats.org/drawingml/2006/chart" xmlns:r="http://schemas.openxmlformats.org/officeDocument/2006/relationships" r:id="rId2"/>
          </a:graphicData>
        </a:graphic>
      </p:graphicFrame>
      <p:sp>
        <p:nvSpPr>
          <p:cNvPr id="17412" name="Text Box 3"/>
          <p:cNvSpPr txBox="1">
            <a:spLocks noChangeArrowheads="1"/>
          </p:cNvSpPr>
          <p:nvPr/>
        </p:nvSpPr>
        <p:spPr bwMode="auto">
          <a:xfrm>
            <a:off x="6324600" y="6248400"/>
            <a:ext cx="2438400" cy="366713"/>
          </a:xfrm>
          <a:prstGeom prst="rect">
            <a:avLst/>
          </a:prstGeom>
          <a:noFill/>
          <a:ln w="9525">
            <a:noFill/>
            <a:miter lim="800000"/>
            <a:headEnd/>
            <a:tailEnd/>
          </a:ln>
        </p:spPr>
        <p:txBody>
          <a:bodyPr>
            <a:spAutoFit/>
          </a:bodyPr>
          <a:lstStyle/>
          <a:p>
            <a:pPr>
              <a:spcBef>
                <a:spcPct val="50000"/>
              </a:spcBef>
            </a:pPr>
            <a:endParaRPr lang="fr-CI"/>
          </a:p>
        </p:txBody>
      </p:sp>
      <p:sp>
        <p:nvSpPr>
          <p:cNvPr id="9" name="TextBox 8"/>
          <p:cNvSpPr txBox="1"/>
          <p:nvPr/>
        </p:nvSpPr>
        <p:spPr>
          <a:xfrm>
            <a:off x="0" y="1295400"/>
            <a:ext cx="6553200" cy="369332"/>
          </a:xfrm>
          <a:prstGeom prst="rect">
            <a:avLst/>
          </a:prstGeom>
          <a:noFill/>
        </p:spPr>
        <p:txBody>
          <a:bodyPr wrap="square" rtlCol="0">
            <a:spAutoFit/>
          </a:bodyPr>
          <a:lstStyle/>
          <a:p>
            <a:r>
              <a:rPr lang="en-US" i="1" dirty="0" smtClean="0">
                <a:latin typeface="+mn-lt"/>
              </a:rPr>
              <a:t>Percent HIV positive, women and men age 15-49</a:t>
            </a:r>
            <a:endParaRPr lang="en-US" i="1" dirty="0">
              <a:latin typeface="+mn-lt"/>
            </a:endParaRPr>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Default Design">
  <a:themeElements>
    <a:clrScheme name="Ethiopia 2011">
      <a:dk1>
        <a:srgbClr val="000000"/>
      </a:dk1>
      <a:lt1>
        <a:srgbClr val="FFFFFF"/>
      </a:lt1>
      <a:dk2>
        <a:srgbClr val="864F21"/>
      </a:dk2>
      <a:lt2>
        <a:srgbClr val="C0A277"/>
      </a:lt2>
      <a:accent1>
        <a:srgbClr val="466BB3"/>
      </a:accent1>
      <a:accent2>
        <a:srgbClr val="FFE01B"/>
      </a:accent2>
      <a:accent3>
        <a:srgbClr val="F311D3"/>
      </a:accent3>
      <a:accent4>
        <a:srgbClr val="623819"/>
      </a:accent4>
      <a:accent5>
        <a:srgbClr val="00B6BE"/>
      </a:accent5>
      <a:accent6>
        <a:srgbClr val="494544"/>
      </a:accent6>
      <a:hlink>
        <a:srgbClr val="A12B0A"/>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Ethiopia 2011">
      <a:dk1>
        <a:srgbClr val="000000"/>
      </a:dk1>
      <a:lt1>
        <a:srgbClr val="FFFFFF"/>
      </a:lt1>
      <a:dk2>
        <a:srgbClr val="864F21"/>
      </a:dk2>
      <a:lt2>
        <a:srgbClr val="C0A277"/>
      </a:lt2>
      <a:accent1>
        <a:srgbClr val="466BB3"/>
      </a:accent1>
      <a:accent2>
        <a:srgbClr val="FFE01B"/>
      </a:accent2>
      <a:accent3>
        <a:srgbClr val="F311D3"/>
      </a:accent3>
      <a:accent4>
        <a:srgbClr val="623819"/>
      </a:accent4>
      <a:accent5>
        <a:srgbClr val="00B6BE"/>
      </a:accent5>
      <a:accent6>
        <a:srgbClr val="494544"/>
      </a:accent6>
      <a:hlink>
        <a:srgbClr val="A12B0A"/>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2799</TotalTime>
  <Words>612</Words>
  <Application>Microsoft Office PowerPoint</Application>
  <PresentationFormat>On-screen Show (4:3)</PresentationFormat>
  <Paragraphs>77</Paragraphs>
  <Slides>19</Slides>
  <Notes>6</Notes>
  <HiddenSlides>0</HiddenSlides>
  <MMClips>0</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Default Design</vt:lpstr>
      <vt:lpstr>Custom Design</vt:lpstr>
      <vt:lpstr>Slide 1</vt:lpstr>
      <vt:lpstr>Slide 2</vt:lpstr>
      <vt:lpstr>Background: HIV Testing</vt:lpstr>
      <vt:lpstr>Logistics</vt:lpstr>
      <vt:lpstr>HIV Response Rate by Residence</vt:lpstr>
      <vt:lpstr>Slide 6</vt:lpstr>
      <vt:lpstr>Slide 7</vt:lpstr>
      <vt:lpstr>HIV Prevalence</vt:lpstr>
      <vt:lpstr>HIV Prevalence by Residence</vt:lpstr>
      <vt:lpstr>Trends in HIV Prevalence</vt:lpstr>
      <vt:lpstr>HIV Prevalence by Age</vt:lpstr>
      <vt:lpstr>HIV Prevalence by Region</vt:lpstr>
      <vt:lpstr>HIV Prevalence by Education</vt:lpstr>
      <vt:lpstr>HIV Prevalence by Wealth</vt:lpstr>
      <vt:lpstr>HIV Prevalence by Marital Status</vt:lpstr>
      <vt:lpstr>HIV Prevalence and  Number of Lifetime Partners</vt:lpstr>
      <vt:lpstr>HIV Prevalence among Couples</vt:lpstr>
      <vt:lpstr>HIV Prevalence among Youth</vt:lpstr>
      <vt:lpstr>Key Findings</vt:lpstr>
    </vt:vector>
  </TitlesOfParts>
  <Company>Macro International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Administrator</cp:lastModifiedBy>
  <cp:revision>180</cp:revision>
  <dcterms:created xsi:type="dcterms:W3CDTF">2005-03-10T20:13:19Z</dcterms:created>
  <dcterms:modified xsi:type="dcterms:W3CDTF">2012-05-09T14:45:49Z</dcterms:modified>
</cp:coreProperties>
</file>