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18"/>
  </p:notesMasterIdLst>
  <p:sldIdLst>
    <p:sldId id="387" r:id="rId3"/>
    <p:sldId id="258" r:id="rId4"/>
    <p:sldId id="358" r:id="rId5"/>
    <p:sldId id="360" r:id="rId6"/>
    <p:sldId id="361" r:id="rId7"/>
    <p:sldId id="398" r:id="rId8"/>
    <p:sldId id="353" r:id="rId9"/>
    <p:sldId id="364" r:id="rId10"/>
    <p:sldId id="399" r:id="rId11"/>
    <p:sldId id="366" r:id="rId12"/>
    <p:sldId id="403" r:id="rId13"/>
    <p:sldId id="404" r:id="rId14"/>
    <p:sldId id="397" r:id="rId15"/>
    <p:sldId id="371" r:id="rId16"/>
    <p:sldId id="372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3" autoAdjust="0"/>
    <p:restoredTop sz="94660"/>
  </p:normalViewPr>
  <p:slideViewPr>
    <p:cSldViewPr>
      <p:cViewPr>
        <p:scale>
          <a:sx n="80" d="100"/>
          <a:sy n="80" d="100"/>
        </p:scale>
        <p:origin x="-230" y="-1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spPr>
              <a:solidFill>
                <a:schemeClr val="tx2">
                  <a:lumMod val="40000"/>
                  <a:lumOff val="60000"/>
                </a:schemeClr>
              </a:solidFill>
            </c:spPr>
          </c:dPt>
          <c:dPt>
            <c:idx val="1"/>
            <c:spPr>
              <a:solidFill>
                <a:schemeClr val="tx2"/>
              </a:solidFill>
            </c:spPr>
          </c:dPt>
          <c:dPt>
            <c:idx val="3"/>
            <c:spPr>
              <a:solidFill>
                <a:schemeClr val="accent1">
                  <a:lumMod val="50000"/>
                </a:schemeClr>
              </a:solidFill>
            </c:spPr>
          </c:dPt>
          <c:dPt>
            <c:idx val="6"/>
            <c:spPr>
              <a:solidFill>
                <a:schemeClr val="accent2"/>
              </a:solidFill>
            </c:spPr>
          </c:dPt>
          <c:dLbls>
            <c:dLbl>
              <c:idx val="1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2"/>
              <c:layout>
                <c:manualLayout>
                  <c:x val="2.2545183496799751E-2"/>
                  <c:y val="-9.143208661417320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Other </a:t>
                    </a:r>
                    <a:r>
                      <a:rPr lang="en-US" dirty="0"/>
                      <a:t>health worker
</a:t>
                    </a:r>
                    <a:r>
                      <a:rPr lang="en-US" dirty="0" smtClean="0"/>
                      <a:t>&lt;1%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dLbl>
              <c:idx val="3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4"/>
              <c:layout>
                <c:manualLayout>
                  <c:x val="0.31516507804945437"/>
                  <c:y val="-0.23970630624296968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TBA</a:t>
                    </a:r>
                    <a:r>
                      <a:rPr lang="en-US"/>
                      <a:t>
</a:t>
                    </a:r>
                    <a:r>
                      <a:rPr lang="en-US" smtClean="0"/>
                      <a:t>&lt;1%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dirty="0"/>
                      <a:t>Voluntary community health worker</a:t>
                    </a:r>
                    <a:r>
                      <a:rPr lang="en-US"/>
                      <a:t>
</a:t>
                    </a:r>
                    <a:r>
                      <a:rPr lang="en-US" smtClean="0"/>
                      <a:t>&lt;1%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dirty="0"/>
                      <a:t>No ANC</a:t>
                    </a:r>
                    <a:r>
                      <a:rPr lang="en-US"/>
                      <a:t>
</a:t>
                    </a:r>
                    <a:r>
                      <a:rPr lang="en-US" smtClean="0"/>
                      <a:t>57%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Sheet1!$A$2:$A$8</c:f>
              <c:strCache>
                <c:ptCount val="7"/>
                <c:pt idx="0">
                  <c:v>Doctor</c:v>
                </c:pt>
                <c:pt idx="1">
                  <c:v>Nurse/midwife</c:v>
                </c:pt>
                <c:pt idx="2">
                  <c:v>Other health worker</c:v>
                </c:pt>
                <c:pt idx="3">
                  <c:v>HEW</c:v>
                </c:pt>
                <c:pt idx="4">
                  <c:v>TBA</c:v>
                </c:pt>
                <c:pt idx="5">
                  <c:v>Voluntary community health worker</c:v>
                </c:pt>
                <c:pt idx="6">
                  <c:v>No ANC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5</c:v>
                </c:pt>
                <c:pt idx="1">
                  <c:v>28</c:v>
                </c:pt>
                <c:pt idx="2" formatCode="0">
                  <c:v>0.1</c:v>
                </c:pt>
                <c:pt idx="3">
                  <c:v>9</c:v>
                </c:pt>
                <c:pt idx="4" formatCode="0">
                  <c:v>0.1</c:v>
                </c:pt>
                <c:pt idx="5" formatCode="0">
                  <c:v>0.1</c:v>
                </c:pt>
                <c:pt idx="6">
                  <c:v>57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9.3457943925233669E-2"/>
          <c:y val="3.0456852791878177E-2"/>
          <c:w val="0.64342237594132501"/>
          <c:h val="0.87080798593069253"/>
        </c:manualLayout>
      </c:layout>
      <c:barChart>
        <c:barDir val="col"/>
        <c:grouping val="percentStacked"/>
        <c:ser>
          <c:idx val="0"/>
          <c:order val="0"/>
          <c:tx>
            <c:strRef>
              <c:f>Sheet1!$B$1</c:f>
              <c:strCache>
                <c:ptCount val="1"/>
                <c:pt idx="0">
                  <c:v>Public sector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</c:v>
                </c:pt>
                <c:pt idx="1">
                  <c:v>43</c:v>
                </c:pt>
                <c:pt idx="2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Private sector</c:v>
                </c:pt>
              </c:strCache>
            </c:strRef>
          </c:tx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&lt;1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</c:v>
                </c:pt>
                <c:pt idx="1">
                  <c:v>7</c:v>
                </c:pt>
                <c:pt idx="2">
                  <c:v>0.4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Home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90</c:v>
                </c:pt>
                <c:pt idx="1">
                  <c:v>50</c:v>
                </c:pt>
                <c:pt idx="2">
                  <c:v>95</c:v>
                </c:pt>
              </c:numCache>
            </c:numRef>
          </c:val>
        </c:ser>
        <c:dLbls>
          <c:showVal val="1"/>
        </c:dLbls>
        <c:gapWidth val="95"/>
        <c:overlap val="100"/>
        <c:axId val="87910272"/>
        <c:axId val="87911808"/>
      </c:barChart>
      <c:catAx>
        <c:axId val="87910272"/>
        <c:scaling>
          <c:orientation val="minMax"/>
        </c:scaling>
        <c:axPos val="b"/>
        <c:majorTickMark val="none"/>
        <c:tickLblPos val="nextTo"/>
        <c:crossAx val="87911808"/>
        <c:crosses val="autoZero"/>
        <c:auto val="1"/>
        <c:lblAlgn val="ctr"/>
        <c:lblOffset val="100"/>
      </c:catAx>
      <c:valAx>
        <c:axId val="87911808"/>
        <c:scaling>
          <c:orientation val="minMax"/>
        </c:scaling>
        <c:delete val="1"/>
        <c:axPos val="l"/>
        <c:numFmt formatCode="0%" sourceLinked="1"/>
        <c:tickLblPos val="none"/>
        <c:crossAx val="879102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5557190865160562"/>
          <c:y val="4.6927934769575116E-2"/>
          <c:w val="0.23352466455711729"/>
          <c:h val="0.53812382589232177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spPr>
              <a:solidFill>
                <a:schemeClr val="tx2">
                  <a:lumMod val="40000"/>
                  <a:lumOff val="60000"/>
                </a:schemeClr>
              </a:solidFill>
            </c:spPr>
          </c:dPt>
          <c:dPt>
            <c:idx val="1"/>
            <c:spPr>
              <a:solidFill>
                <a:schemeClr val="tx2"/>
              </a:solidFill>
            </c:spPr>
          </c:dPt>
          <c:dPt>
            <c:idx val="3"/>
            <c:spPr>
              <a:solidFill>
                <a:schemeClr val="accent1">
                  <a:lumMod val="75000"/>
                </a:schemeClr>
              </a:solidFill>
            </c:spPr>
          </c:dPt>
          <c:dLbls>
            <c:dLbl>
              <c:idx val="3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dirty="0"/>
                      <a:t>Voluntary community health worker</a:t>
                    </a:r>
                    <a:r>
                      <a:rPr lang="en-US"/>
                      <a:t>
</a:t>
                    </a:r>
                    <a:r>
                      <a:rPr lang="en-US" smtClean="0"/>
                      <a:t>&lt;1%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dLbl>
              <c:idx val="5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/>
                      <a:t>Relative/other
</a:t>
                    </a:r>
                    <a:r>
                      <a:rPr lang="en-US" dirty="0" smtClean="0"/>
                      <a:t>57%</a:t>
                    </a:r>
                    <a:endParaRPr lang="en-US" dirty="0"/>
                  </a:p>
                </c:rich>
              </c:tx>
              <c:spPr/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Sheet1!$A$2:$A$8</c:f>
              <c:strCache>
                <c:ptCount val="7"/>
                <c:pt idx="0">
                  <c:v>Doctor</c:v>
                </c:pt>
                <c:pt idx="1">
                  <c:v>Nurse/midwife</c:v>
                </c:pt>
                <c:pt idx="2">
                  <c:v>HEW</c:v>
                </c:pt>
                <c:pt idx="3">
                  <c:v>TBA</c:v>
                </c:pt>
                <c:pt idx="4">
                  <c:v>Voluntary community health worker</c:v>
                </c:pt>
                <c:pt idx="5">
                  <c:v>Relative/other</c:v>
                </c:pt>
                <c:pt idx="6">
                  <c:v>No one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</c:v>
                </c:pt>
                <c:pt idx="1">
                  <c:v>7</c:v>
                </c:pt>
                <c:pt idx="2">
                  <c:v>1</c:v>
                </c:pt>
                <c:pt idx="3">
                  <c:v>28</c:v>
                </c:pt>
                <c:pt idx="4">
                  <c:v>0.2</c:v>
                </c:pt>
                <c:pt idx="5">
                  <c:v>57</c:v>
                </c:pt>
                <c:pt idx="6">
                  <c:v>4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7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Sheet1!$A$2:$A$12</c:f>
              <c:strCache>
                <c:ptCount val="11"/>
                <c:pt idx="0">
                  <c:v>SNNP</c:v>
                </c:pt>
                <c:pt idx="1">
                  <c:v>Affar</c:v>
                </c:pt>
                <c:pt idx="2">
                  <c:v>Oromiya</c:v>
                </c:pt>
                <c:pt idx="3">
                  <c:v>Somali</c:v>
                </c:pt>
                <c:pt idx="4">
                  <c:v>Benishangul-Gumuz</c:v>
                </c:pt>
                <c:pt idx="5">
                  <c:v>Amhara</c:v>
                </c:pt>
                <c:pt idx="6">
                  <c:v>Tigray</c:v>
                </c:pt>
                <c:pt idx="7">
                  <c:v>Gambela</c:v>
                </c:pt>
                <c:pt idx="8">
                  <c:v>Harari</c:v>
                </c:pt>
                <c:pt idx="9">
                  <c:v>Dire Dawa</c:v>
                </c:pt>
                <c:pt idx="10">
                  <c:v>Addis Ababa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6</c:v>
                </c:pt>
                <c:pt idx="1">
                  <c:v>7</c:v>
                </c:pt>
                <c:pt idx="2">
                  <c:v>8</c:v>
                </c:pt>
                <c:pt idx="3">
                  <c:v>8</c:v>
                </c:pt>
                <c:pt idx="4">
                  <c:v>9</c:v>
                </c:pt>
                <c:pt idx="5">
                  <c:v>10</c:v>
                </c:pt>
                <c:pt idx="6">
                  <c:v>12</c:v>
                </c:pt>
                <c:pt idx="7" formatCode="0">
                  <c:v>27</c:v>
                </c:pt>
                <c:pt idx="8">
                  <c:v>33</c:v>
                </c:pt>
                <c:pt idx="9">
                  <c:v>40</c:v>
                </c:pt>
                <c:pt idx="10">
                  <c:v>84</c:v>
                </c:pt>
              </c:numCache>
            </c:numRef>
          </c:val>
        </c:ser>
        <c:dLbls>
          <c:showVal val="1"/>
        </c:dLbls>
        <c:gapWidth val="100"/>
        <c:overlap val="-25"/>
        <c:axId val="92504448"/>
        <c:axId val="92505984"/>
      </c:barChart>
      <c:catAx>
        <c:axId val="92504448"/>
        <c:scaling>
          <c:orientation val="minMax"/>
        </c:scaling>
        <c:axPos val="b"/>
        <c:majorTickMark val="none"/>
        <c:tickLblPos val="nextTo"/>
        <c:crossAx val="92505984"/>
        <c:crosses val="autoZero"/>
        <c:auto val="1"/>
        <c:lblAlgn val="ctr"/>
        <c:lblOffset val="100"/>
      </c:catAx>
      <c:valAx>
        <c:axId val="92505984"/>
        <c:scaling>
          <c:orientation val="minMax"/>
        </c:scaling>
        <c:delete val="1"/>
        <c:axPos val="l"/>
        <c:numFmt formatCode="General" sourceLinked="1"/>
        <c:tickLblPos val="none"/>
        <c:crossAx val="925044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dPt>
            <c:idx val="0"/>
            <c:spPr>
              <a:solidFill>
                <a:schemeClr val="accent1"/>
              </a:solidFill>
            </c:spPr>
          </c:dPt>
          <c:dPt>
            <c:idx val="5"/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Sheet1!$A$2:$A$11</c:f>
              <c:strCache>
                <c:ptCount val="10"/>
                <c:pt idx="0">
                  <c:v>Ethiopia 2011</c:v>
                </c:pt>
                <c:pt idx="1">
                  <c:v>Uganda 2006</c:v>
                </c:pt>
                <c:pt idx="2">
                  <c:v>Kenya 2008-09</c:v>
                </c:pt>
                <c:pt idx="3">
                  <c:v>Zambia 2007</c:v>
                </c:pt>
                <c:pt idx="4">
                  <c:v>Tanzania 2010</c:v>
                </c:pt>
                <c:pt idx="5">
                  <c:v>Rwanda 2010</c:v>
                </c:pt>
                <c:pt idx="6">
                  <c:v>Malawi 2010</c:v>
                </c:pt>
                <c:pt idx="7">
                  <c:v>Congo Democratic Republic 2007</c:v>
                </c:pt>
                <c:pt idx="8">
                  <c:v>Zimbabwe 2005-06</c:v>
                </c:pt>
                <c:pt idx="9">
                  <c:v>Namibia 2006-07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10</c:v>
                </c:pt>
                <c:pt idx="1">
                  <c:v>42.1</c:v>
                </c:pt>
                <c:pt idx="2">
                  <c:v>44</c:v>
                </c:pt>
                <c:pt idx="3">
                  <c:v>46.5</c:v>
                </c:pt>
                <c:pt idx="4">
                  <c:v>51</c:v>
                </c:pt>
                <c:pt idx="5">
                  <c:v>69</c:v>
                </c:pt>
                <c:pt idx="6">
                  <c:v>71</c:v>
                </c:pt>
                <c:pt idx="7">
                  <c:v>74</c:v>
                </c:pt>
                <c:pt idx="8">
                  <c:v>79.7</c:v>
                </c:pt>
                <c:pt idx="9">
                  <c:v>81.400000000000006</c:v>
                </c:pt>
              </c:numCache>
            </c:numRef>
          </c:val>
        </c:ser>
        <c:dLbls>
          <c:showVal val="1"/>
        </c:dLbls>
        <c:gapWidth val="101"/>
        <c:overlap val="-25"/>
        <c:axId val="93614080"/>
        <c:axId val="93616768"/>
      </c:barChart>
      <c:catAx>
        <c:axId val="93614080"/>
        <c:scaling>
          <c:orientation val="minMax"/>
        </c:scaling>
        <c:axPos val="l"/>
        <c:majorTickMark val="none"/>
        <c:tickLblPos val="nextTo"/>
        <c:crossAx val="93616768"/>
        <c:crosses val="autoZero"/>
        <c:auto val="1"/>
        <c:lblAlgn val="ctr"/>
        <c:lblOffset val="100"/>
      </c:catAx>
      <c:valAx>
        <c:axId val="93616768"/>
        <c:scaling>
          <c:orientation val="minMax"/>
        </c:scaling>
        <c:delete val="1"/>
        <c:axPos val="b"/>
        <c:numFmt formatCode="0" sourceLinked="1"/>
        <c:tickLblPos val="none"/>
        <c:crossAx val="936140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8"/>
  <c:chart>
    <c:autoTitleDeleted val="1"/>
    <c:plotArea>
      <c:layout>
        <c:manualLayout>
          <c:layoutTarget val="inner"/>
          <c:xMode val="edge"/>
          <c:yMode val="edge"/>
          <c:x val="1.8333333333333333E-2"/>
          <c:y val="0.29447042108699167"/>
          <c:w val="0.96333333333333349"/>
          <c:h val="0.50992397278335189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2000 EDHS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Antenatal care from a skilled provider</c:v>
                </c:pt>
                <c:pt idx="1">
                  <c:v>Delivery assistance from a skilled provider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27</c:v>
                </c:pt>
                <c:pt idx="1">
                  <c:v>6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2005 EDHS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Antenatal care from a skilled provider</c:v>
                </c:pt>
                <c:pt idx="1">
                  <c:v>Delivery assistance from a skilled provider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28</c:v>
                </c:pt>
                <c:pt idx="1">
                  <c:v>6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2011 EDHS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Antenatal care from a skilled provider</c:v>
                </c:pt>
                <c:pt idx="1">
                  <c:v>Delivery assistance from a skilled provider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34</c:v>
                </c:pt>
                <c:pt idx="1">
                  <c:v>10</c:v>
                </c:pt>
              </c:numCache>
            </c:numRef>
          </c:val>
        </c:ser>
        <c:dLbls>
          <c:showVal val="1"/>
        </c:dLbls>
        <c:gapWidth val="100"/>
        <c:overlap val="-25"/>
        <c:axId val="105092224"/>
        <c:axId val="105093760"/>
      </c:barChart>
      <c:catAx>
        <c:axId val="105092224"/>
        <c:scaling>
          <c:orientation val="minMax"/>
        </c:scaling>
        <c:axPos val="b"/>
        <c:numFmt formatCode="General" sourceLinked="1"/>
        <c:majorTickMark val="none"/>
        <c:tickLblPos val="nextTo"/>
        <c:crossAx val="105093760"/>
        <c:crosses val="autoZero"/>
        <c:auto val="1"/>
        <c:lblAlgn val="ctr"/>
        <c:lblOffset val="100"/>
      </c:catAx>
      <c:valAx>
        <c:axId val="105093760"/>
        <c:scaling>
          <c:orientation val="minMax"/>
          <c:max val="100"/>
          <c:min val="0"/>
        </c:scaling>
        <c:delete val="1"/>
        <c:axPos val="l"/>
        <c:numFmt formatCode="General" sourceLinked="1"/>
        <c:tickLblPos val="none"/>
        <c:crossAx val="105092224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0.3824</cdr:x>
      <cdr:y>0.01493</cdr:y>
    </cdr:from>
    <cdr:to>
      <cdr:x>0.61609</cdr:x>
      <cdr:y>0.14957</cdr:y>
    </cdr:to>
    <cdr:sp macro="" textlink="">
      <cdr:nvSpPr>
        <cdr:cNvPr id="5" name="TextBox 63"/>
        <cdr:cNvSpPr txBox="1"/>
      </cdr:nvSpPr>
      <cdr:spPr>
        <a:xfrm xmlns:a="http://schemas.openxmlformats.org/drawingml/2006/main">
          <a:off x="3491346" y="76200"/>
          <a:ext cx="2133623" cy="687191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2000" b="1" dirty="0" smtClean="0"/>
            <a:t>Ethiopia total</a:t>
          </a:r>
        </a:p>
        <a:p xmlns:a="http://schemas.openxmlformats.org/drawingml/2006/main">
          <a:pPr algn="ctr"/>
          <a:r>
            <a:rPr lang="en-US" sz="2000" b="1" dirty="0" smtClean="0"/>
            <a:t>10%</a:t>
          </a:r>
          <a:endParaRPr lang="en-US" sz="2000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FC553C-10D3-46ED-9EC7-09738BB2297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B578CC-B6CD-4904-95B9-00534406B29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118643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DC755F-3AFF-4230-9055-03225F50B501}" type="slidenum">
              <a:rPr lang="en-US"/>
              <a:pPr/>
              <a:t>3</a:t>
            </a:fld>
            <a:endParaRPr lang="en-US"/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E4DEAC-58D1-434F-BB65-3623C9219BA1}" type="slidenum">
              <a:rPr lang="en-US"/>
              <a:pPr/>
              <a:t>8</a:t>
            </a:fld>
            <a:endParaRPr lang="en-US" dirty="0"/>
          </a:p>
        </p:txBody>
      </p:sp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I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8B9171-470F-4721-8C66-0F3C3EFEB5A6}" type="slidenum">
              <a:rPr lang="en-US"/>
              <a:pPr/>
              <a:t>10</a:t>
            </a:fld>
            <a:endParaRPr lang="en-US" dirty="0"/>
          </a:p>
        </p:txBody>
      </p:sp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noProof="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1442E8-E448-4167-94E0-BC3E4BC1BE2D}" type="slidenum">
              <a:rPr lang="en-US"/>
              <a:pPr/>
              <a:t>12</a:t>
            </a:fld>
            <a:endParaRPr lang="en-US"/>
          </a:p>
        </p:txBody>
      </p:sp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I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381000" y="5486400"/>
            <a:ext cx="838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Ethiopia</a:t>
            </a:r>
            <a:r>
              <a:rPr lang="en-US" sz="3200" b="0" baseline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Demographic and Health Survey 2011</a:t>
            </a:r>
            <a:endParaRPr lang="en-US" sz="3200" b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-338630" y="2255772"/>
            <a:ext cx="9821260" cy="2346456"/>
            <a:chOff x="-338630" y="1771045"/>
            <a:chExt cx="9821260" cy="2346456"/>
          </a:xfrm>
        </p:grpSpPr>
        <p:grpSp>
          <p:nvGrpSpPr>
            <p:cNvPr id="12" name="Group 11"/>
            <p:cNvGrpSpPr/>
            <p:nvPr userDrawn="1"/>
          </p:nvGrpSpPr>
          <p:grpSpPr>
            <a:xfrm>
              <a:off x="-338630" y="2010380"/>
              <a:ext cx="9821260" cy="1849341"/>
              <a:chOff x="6626" y="2036859"/>
              <a:chExt cx="9821260" cy="1849341"/>
            </a:xfrm>
          </p:grpSpPr>
          <p:pic>
            <p:nvPicPr>
              <p:cNvPr id="15" name="Picture 14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3855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16" name="Picture 15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6626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17" name="Picture 16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100858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18" name="Picture 17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173562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19" name="Picture 18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3267794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0" name="Picture 19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4362026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1" name="Picture 20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6545190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2" name="Picture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3266469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3" name="Picture 22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108087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4" name="Picture 23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173562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5" name="Picture 24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4360701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6" name="Picture 25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6546515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7" name="Picture 26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639422" y="2951259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8" name="Picture 27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639422" y="2036859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9" name="Picture 28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5454933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30" name="Picture 29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5452283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31" name="Picture 30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8733654" y="2036859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32" name="Picture 3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8717340" y="2951259"/>
                <a:ext cx="1094232" cy="914400"/>
              </a:xfrm>
              <a:prstGeom prst="rect">
                <a:avLst/>
              </a:prstGeom>
            </p:spPr>
          </p:pic>
        </p:grpSp>
        <p:sp>
          <p:nvSpPr>
            <p:cNvPr id="13" name="Rectangle 12"/>
            <p:cNvSpPr/>
            <p:nvPr userDrawn="1"/>
          </p:nvSpPr>
          <p:spPr>
            <a:xfrm>
              <a:off x="-76200" y="1771045"/>
              <a:ext cx="9372600" cy="2577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-114300" y="3859721"/>
              <a:ext cx="9372600" cy="2577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63D97-02F5-4AD9-B3E5-4BF68C230E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FC42-4E46-4684-8A57-C7A5E0C064D5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C0D81-8C0A-405E-9A6E-B389547803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532831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FC42-4E46-4684-8A57-C7A5E0C064D5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C0D81-8C0A-405E-9A6E-B389547803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588672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FC42-4E46-4684-8A57-C7A5E0C064D5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C0D81-8C0A-405E-9A6E-B389547803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796099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FC42-4E46-4684-8A57-C7A5E0C064D5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C0D81-8C0A-405E-9A6E-B389547803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279885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FC42-4E46-4684-8A57-C7A5E0C064D5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C0D81-8C0A-405E-9A6E-B389547803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557065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FC42-4E46-4684-8A57-C7A5E0C064D5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C0D81-8C0A-405E-9A6E-B389547803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957739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FC42-4E46-4684-8A57-C7A5E0C064D5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C0D81-8C0A-405E-9A6E-B389547803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52184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FC42-4E46-4684-8A57-C7A5E0C064D5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C0D81-8C0A-405E-9A6E-B389547803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006755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FC42-4E46-4684-8A57-C7A5E0C064D5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C0D81-8C0A-405E-9A6E-B389547803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852337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FC42-4E46-4684-8A57-C7A5E0C064D5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C0D81-8C0A-405E-9A6E-B389547803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850818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FC42-4E46-4684-8A57-C7A5E0C064D5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C0D81-8C0A-405E-9A6E-B389547803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426906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63D97-02F5-4AD9-B3E5-4BF68C230E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7FC42-4E46-4684-8A57-C7A5E0C064D5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C0D81-8C0A-405E-9A6E-B389547803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88469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60960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400" b="1" dirty="0" smtClean="0">
                <a:latin typeface="Calibri" pitchFamily="34" charset="0"/>
                <a:cs typeface="Arial" charset="0"/>
              </a:rPr>
              <a:t>Maternal Health</a:t>
            </a:r>
            <a:endParaRPr lang="en-US" sz="4400" b="1" dirty="0"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12615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7847013" cy="838200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/>
              <a:t>Assistance During </a:t>
            </a:r>
            <a:r>
              <a:rPr lang="en-US" sz="4000" dirty="0" smtClean="0"/>
              <a:t>Delivery</a:t>
            </a:r>
            <a:endParaRPr lang="en-US" sz="4000" dirty="0"/>
          </a:p>
        </p:txBody>
      </p:sp>
      <p:sp>
        <p:nvSpPr>
          <p:cNvPr id="49174" name="Text Box 22"/>
          <p:cNvSpPr txBox="1">
            <a:spLocks noChangeArrowheads="1"/>
          </p:cNvSpPr>
          <p:nvPr/>
        </p:nvSpPr>
        <p:spPr bwMode="auto">
          <a:xfrm>
            <a:off x="32657" y="838200"/>
            <a:ext cx="2590800" cy="5909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i="1" dirty="0" smtClean="0"/>
              <a:t>Percent distribution </a:t>
            </a:r>
            <a:r>
              <a:rPr lang="en-US" i="1" dirty="0"/>
              <a:t>of births in the past 5 </a:t>
            </a:r>
            <a:r>
              <a:rPr lang="en-US" i="1" dirty="0" smtClean="0"/>
              <a:t>years</a:t>
            </a:r>
            <a:endParaRPr lang="en-US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125185" y="1759527"/>
            <a:ext cx="2405743" cy="1569660"/>
          </a:xfrm>
          <a:prstGeom prst="rect">
            <a:avLst/>
          </a:prstGeom>
          <a:solidFill>
            <a:schemeClr val="tx2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10% </a:t>
            </a:r>
            <a:r>
              <a:rPr lang="en-US" sz="2400" dirty="0" smtClean="0">
                <a:solidFill>
                  <a:schemeClr val="bg1"/>
                </a:solidFill>
              </a:rPr>
              <a:t>of births were delivered by a skilled birth attendant.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657" y="6550223"/>
            <a:ext cx="5943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*Skilled birth attendant includes doctor, nurse, or midwife.</a:t>
            </a:r>
            <a:endParaRPr lang="en-US" sz="1400" dirty="0"/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xmlns="" val="343161779"/>
              </p:ext>
            </p:extLst>
          </p:nvPr>
        </p:nvGraphicFramePr>
        <p:xfrm>
          <a:off x="1524000" y="1133665"/>
          <a:ext cx="7620000" cy="58005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6" name="Chart 155"/>
          <p:cNvGraphicFramePr/>
          <p:nvPr>
            <p:extLst>
              <p:ext uri="{D42A27DB-BD31-4B8C-83A1-F6EECF244321}">
                <p14:modId xmlns:p14="http://schemas.microsoft.com/office/powerpoint/2010/main" xmlns="" val="726090890"/>
              </p:ext>
            </p:extLst>
          </p:nvPr>
        </p:nvGraphicFramePr>
        <p:xfrm>
          <a:off x="13854" y="1600200"/>
          <a:ext cx="9130145" cy="51039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1782" y="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Assistance at Delivery by Region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-13855" y="1066800"/>
            <a:ext cx="8593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births in the past five years assisted by a </a:t>
            </a:r>
            <a:r>
              <a:rPr lang="en-US" i="1" smtClean="0"/>
              <a:t>skilled provider*</a:t>
            </a:r>
            <a:endParaRPr lang="en-US" i="1" dirty="0"/>
          </a:p>
        </p:txBody>
      </p:sp>
      <p:sp>
        <p:nvSpPr>
          <p:cNvPr id="157" name="TextBox 156"/>
          <p:cNvSpPr txBox="1"/>
          <p:nvPr/>
        </p:nvSpPr>
        <p:spPr>
          <a:xfrm>
            <a:off x="3200400" y="6550222"/>
            <a:ext cx="5943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/>
              <a:t>*Skilled birth attendant includes doctor, nurse, or midwife.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38960810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7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How Does Ethiopia Compare? </a:t>
            </a:r>
            <a:endParaRPr lang="en-US" sz="4000" dirty="0"/>
          </a:p>
        </p:txBody>
      </p:sp>
      <p:sp>
        <p:nvSpPr>
          <p:cNvPr id="64521" name="Text Box 9"/>
          <p:cNvSpPr txBox="1">
            <a:spLocks noChangeArrowheads="1"/>
          </p:cNvSpPr>
          <p:nvPr/>
        </p:nvSpPr>
        <p:spPr bwMode="auto">
          <a:xfrm>
            <a:off x="6781800" y="4692235"/>
            <a:ext cx="2362200" cy="9787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eaLnBrk="0" hangingPunct="0">
              <a:lnSpc>
                <a:spcPct val="90000"/>
              </a:lnSpc>
            </a:pPr>
            <a:r>
              <a:rPr lang="en-US" sz="1600" i="1" dirty="0" smtClean="0"/>
              <a:t>Percent distribution </a:t>
            </a:r>
            <a:r>
              <a:rPr lang="en-US" sz="1600" i="1" dirty="0"/>
              <a:t>of </a:t>
            </a:r>
            <a:r>
              <a:rPr lang="en-US" sz="1600" i="1" dirty="0" smtClean="0"/>
              <a:t>live births </a:t>
            </a:r>
            <a:r>
              <a:rPr lang="en-US" sz="1600" i="1" dirty="0"/>
              <a:t>in the past 5 years </a:t>
            </a:r>
            <a:r>
              <a:rPr lang="en-US" sz="1600" i="1" dirty="0" smtClean="0"/>
              <a:t>assisted </a:t>
            </a:r>
            <a:r>
              <a:rPr lang="en-US" sz="1600" i="1" dirty="0"/>
              <a:t>at delivery by a </a:t>
            </a:r>
            <a:r>
              <a:rPr lang="en-US" sz="1600" i="1" dirty="0" smtClean="0"/>
              <a:t>skilled attendant</a:t>
            </a:r>
            <a:endParaRPr lang="en-US" sz="1600" i="1" dirty="0"/>
          </a:p>
        </p:txBody>
      </p:sp>
      <p:sp>
        <p:nvSpPr>
          <p:cNvPr id="64523" name="AutoShape 11"/>
          <p:cNvSpPr>
            <a:spLocks noChangeArrowheads="1"/>
          </p:cNvSpPr>
          <p:nvPr/>
        </p:nvSpPr>
        <p:spPr bwMode="auto">
          <a:xfrm>
            <a:off x="5486400" y="6096000"/>
            <a:ext cx="1143000" cy="623455"/>
          </a:xfrm>
          <a:prstGeom prst="leftArrow">
            <a:avLst>
              <a:gd name="adj1" fmla="val 50000"/>
              <a:gd name="adj2" fmla="val 63710"/>
            </a:avLst>
          </a:prstGeom>
          <a:solidFill>
            <a:schemeClr val="accent1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545086663"/>
              </p:ext>
            </p:extLst>
          </p:nvPr>
        </p:nvGraphicFramePr>
        <p:xfrm>
          <a:off x="0" y="838200"/>
          <a:ext cx="8229600" cy="601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7371612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2283287742"/>
              </p:ext>
            </p:extLst>
          </p:nvPr>
        </p:nvGraphicFramePr>
        <p:xfrm>
          <a:off x="457200" y="1828800"/>
          <a:ext cx="8229600" cy="4678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28600" y="1259981"/>
            <a:ext cx="8593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15-49 who received:</a:t>
            </a:r>
            <a:endParaRPr lang="en-US" i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10688" y="-20782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Trends in Maternal Health Care</a:t>
            </a:r>
            <a:endParaRPr lang="en-US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0" y="6545265"/>
            <a:ext cx="5943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*Skilled provider includes doctor, nurse, or midwife.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28307196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Postnatal Care</a:t>
            </a:r>
            <a:endParaRPr lang="en-US" sz="40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</a:rPr>
              <a:t>4%</a:t>
            </a:r>
            <a:r>
              <a:rPr lang="en-US" b="1" dirty="0" smtClean="0"/>
              <a:t> </a:t>
            </a:r>
            <a:r>
              <a:rPr lang="en-US" dirty="0" smtClean="0"/>
              <a:t>of mothers had a postnatal checkup within </a:t>
            </a:r>
            <a:r>
              <a:rPr lang="en-US" b="1" dirty="0" smtClean="0">
                <a:solidFill>
                  <a:schemeClr val="tx2"/>
                </a:solidFill>
              </a:rPr>
              <a:t>4 hours of delivery</a:t>
            </a:r>
          </a:p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</a:rPr>
              <a:t>7%</a:t>
            </a:r>
            <a:r>
              <a:rPr lang="en-US" b="1" dirty="0" smtClean="0"/>
              <a:t> </a:t>
            </a:r>
            <a:r>
              <a:rPr lang="en-US" dirty="0" smtClean="0"/>
              <a:t>of mothers had a postnatal checkup within </a:t>
            </a:r>
            <a:r>
              <a:rPr lang="en-US" b="1" dirty="0">
                <a:solidFill>
                  <a:schemeClr val="tx2"/>
                </a:solidFill>
              </a:rPr>
              <a:t>2</a:t>
            </a:r>
            <a:r>
              <a:rPr lang="en-US" b="1" dirty="0" smtClean="0">
                <a:solidFill>
                  <a:schemeClr val="tx2"/>
                </a:solidFill>
              </a:rPr>
              <a:t> days of delivery</a:t>
            </a:r>
          </a:p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</a:rPr>
              <a:t>92%</a:t>
            </a:r>
            <a:r>
              <a:rPr lang="en-US" b="1" dirty="0" smtClean="0"/>
              <a:t> </a:t>
            </a:r>
            <a:r>
              <a:rPr lang="en-US" dirty="0" smtClean="0"/>
              <a:t>of women had </a:t>
            </a:r>
            <a:r>
              <a:rPr lang="en-US" b="1" dirty="0" smtClean="0">
                <a:solidFill>
                  <a:schemeClr val="tx2"/>
                </a:solidFill>
              </a:rPr>
              <a:t>no postnatal checkup </a:t>
            </a:r>
            <a:r>
              <a:rPr lang="en-US" dirty="0" smtClean="0"/>
              <a:t>within 41 days of delivery</a:t>
            </a:r>
            <a:endParaRPr lang="en-US" b="1" i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1668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/>
              <a:t>Key Findings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43000"/>
            <a:ext cx="8229600" cy="54864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sz="2800" b="1" dirty="0" smtClean="0">
                <a:solidFill>
                  <a:schemeClr val="tx2"/>
                </a:solidFill>
              </a:rPr>
              <a:t>34%</a:t>
            </a:r>
            <a:r>
              <a:rPr lang="en-US" sz="2800" dirty="0" smtClean="0"/>
              <a:t> </a:t>
            </a:r>
            <a:r>
              <a:rPr lang="en-US" sz="2800" dirty="0"/>
              <a:t>of women received </a:t>
            </a:r>
            <a:r>
              <a:rPr lang="en-US" sz="2800" b="1" dirty="0">
                <a:solidFill>
                  <a:schemeClr val="tx2"/>
                </a:solidFill>
              </a:rPr>
              <a:t>antenatal care </a:t>
            </a:r>
            <a:r>
              <a:rPr lang="en-US" sz="2800" dirty="0"/>
              <a:t>from a </a:t>
            </a:r>
            <a:r>
              <a:rPr lang="en-US" sz="2800" dirty="0" smtClean="0"/>
              <a:t>skilled provider at </a:t>
            </a:r>
            <a:r>
              <a:rPr lang="en-US" sz="2800" dirty="0"/>
              <a:t>least </a:t>
            </a:r>
            <a:r>
              <a:rPr lang="en-US" sz="2800" dirty="0" smtClean="0"/>
              <a:t>once; this is an increase from 28% in 2005.</a:t>
            </a:r>
            <a:endParaRPr lang="en-US" sz="2800" dirty="0"/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sz="2800" b="1" dirty="0" smtClean="0">
                <a:solidFill>
                  <a:schemeClr val="tx2"/>
                </a:solidFill>
              </a:rPr>
              <a:t>10%</a:t>
            </a:r>
            <a:r>
              <a:rPr lang="en-US" sz="2800" b="1" dirty="0" smtClean="0"/>
              <a:t> </a:t>
            </a:r>
            <a:r>
              <a:rPr lang="en-US" sz="2800" dirty="0"/>
              <a:t>of women deliver in a </a:t>
            </a:r>
            <a:r>
              <a:rPr lang="en-US" sz="2800" b="1" dirty="0">
                <a:solidFill>
                  <a:schemeClr val="tx2"/>
                </a:solidFill>
              </a:rPr>
              <a:t>health facility</a:t>
            </a:r>
            <a:r>
              <a:rPr lang="en-US" sz="2800" dirty="0"/>
              <a:t>; </a:t>
            </a:r>
            <a:r>
              <a:rPr lang="en-US" sz="2800" b="1" dirty="0" smtClean="0">
                <a:solidFill>
                  <a:schemeClr val="tx2"/>
                </a:solidFill>
              </a:rPr>
              <a:t>90%</a:t>
            </a:r>
            <a:r>
              <a:rPr lang="en-US" sz="2800" b="1" dirty="0" smtClean="0"/>
              <a:t> </a:t>
            </a:r>
            <a:r>
              <a:rPr lang="en-US" sz="2800" dirty="0" smtClean="0"/>
              <a:t>deliver at </a:t>
            </a:r>
            <a:r>
              <a:rPr lang="en-US" sz="2800" b="1" dirty="0" smtClean="0">
                <a:solidFill>
                  <a:schemeClr val="tx2"/>
                </a:solidFill>
              </a:rPr>
              <a:t>home</a:t>
            </a:r>
            <a:r>
              <a:rPr lang="en-US" sz="2800" dirty="0" smtClean="0"/>
              <a:t>.</a:t>
            </a:r>
            <a:endParaRPr lang="en-US" sz="2800" b="1" dirty="0"/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sz="2800" b="1" dirty="0" smtClean="0">
                <a:solidFill>
                  <a:schemeClr val="tx2"/>
                </a:solidFill>
              </a:rPr>
              <a:t>10%</a:t>
            </a:r>
            <a:r>
              <a:rPr lang="en-US" sz="2800" dirty="0" smtClean="0"/>
              <a:t> </a:t>
            </a:r>
            <a:r>
              <a:rPr lang="en-US" sz="2800" dirty="0"/>
              <a:t>of women were </a:t>
            </a:r>
            <a:r>
              <a:rPr lang="en-US" sz="2800" b="1" dirty="0">
                <a:solidFill>
                  <a:schemeClr val="tx2"/>
                </a:solidFill>
              </a:rPr>
              <a:t>assisted</a:t>
            </a:r>
            <a:r>
              <a:rPr lang="en-US" sz="2800" dirty="0"/>
              <a:t> at birth by a </a:t>
            </a:r>
            <a:r>
              <a:rPr lang="en-US" sz="2800" dirty="0" smtClean="0"/>
              <a:t>skilled provider, up from 6% in 2005.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sz="2800" b="1" dirty="0" smtClean="0">
                <a:solidFill>
                  <a:schemeClr val="tx2"/>
                </a:solidFill>
              </a:rPr>
              <a:t>7%</a:t>
            </a:r>
            <a:r>
              <a:rPr lang="en-US" sz="2800" b="1" dirty="0" smtClean="0"/>
              <a:t> </a:t>
            </a:r>
            <a:r>
              <a:rPr lang="en-US" sz="2800" dirty="0" smtClean="0"/>
              <a:t>of mothers received a </a:t>
            </a:r>
            <a:r>
              <a:rPr lang="en-US" sz="2800" b="1" dirty="0" smtClean="0">
                <a:solidFill>
                  <a:schemeClr val="tx2"/>
                </a:solidFill>
              </a:rPr>
              <a:t>postnatal check up</a:t>
            </a:r>
            <a:r>
              <a:rPr lang="en-US" sz="2800" dirty="0" smtClean="0">
                <a:solidFill>
                  <a:schemeClr val="tx2"/>
                </a:solidFill>
              </a:rPr>
              <a:t> </a:t>
            </a:r>
            <a:r>
              <a:rPr lang="en-US" sz="2800" dirty="0" smtClean="0"/>
              <a:t>within 2 days of birth.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2209800"/>
            <a:ext cx="3962400" cy="1752600"/>
          </a:xfrm>
        </p:spPr>
        <p:txBody>
          <a:bodyPr>
            <a:noAutofit/>
          </a:bodyPr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>
                <a:sym typeface="WP IconicSymbolsB" pitchFamily="2" charset="2"/>
              </a:rPr>
              <a:t>Antenatal care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>
                <a:sym typeface="WP IconicSymbolsB" pitchFamily="2" charset="2"/>
              </a:rPr>
              <a:t>Delivery and postnatal care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7847013" cy="990600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/>
              <a:t>Antenatal </a:t>
            </a:r>
            <a:r>
              <a:rPr lang="en-US" sz="4000" dirty="0" smtClean="0"/>
              <a:t>Care by Provider</a:t>
            </a:r>
            <a:endParaRPr lang="en-US" sz="4000" dirty="0"/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1447800" y="838200"/>
            <a:ext cx="66294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/>
              <a:t>Percent distribution </a:t>
            </a:r>
            <a:r>
              <a:rPr lang="en-US" i="1" dirty="0"/>
              <a:t>of women with a live birth in the past </a:t>
            </a:r>
            <a:r>
              <a:rPr lang="en-US" i="1" dirty="0" smtClean="0"/>
              <a:t>5 years</a:t>
            </a:r>
            <a:endParaRPr lang="en-US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6550222"/>
            <a:ext cx="5943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*Skilled provider includes doctor, nurse, or midwife.</a:t>
            </a:r>
            <a:endParaRPr lang="en-US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5867400" y="1524000"/>
            <a:ext cx="2750127" cy="1200329"/>
          </a:xfrm>
          <a:prstGeom prst="rect">
            <a:avLst/>
          </a:prstGeom>
          <a:solidFill>
            <a:schemeClr val="tx2"/>
          </a:solidFill>
          <a:ln>
            <a:solidFill>
              <a:schemeClr val="tx2">
                <a:lumMod val="5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34% of women received ANC from a skilled provider</a:t>
            </a:r>
            <a:endParaRPr lang="en-US" sz="2400" b="1" dirty="0">
              <a:solidFill>
                <a:schemeClr val="bg1"/>
              </a:solidFill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xmlns="" val="1906017953"/>
              </p:ext>
            </p:extLst>
          </p:nvPr>
        </p:nvGraphicFramePr>
        <p:xfrm>
          <a:off x="-457200" y="1295400"/>
          <a:ext cx="8686800" cy="568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8915400" cy="1143000"/>
          </a:xfrm>
        </p:spPr>
        <p:txBody>
          <a:bodyPr>
            <a:noAutofit/>
          </a:bodyPr>
          <a:lstStyle/>
          <a:p>
            <a:r>
              <a:rPr lang="en-US" sz="4000" dirty="0"/>
              <a:t>Timing </a:t>
            </a:r>
            <a:r>
              <a:rPr lang="en-US" sz="4000" dirty="0" smtClean="0"/>
              <a:t>of </a:t>
            </a:r>
            <a:r>
              <a:rPr lang="en-US" sz="4000" dirty="0"/>
              <a:t>Antenatal </a:t>
            </a:r>
            <a:r>
              <a:rPr lang="en-US" sz="4000" dirty="0" smtClean="0"/>
              <a:t>Care and </a:t>
            </a:r>
            <a:br>
              <a:rPr lang="en-US" sz="4000" dirty="0" smtClean="0"/>
            </a:br>
            <a:r>
              <a:rPr lang="en-US" sz="4000" dirty="0" smtClean="0"/>
              <a:t>Number of Visits</a:t>
            </a:r>
            <a:endParaRPr lang="en-US" sz="4000" dirty="0"/>
          </a:p>
        </p:txBody>
      </p:sp>
      <p:sp>
        <p:nvSpPr>
          <p:cNvPr id="11469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51037"/>
            <a:ext cx="8229600" cy="4525963"/>
          </a:xfrm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</a:rPr>
              <a:t>11%</a:t>
            </a:r>
            <a:r>
              <a:rPr lang="en-US" dirty="0" smtClean="0"/>
              <a:t> </a:t>
            </a:r>
            <a:r>
              <a:rPr lang="en-US" dirty="0"/>
              <a:t>of women went to their first ANC visit during the 1</a:t>
            </a:r>
            <a:r>
              <a:rPr lang="en-US" baseline="30000" dirty="0"/>
              <a:t>st</a:t>
            </a:r>
            <a:r>
              <a:rPr lang="en-US" dirty="0"/>
              <a:t> trimester of pregnancy, as recommended.</a:t>
            </a:r>
          </a:p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</a:rPr>
              <a:t>19%</a:t>
            </a:r>
            <a:r>
              <a:rPr lang="en-US" dirty="0" smtClean="0"/>
              <a:t> </a:t>
            </a:r>
            <a:r>
              <a:rPr lang="en-US" dirty="0"/>
              <a:t>of women had 4 or more ANC visits, as recommended</a:t>
            </a:r>
            <a:r>
              <a:rPr lang="en-US" dirty="0" smtClean="0"/>
              <a:t>.</a:t>
            </a:r>
          </a:p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</a:rPr>
              <a:t>57%</a:t>
            </a:r>
            <a:r>
              <a:rPr lang="en-US" b="1" dirty="0" smtClean="0"/>
              <a:t> </a:t>
            </a:r>
            <a:r>
              <a:rPr lang="en-US" dirty="0" smtClean="0"/>
              <a:t>of women had no ANC visits.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Components of Antenatal Care</a:t>
            </a:r>
          </a:p>
        </p:txBody>
      </p:sp>
      <p:sp>
        <p:nvSpPr>
          <p:cNvPr id="11981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sz="2800" b="1" dirty="0" smtClean="0">
                <a:solidFill>
                  <a:schemeClr val="tx2"/>
                </a:solidFill>
              </a:rPr>
              <a:t>17%</a:t>
            </a:r>
            <a:r>
              <a:rPr lang="en-US" sz="2800" dirty="0" smtClean="0"/>
              <a:t> </a:t>
            </a:r>
            <a:r>
              <a:rPr lang="en-US" sz="2800" dirty="0"/>
              <a:t>took </a:t>
            </a:r>
            <a:r>
              <a:rPr lang="en-US" sz="2800" b="1" dirty="0">
                <a:solidFill>
                  <a:schemeClr val="tx2"/>
                </a:solidFill>
              </a:rPr>
              <a:t>iron</a:t>
            </a:r>
            <a:r>
              <a:rPr lang="en-US" sz="2800" dirty="0"/>
              <a:t> tablets </a:t>
            </a:r>
            <a:r>
              <a:rPr lang="en-US" sz="2800" dirty="0" smtClean="0"/>
              <a:t>during </a:t>
            </a:r>
            <a:r>
              <a:rPr lang="en-US" sz="2800" dirty="0"/>
              <a:t>last </a:t>
            </a:r>
            <a:r>
              <a:rPr lang="en-US" sz="2800" dirty="0" smtClean="0"/>
              <a:t>pregnancy</a:t>
            </a:r>
          </a:p>
          <a:p>
            <a:pPr>
              <a:buClr>
                <a:schemeClr val="tx1"/>
              </a:buClr>
            </a:pPr>
            <a:r>
              <a:rPr lang="en-US" sz="2800" b="1" dirty="0" smtClean="0">
                <a:solidFill>
                  <a:schemeClr val="tx2"/>
                </a:solidFill>
              </a:rPr>
              <a:t>6%</a:t>
            </a:r>
            <a:r>
              <a:rPr lang="en-US" sz="2800" b="1" dirty="0" smtClean="0"/>
              <a:t> </a:t>
            </a:r>
            <a:r>
              <a:rPr lang="en-US" sz="2800" dirty="0" smtClean="0"/>
              <a:t>took </a:t>
            </a:r>
            <a:r>
              <a:rPr lang="en-US" sz="2800" b="1" dirty="0" smtClean="0">
                <a:solidFill>
                  <a:schemeClr val="tx2"/>
                </a:solidFill>
              </a:rPr>
              <a:t>intestinal parasite</a:t>
            </a:r>
            <a:r>
              <a:rPr lang="en-US" sz="2800" b="1" dirty="0" smtClean="0"/>
              <a:t> </a:t>
            </a:r>
            <a:r>
              <a:rPr lang="en-US" sz="2800" dirty="0" smtClean="0"/>
              <a:t>drugs </a:t>
            </a:r>
            <a:endParaRPr lang="en-US" sz="2800" b="1" dirty="0" smtClean="0"/>
          </a:p>
          <a:p>
            <a:pPr>
              <a:buClr>
                <a:schemeClr val="tx1"/>
              </a:buClr>
            </a:pPr>
            <a:r>
              <a:rPr lang="en-US" sz="2800" b="1" dirty="0" smtClean="0">
                <a:solidFill>
                  <a:schemeClr val="tx2"/>
                </a:solidFill>
              </a:rPr>
              <a:t>20%</a:t>
            </a:r>
            <a:r>
              <a:rPr lang="en-US" sz="2800" dirty="0" smtClean="0"/>
              <a:t> were informed </a:t>
            </a:r>
            <a:r>
              <a:rPr lang="en-US" sz="2800" dirty="0"/>
              <a:t>of </a:t>
            </a:r>
            <a:r>
              <a:rPr lang="en-US" sz="2800" b="1" dirty="0">
                <a:solidFill>
                  <a:schemeClr val="tx2"/>
                </a:solidFill>
              </a:rPr>
              <a:t>signs of pregnancy complications</a:t>
            </a:r>
          </a:p>
          <a:p>
            <a:pPr>
              <a:buClr>
                <a:schemeClr val="tx1"/>
              </a:buClr>
            </a:pPr>
            <a:r>
              <a:rPr lang="en-US" sz="2800" b="1" dirty="0" smtClean="0">
                <a:solidFill>
                  <a:schemeClr val="tx2"/>
                </a:solidFill>
              </a:rPr>
              <a:t>72%</a:t>
            </a:r>
            <a:r>
              <a:rPr lang="en-US" sz="2800" dirty="0" smtClean="0"/>
              <a:t> </a:t>
            </a:r>
            <a:r>
              <a:rPr lang="en-US" sz="2800" dirty="0"/>
              <a:t>had </a:t>
            </a:r>
            <a:r>
              <a:rPr lang="en-US" sz="2800" b="1" dirty="0">
                <a:solidFill>
                  <a:schemeClr val="tx2"/>
                </a:solidFill>
              </a:rPr>
              <a:t>blood pressure </a:t>
            </a:r>
            <a:r>
              <a:rPr lang="en-US" sz="2800" dirty="0" smtClean="0"/>
              <a:t>measured</a:t>
            </a:r>
          </a:p>
          <a:p>
            <a:pPr>
              <a:buClr>
                <a:schemeClr val="tx1"/>
              </a:buClr>
            </a:pPr>
            <a:r>
              <a:rPr lang="en-US" sz="2800" b="1" dirty="0" smtClean="0">
                <a:solidFill>
                  <a:schemeClr val="tx2"/>
                </a:solidFill>
              </a:rPr>
              <a:t>54%</a:t>
            </a:r>
            <a:r>
              <a:rPr lang="en-US" sz="2800" b="1" dirty="0" smtClean="0"/>
              <a:t> </a:t>
            </a:r>
            <a:r>
              <a:rPr lang="en-US" sz="2800" dirty="0" smtClean="0"/>
              <a:t>had </a:t>
            </a:r>
            <a:r>
              <a:rPr lang="en-US" sz="2800" b="1" dirty="0" smtClean="0">
                <a:solidFill>
                  <a:schemeClr val="tx2"/>
                </a:solidFill>
              </a:rPr>
              <a:t>blood samples </a:t>
            </a:r>
            <a:r>
              <a:rPr lang="en-US" sz="2800" dirty="0" smtClean="0"/>
              <a:t>taken</a:t>
            </a:r>
          </a:p>
          <a:p>
            <a:pPr>
              <a:buClr>
                <a:schemeClr val="tx1"/>
              </a:buClr>
            </a:pPr>
            <a:r>
              <a:rPr lang="en-US" sz="2800" b="1" dirty="0" smtClean="0">
                <a:solidFill>
                  <a:schemeClr val="tx2"/>
                </a:solidFill>
              </a:rPr>
              <a:t>41%</a:t>
            </a:r>
            <a:r>
              <a:rPr lang="en-US" sz="2800" dirty="0" smtClean="0"/>
              <a:t> had </a:t>
            </a:r>
            <a:r>
              <a:rPr lang="en-US" sz="2800" b="1" dirty="0" smtClean="0">
                <a:solidFill>
                  <a:schemeClr val="tx2"/>
                </a:solidFill>
              </a:rPr>
              <a:t>urine samples </a:t>
            </a:r>
            <a:r>
              <a:rPr lang="en-US" sz="2800" dirty="0" smtClean="0"/>
              <a:t>taken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Tetanus Toxoid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</a:rPr>
              <a:t>34%</a:t>
            </a:r>
            <a:r>
              <a:rPr lang="en-US" b="1" dirty="0" smtClean="0"/>
              <a:t> </a:t>
            </a:r>
            <a:r>
              <a:rPr lang="en-US" dirty="0" smtClean="0"/>
              <a:t>of pregnant women received two or more tetanus toxoid injections during their last pregnancy</a:t>
            </a:r>
          </a:p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</a:rPr>
              <a:t>48%</a:t>
            </a:r>
            <a:r>
              <a:rPr lang="en-US" b="1" dirty="0" smtClean="0"/>
              <a:t> </a:t>
            </a:r>
            <a:r>
              <a:rPr lang="en-US" dirty="0" smtClean="0"/>
              <a:t>of last births were protected against neonatal tetanus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xmlns="" val="41915614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2209800"/>
            <a:ext cx="3962400" cy="2057400"/>
          </a:xfrm>
        </p:spPr>
        <p:txBody>
          <a:bodyPr>
            <a:noAutofit/>
          </a:bodyPr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>
                <a:sym typeface="WP IconicSymbolsB" pitchFamily="2" charset="2"/>
              </a:rPr>
              <a:t>Antenatal care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>
                <a:sym typeface="WP IconicSymbolsB" pitchFamily="2" charset="2"/>
              </a:rPr>
              <a:t>Delivery and postnatal care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xmlns="" val="87613455"/>
              </p:ext>
            </p:extLst>
          </p:nvPr>
        </p:nvGraphicFramePr>
        <p:xfrm>
          <a:off x="457200" y="1600200"/>
          <a:ext cx="81534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954963" cy="990600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/>
              <a:t>Place of Delivery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0" y="1066800"/>
            <a:ext cx="68580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/>
              <a:t>Percent distribution of live births in the 5 years before the survey</a:t>
            </a:r>
            <a:endParaRPr lang="en-US" i="1" dirty="0"/>
          </a:p>
        </p:txBody>
      </p:sp>
      <p:sp>
        <p:nvSpPr>
          <p:cNvPr id="2" name="Left Brace 1"/>
          <p:cNvSpPr/>
          <p:nvPr/>
        </p:nvSpPr>
        <p:spPr>
          <a:xfrm>
            <a:off x="1342901" y="5791200"/>
            <a:ext cx="228600" cy="457200"/>
          </a:xfrm>
          <a:prstGeom prst="lef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3647" y="5281136"/>
            <a:ext cx="1295400" cy="1477328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10% of births occurred in a health facility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Reasons for NOT Delivering in a Health Facility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</a:rPr>
              <a:t>61%</a:t>
            </a:r>
            <a:r>
              <a:rPr lang="en-US" b="1" dirty="0" smtClean="0"/>
              <a:t> </a:t>
            </a:r>
            <a:r>
              <a:rPr lang="en-US" dirty="0" smtClean="0"/>
              <a:t>of women said it is </a:t>
            </a:r>
            <a:r>
              <a:rPr lang="en-US" b="1" dirty="0" smtClean="0">
                <a:solidFill>
                  <a:schemeClr val="tx2"/>
                </a:solidFill>
              </a:rPr>
              <a:t>not necessary </a:t>
            </a:r>
            <a:r>
              <a:rPr lang="en-US" dirty="0" smtClean="0"/>
              <a:t>to deliver in a health facility</a:t>
            </a:r>
          </a:p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</a:rPr>
              <a:t>30%</a:t>
            </a:r>
            <a:r>
              <a:rPr lang="en-US" b="1" dirty="0" smtClean="0"/>
              <a:t> </a:t>
            </a:r>
            <a:r>
              <a:rPr lang="en-US" dirty="0" smtClean="0"/>
              <a:t>of women said it is </a:t>
            </a:r>
            <a:r>
              <a:rPr lang="en-US" b="1" dirty="0" smtClean="0">
                <a:solidFill>
                  <a:schemeClr val="tx2"/>
                </a:solidFill>
              </a:rPr>
              <a:t>not customary </a:t>
            </a:r>
            <a:r>
              <a:rPr lang="en-US" dirty="0" smtClean="0"/>
              <a:t>to deliver in a health facility</a:t>
            </a:r>
          </a:p>
          <a:p>
            <a:pPr>
              <a:buClr>
                <a:schemeClr val="tx1"/>
              </a:buClr>
            </a:pPr>
            <a:r>
              <a:rPr lang="en-US" b="1" dirty="0">
                <a:solidFill>
                  <a:schemeClr val="tx2"/>
                </a:solidFill>
              </a:rPr>
              <a:t>14%</a:t>
            </a:r>
            <a:r>
              <a:rPr lang="en-US" b="1" dirty="0"/>
              <a:t> </a:t>
            </a:r>
            <a:r>
              <a:rPr lang="en-US" dirty="0"/>
              <a:t>of women said a health facility was </a:t>
            </a:r>
            <a:r>
              <a:rPr lang="en-US" b="1" dirty="0">
                <a:solidFill>
                  <a:schemeClr val="tx2"/>
                </a:solidFill>
              </a:rPr>
              <a:t>too far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/>
              <a:t>or she had </a:t>
            </a:r>
            <a:r>
              <a:rPr lang="en-US" b="1" dirty="0">
                <a:solidFill>
                  <a:schemeClr val="tx2"/>
                </a:solidFill>
              </a:rPr>
              <a:t>no </a:t>
            </a:r>
            <a:r>
              <a:rPr lang="en-US" b="1" dirty="0" smtClean="0">
                <a:solidFill>
                  <a:schemeClr val="tx2"/>
                </a:solidFill>
              </a:rPr>
              <a:t>transportation</a:t>
            </a:r>
            <a:endParaRPr lang="en-US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8148965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Ethiopia 2011">
      <a:dk1>
        <a:srgbClr val="000000"/>
      </a:dk1>
      <a:lt1>
        <a:srgbClr val="FFFFFF"/>
      </a:lt1>
      <a:dk2>
        <a:srgbClr val="864F21"/>
      </a:dk2>
      <a:lt2>
        <a:srgbClr val="C0A277"/>
      </a:lt2>
      <a:accent1>
        <a:srgbClr val="466BB3"/>
      </a:accent1>
      <a:accent2>
        <a:srgbClr val="FFE01B"/>
      </a:accent2>
      <a:accent3>
        <a:srgbClr val="F311D3"/>
      </a:accent3>
      <a:accent4>
        <a:srgbClr val="623819"/>
      </a:accent4>
      <a:accent5>
        <a:srgbClr val="00B6BE"/>
      </a:accent5>
      <a:accent6>
        <a:srgbClr val="494544"/>
      </a:accent6>
      <a:hlink>
        <a:srgbClr val="A12B0A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Ethiopia 2011">
      <a:dk1>
        <a:srgbClr val="000000"/>
      </a:dk1>
      <a:lt1>
        <a:srgbClr val="FFFFFF"/>
      </a:lt1>
      <a:dk2>
        <a:srgbClr val="864F21"/>
      </a:dk2>
      <a:lt2>
        <a:srgbClr val="C0A277"/>
      </a:lt2>
      <a:accent1>
        <a:srgbClr val="466BB3"/>
      </a:accent1>
      <a:accent2>
        <a:srgbClr val="FFE01B"/>
      </a:accent2>
      <a:accent3>
        <a:srgbClr val="F311D3"/>
      </a:accent3>
      <a:accent4>
        <a:srgbClr val="623819"/>
      </a:accent4>
      <a:accent5>
        <a:srgbClr val="00B6BE"/>
      </a:accent5>
      <a:accent6>
        <a:srgbClr val="494544"/>
      </a:accent6>
      <a:hlink>
        <a:srgbClr val="A12B0A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1031</TotalTime>
  <Words>514</Words>
  <Application>Microsoft Office PowerPoint</Application>
  <PresentationFormat>On-screen Show (4:3)</PresentationFormat>
  <Paragraphs>71</Paragraphs>
  <Slides>15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Custom Design</vt:lpstr>
      <vt:lpstr>1_Custom Design</vt:lpstr>
      <vt:lpstr>Slide 1</vt:lpstr>
      <vt:lpstr>Slide 2</vt:lpstr>
      <vt:lpstr>Antenatal Care by Provider</vt:lpstr>
      <vt:lpstr>Timing of Antenatal Care and  Number of Visits</vt:lpstr>
      <vt:lpstr>Components of Antenatal Care</vt:lpstr>
      <vt:lpstr>Tetanus Toxoid</vt:lpstr>
      <vt:lpstr>Slide 7</vt:lpstr>
      <vt:lpstr>Place of Delivery</vt:lpstr>
      <vt:lpstr>Reasons for NOT Delivering in a Health Facility</vt:lpstr>
      <vt:lpstr>Assistance During Delivery</vt:lpstr>
      <vt:lpstr>Assistance at Delivery by Region</vt:lpstr>
      <vt:lpstr>How Does Ethiopia Compare? </vt:lpstr>
      <vt:lpstr>Trends in Maternal Health Care</vt:lpstr>
      <vt:lpstr>Postnatal Care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302</cp:revision>
  <dcterms:created xsi:type="dcterms:W3CDTF">2010-10-01T13:18:19Z</dcterms:created>
  <dcterms:modified xsi:type="dcterms:W3CDTF">2012-05-09T14:46:55Z</dcterms:modified>
</cp:coreProperties>
</file>