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7"/>
  </p:notesMasterIdLst>
  <p:sldIdLst>
    <p:sldId id="310" r:id="rId3"/>
    <p:sldId id="258" r:id="rId4"/>
    <p:sldId id="311" r:id="rId5"/>
    <p:sldId id="260" r:id="rId6"/>
    <p:sldId id="300" r:id="rId7"/>
    <p:sldId id="262" r:id="rId8"/>
    <p:sldId id="263" r:id="rId9"/>
    <p:sldId id="265" r:id="rId10"/>
    <p:sldId id="315" r:id="rId11"/>
    <p:sldId id="266" r:id="rId12"/>
    <p:sldId id="267" r:id="rId13"/>
    <p:sldId id="268" r:id="rId14"/>
    <p:sldId id="269" r:id="rId15"/>
    <p:sldId id="313" r:id="rId16"/>
    <p:sldId id="271" r:id="rId17"/>
    <p:sldId id="273" r:id="rId18"/>
    <p:sldId id="275" r:id="rId19"/>
    <p:sldId id="301" r:id="rId20"/>
    <p:sldId id="276" r:id="rId21"/>
    <p:sldId id="277" r:id="rId22"/>
    <p:sldId id="282" r:id="rId23"/>
    <p:sldId id="284" r:id="rId24"/>
    <p:sldId id="314" r:id="rId25"/>
    <p:sldId id="286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3A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86" autoAdjust="0"/>
    <p:restoredTop sz="94737" autoAdjust="0"/>
  </p:normalViewPr>
  <p:slideViewPr>
    <p:cSldViewPr>
      <p:cViewPr>
        <p:scale>
          <a:sx n="80" d="100"/>
          <a:sy n="80" d="100"/>
        </p:scale>
        <p:origin x="-221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4.8</c:v>
                </c:pt>
                <c:pt idx="1">
                  <c:v>2.6</c:v>
                </c:pt>
                <c:pt idx="2">
                  <c:v>5.5</c:v>
                </c:pt>
              </c:numCache>
            </c:numRef>
          </c:val>
        </c:ser>
        <c:dLbls>
          <c:showVal val="1"/>
        </c:dLbls>
        <c:gapWidth val="70"/>
        <c:overlap val="-25"/>
        <c:axId val="114204032"/>
        <c:axId val="114205824"/>
      </c:barChart>
      <c:catAx>
        <c:axId val="114204032"/>
        <c:scaling>
          <c:orientation val="minMax"/>
        </c:scaling>
        <c:axPos val="b"/>
        <c:majorTickMark val="none"/>
        <c:tickLblPos val="nextTo"/>
        <c:crossAx val="114205824"/>
        <c:crosses val="autoZero"/>
        <c:auto val="1"/>
        <c:lblAlgn val="ctr"/>
        <c:lblOffset val="100"/>
      </c:catAx>
      <c:valAx>
        <c:axId val="114205824"/>
        <c:scaling>
          <c:orientation val="minMax"/>
          <c:max val="7"/>
        </c:scaling>
        <c:delete val="1"/>
        <c:axPos val="l"/>
        <c:numFmt formatCode="General" sourceLinked="1"/>
        <c:tickLblPos val="none"/>
        <c:crossAx val="1142040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1"/>
          </c:dPt>
          <c:dPt>
            <c:idx val="2"/>
            <c:spPr>
              <a:solidFill>
                <a:schemeClr val="tx2"/>
              </a:solidFill>
            </c:spPr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Divorced/</a:t>
                    </a:r>
                  </a:p>
                  <a:p>
                    <a:r>
                      <a:rPr lang="en-US" dirty="0" smtClean="0"/>
                      <a:t>separated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7%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Married/living </a:t>
                    </a:r>
                    <a:r>
                      <a:rPr lang="en-US" dirty="0"/>
                      <a:t>together
</a:t>
                    </a:r>
                    <a:r>
                      <a:rPr lang="en-US" dirty="0" smtClean="0"/>
                      <a:t>62%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Never married</c:v>
                </c:pt>
                <c:pt idx="1">
                  <c:v>Divorced/separated</c:v>
                </c:pt>
                <c:pt idx="2">
                  <c:v>Married/living together</c:v>
                </c:pt>
                <c:pt idx="3">
                  <c:v>Widowed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7</c:v>
                </c:pt>
                <c:pt idx="2">
                  <c:v>62</c:v>
                </c:pt>
                <c:pt idx="3">
                  <c:v>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(25-49)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16.5</c:v>
                </c:pt>
                <c:pt idx="1">
                  <c:v>18.100000000000001</c:v>
                </c:pt>
                <c:pt idx="2">
                  <c:v>16.3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(25-59)</c:v>
                </c:pt>
              </c:strCache>
            </c:strRef>
          </c:tx>
          <c:spPr>
            <a:solidFill>
              <a:schemeClr val="bg2"/>
            </a:solidFill>
          </c:spPr>
          <c:dLbls>
            <c:dLbl>
              <c:idx val="1"/>
              <c:layout>
                <c:manualLayout>
                  <c:x val="-3.08641975308642E-3"/>
                  <c:y val="-5.6120653217890792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Too few</a:t>
                    </a:r>
                  </a:p>
                  <a:p>
                    <a:r>
                      <a:rPr lang="en-US" smtClean="0"/>
                      <a:t> cases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23.1</c:v>
                </c:pt>
                <c:pt idx="1">
                  <c:v>0</c:v>
                </c:pt>
                <c:pt idx="2">
                  <c:v>22.6</c:v>
                </c:pt>
              </c:numCache>
            </c:numRef>
          </c:val>
        </c:ser>
        <c:dLbls>
          <c:showVal val="1"/>
        </c:dLbls>
        <c:overlap val="-25"/>
        <c:axId val="52663808"/>
        <c:axId val="52812416"/>
      </c:barChart>
      <c:catAx>
        <c:axId val="52663808"/>
        <c:scaling>
          <c:orientation val="minMax"/>
        </c:scaling>
        <c:axPos val="b"/>
        <c:majorTickMark val="none"/>
        <c:tickLblPos val="nextTo"/>
        <c:crossAx val="52812416"/>
        <c:crosses val="autoZero"/>
        <c:auto val="1"/>
        <c:lblAlgn val="ctr"/>
        <c:lblOffset val="100"/>
      </c:catAx>
      <c:valAx>
        <c:axId val="52812416"/>
        <c:scaling>
          <c:orientation val="minMax"/>
        </c:scaling>
        <c:delete val="1"/>
        <c:axPos val="l"/>
        <c:numFmt formatCode="General" sourceLinked="1"/>
        <c:tickLblPos val="none"/>
        <c:crossAx val="5266380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(25-49)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16.600000000000001</c:v>
                </c:pt>
                <c:pt idx="1">
                  <c:v>17.8</c:v>
                </c:pt>
                <c:pt idx="2">
                  <c:v>16.399999999999999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(25-59)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21.1</c:v>
                </c:pt>
                <c:pt idx="1">
                  <c:v>20.9</c:v>
                </c:pt>
                <c:pt idx="2">
                  <c:v>21.2</c:v>
                </c:pt>
              </c:numCache>
            </c:numRef>
          </c:val>
        </c:ser>
        <c:dLbls>
          <c:showVal val="1"/>
        </c:dLbls>
        <c:overlap val="-25"/>
        <c:axId val="52787072"/>
        <c:axId val="52788608"/>
      </c:barChart>
      <c:catAx>
        <c:axId val="52787072"/>
        <c:scaling>
          <c:orientation val="minMax"/>
        </c:scaling>
        <c:axPos val="b"/>
        <c:majorTickMark val="none"/>
        <c:tickLblPos val="nextTo"/>
        <c:crossAx val="52788608"/>
        <c:crosses val="autoZero"/>
        <c:auto val="1"/>
        <c:lblAlgn val="ctr"/>
        <c:lblOffset val="100"/>
      </c:catAx>
      <c:valAx>
        <c:axId val="52788608"/>
        <c:scaling>
          <c:orientation val="minMax"/>
        </c:scaling>
        <c:delete val="1"/>
        <c:axPos val="l"/>
        <c:numFmt formatCode="General" sourceLinked="1"/>
        <c:tickLblPos val="none"/>
        <c:crossAx val="5278707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Have another soon</c:v>
                </c:pt>
                <c:pt idx="1">
                  <c:v>Have another later</c:v>
                </c:pt>
                <c:pt idx="2">
                  <c:v>Have another, undecided when</c:v>
                </c:pt>
                <c:pt idx="3">
                  <c:v>Undecided</c:v>
                </c:pt>
                <c:pt idx="4">
                  <c:v>Want no more</c:v>
                </c:pt>
                <c:pt idx="5">
                  <c:v>Sterilized or declared infecund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17</c:v>
                </c:pt>
                <c:pt idx="1">
                  <c:v>38</c:v>
                </c:pt>
                <c:pt idx="2">
                  <c:v>2</c:v>
                </c:pt>
                <c:pt idx="3">
                  <c:v>4</c:v>
                </c:pt>
                <c:pt idx="4">
                  <c:v>37</c:v>
                </c:pt>
                <c:pt idx="5">
                  <c:v>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2"/>
              </a:solidFill>
            </c:spPr>
          </c:dPt>
          <c:dPt>
            <c:idx val="3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All women</c:v>
                </c:pt>
                <c:pt idx="1">
                  <c:v>All men</c:v>
                </c:pt>
                <c:pt idx="3">
                  <c:v>Currently married women</c:v>
                </c:pt>
                <c:pt idx="4">
                  <c:v>Currently married men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4.8</c:v>
                </c:pt>
                <c:pt idx="3">
                  <c:v>4.9000000000000004</c:v>
                </c:pt>
                <c:pt idx="4">
                  <c:v>5.9</c:v>
                </c:pt>
              </c:numCache>
            </c:numRef>
          </c:val>
        </c:ser>
        <c:dLbls>
          <c:showVal val="1"/>
        </c:dLbls>
        <c:gapWidth val="70"/>
        <c:overlap val="-25"/>
        <c:axId val="53432320"/>
        <c:axId val="53433856"/>
      </c:barChart>
      <c:catAx>
        <c:axId val="53432320"/>
        <c:scaling>
          <c:orientation val="minMax"/>
        </c:scaling>
        <c:axPos val="b"/>
        <c:majorTickMark val="none"/>
        <c:tickLblPos val="nextTo"/>
        <c:crossAx val="53433856"/>
        <c:crosses val="autoZero"/>
        <c:auto val="1"/>
        <c:lblAlgn val="ctr"/>
        <c:lblOffset val="100"/>
      </c:catAx>
      <c:valAx>
        <c:axId val="53433856"/>
        <c:scaling>
          <c:orientation val="minMax"/>
          <c:max val="7.5"/>
        </c:scaling>
        <c:delete val="1"/>
        <c:axPos val="l"/>
        <c:numFmt formatCode="General" sourceLinked="1"/>
        <c:tickLblPos val="none"/>
        <c:crossAx val="534323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2"/>
            <c:spPr>
              <a:solidFill>
                <a:schemeClr val="tx2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/>
                      <a:t>Wanted then</a:t>
                    </a:r>
                    <a:r>
                      <a:rPr lang="en-US"/>
                      <a:t>
</a:t>
                    </a:r>
                    <a:r>
                      <a:rPr lang="en-US" smtClean="0"/>
                      <a:t>72%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Wanted then</c:v>
                </c:pt>
                <c:pt idx="1">
                  <c:v>Wanted later</c:v>
                </c:pt>
                <c:pt idx="2">
                  <c:v>Wanted no more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72</c:v>
                </c:pt>
                <c:pt idx="1">
                  <c:v>20</c:v>
                </c:pt>
                <c:pt idx="2">
                  <c:v>9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Wanted fertility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Rural</c:v>
                </c:pt>
                <c:pt idx="1">
                  <c:v>Urban</c:v>
                </c:pt>
                <c:pt idx="2">
                  <c:v>Total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3.4</c:v>
                </c:pt>
                <c:pt idx="1">
                  <c:v>1.8</c:v>
                </c:pt>
                <c:pt idx="2" formatCode="0.0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Difference in fertility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Rural</c:v>
                </c:pt>
                <c:pt idx="1">
                  <c:v>Urban</c:v>
                </c:pt>
                <c:pt idx="2">
                  <c:v>Total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2.1</c:v>
                </c:pt>
                <c:pt idx="1">
                  <c:v>0.8</c:v>
                </c:pt>
                <c:pt idx="2">
                  <c:v>1.7999999999999996</c:v>
                </c:pt>
              </c:numCache>
            </c:numRef>
          </c:val>
        </c:ser>
        <c:dLbls>
          <c:showVal val="1"/>
        </c:dLbls>
        <c:gapWidth val="95"/>
        <c:overlap val="100"/>
        <c:axId val="53277056"/>
        <c:axId val="53278592"/>
      </c:barChart>
      <c:catAx>
        <c:axId val="53277056"/>
        <c:scaling>
          <c:orientation val="minMax"/>
        </c:scaling>
        <c:axPos val="l"/>
        <c:majorTickMark val="none"/>
        <c:tickLblPos val="nextTo"/>
        <c:crossAx val="53278592"/>
        <c:crosses val="autoZero"/>
        <c:auto val="1"/>
        <c:lblAlgn val="ctr"/>
        <c:lblOffset val="100"/>
      </c:catAx>
      <c:valAx>
        <c:axId val="53278592"/>
        <c:scaling>
          <c:orientation val="minMax"/>
        </c:scaling>
        <c:delete val="1"/>
        <c:axPos val="b"/>
        <c:numFmt formatCode="General" sourceLinked="1"/>
        <c:tickLblPos val="none"/>
        <c:crossAx val="53277056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Sheet1!$A$2:$A$12</c:f>
              <c:strCache>
                <c:ptCount val="11"/>
                <c:pt idx="0">
                  <c:v>Addis Ababa</c:v>
                </c:pt>
                <c:pt idx="1">
                  <c:v>Dire Dawa</c:v>
                </c:pt>
                <c:pt idx="2">
                  <c:v>Harari</c:v>
                </c:pt>
                <c:pt idx="3">
                  <c:v>Gambela</c:v>
                </c:pt>
                <c:pt idx="4">
                  <c:v>Amhara</c:v>
                </c:pt>
                <c:pt idx="5">
                  <c:v>Tigray</c:v>
                </c:pt>
                <c:pt idx="6">
                  <c:v>SNNP</c:v>
                </c:pt>
                <c:pt idx="7">
                  <c:v>Affar</c:v>
                </c:pt>
                <c:pt idx="8">
                  <c:v>Benishangul-Gumuz</c:v>
                </c:pt>
                <c:pt idx="9">
                  <c:v>Oromiya</c:v>
                </c:pt>
                <c:pt idx="10">
                  <c:v>Somali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1.5</c:v>
                </c:pt>
                <c:pt idx="1">
                  <c:v>3.4</c:v>
                </c:pt>
                <c:pt idx="2">
                  <c:v>3.8</c:v>
                </c:pt>
                <c:pt idx="3" formatCode="0.0">
                  <c:v>4</c:v>
                </c:pt>
                <c:pt idx="4">
                  <c:v>4.2</c:v>
                </c:pt>
                <c:pt idx="5">
                  <c:v>4.5999999999999996</c:v>
                </c:pt>
                <c:pt idx="6">
                  <c:v>4.9000000000000004</c:v>
                </c:pt>
                <c:pt idx="7">
                  <c:v>5</c:v>
                </c:pt>
                <c:pt idx="8">
                  <c:v>5.2</c:v>
                </c:pt>
                <c:pt idx="9">
                  <c:v>5.6</c:v>
                </c:pt>
                <c:pt idx="10">
                  <c:v>7.1</c:v>
                </c:pt>
              </c:numCache>
            </c:numRef>
          </c:val>
        </c:ser>
        <c:dLbls>
          <c:showVal val="1"/>
        </c:dLbls>
        <c:gapWidth val="100"/>
        <c:overlap val="-25"/>
        <c:axId val="44524288"/>
        <c:axId val="44525824"/>
      </c:barChart>
      <c:catAx>
        <c:axId val="44524288"/>
        <c:scaling>
          <c:orientation val="minMax"/>
        </c:scaling>
        <c:axPos val="b"/>
        <c:majorTickMark val="none"/>
        <c:tickLblPos val="nextTo"/>
        <c:crossAx val="44525824"/>
        <c:crosses val="autoZero"/>
        <c:auto val="1"/>
        <c:lblAlgn val="ctr"/>
        <c:lblOffset val="100"/>
      </c:catAx>
      <c:valAx>
        <c:axId val="44525824"/>
        <c:scaling>
          <c:orientation val="minMax"/>
        </c:scaling>
        <c:delete val="1"/>
        <c:axPos val="l"/>
        <c:numFmt formatCode="General" sourceLinked="1"/>
        <c:tickLblPos val="none"/>
        <c:crossAx val="445242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1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5.8</c:v>
                </c:pt>
                <c:pt idx="1">
                  <c:v>4.5999999999999996</c:v>
                </c:pt>
                <c:pt idx="2">
                  <c:v>1.9000000000000001</c:v>
                </c:pt>
                <c:pt idx="3">
                  <c:v>1.3</c:v>
                </c:pt>
              </c:numCache>
            </c:numRef>
          </c:val>
        </c:ser>
        <c:dLbls>
          <c:showVal val="1"/>
        </c:dLbls>
        <c:gapWidth val="70"/>
        <c:overlap val="-25"/>
        <c:axId val="44570496"/>
        <c:axId val="44572032"/>
      </c:barChart>
      <c:catAx>
        <c:axId val="44570496"/>
        <c:scaling>
          <c:orientation val="minMax"/>
        </c:scaling>
        <c:axPos val="b"/>
        <c:majorTickMark val="none"/>
        <c:tickLblPos val="nextTo"/>
        <c:crossAx val="44572032"/>
        <c:crosses val="autoZero"/>
        <c:auto val="1"/>
        <c:lblAlgn val="ctr"/>
        <c:lblOffset val="100"/>
      </c:catAx>
      <c:valAx>
        <c:axId val="44572032"/>
        <c:scaling>
          <c:orientation val="minMax"/>
        </c:scaling>
        <c:delete val="1"/>
        <c:axPos val="l"/>
        <c:numFmt formatCode="General" sourceLinked="1"/>
        <c:tickLblPos val="none"/>
        <c:crossAx val="445704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9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 formatCode="0.0">
                  <c:v>6</c:v>
                </c:pt>
                <c:pt idx="1">
                  <c:v>5.7</c:v>
                </c:pt>
                <c:pt idx="2">
                  <c:v>5.3</c:v>
                </c:pt>
                <c:pt idx="3" formatCode="0.0">
                  <c:v>5</c:v>
                </c:pt>
                <c:pt idx="4">
                  <c:v>2.8</c:v>
                </c:pt>
              </c:numCache>
            </c:numRef>
          </c:val>
        </c:ser>
        <c:dLbls>
          <c:showVal val="1"/>
        </c:dLbls>
        <c:gapWidth val="70"/>
        <c:overlap val="-25"/>
        <c:axId val="46226048"/>
        <c:axId val="46244224"/>
      </c:barChart>
      <c:catAx>
        <c:axId val="46226048"/>
        <c:scaling>
          <c:orientation val="minMax"/>
        </c:scaling>
        <c:axPos val="b"/>
        <c:majorTickMark val="none"/>
        <c:tickLblPos val="nextTo"/>
        <c:crossAx val="46244224"/>
        <c:crosses val="autoZero"/>
        <c:auto val="1"/>
        <c:lblAlgn val="ctr"/>
        <c:lblOffset val="100"/>
      </c:catAx>
      <c:valAx>
        <c:axId val="46244224"/>
        <c:scaling>
          <c:orientation val="minMax"/>
        </c:scaling>
        <c:delete val="1"/>
        <c:axPos val="l"/>
        <c:numFmt formatCode="0.0" sourceLinked="1"/>
        <c:tickLblPos val="none"/>
        <c:crossAx val="462260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3"/>
              </a:solidFill>
            </c:spPr>
          </c:dPt>
          <c:dPt>
            <c:idx val="2"/>
            <c:spPr>
              <a:solidFill>
                <a:schemeClr val="tx2"/>
              </a:solidFill>
              <a:ln>
                <a:noFill/>
              </a:ln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EDHS 2000</c:v>
                </c:pt>
                <c:pt idx="1">
                  <c:v>EDHS 2005</c:v>
                </c:pt>
                <c:pt idx="2">
                  <c:v>EDHS 2011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5.5</c:v>
                </c:pt>
                <c:pt idx="1">
                  <c:v>5.4</c:v>
                </c:pt>
                <c:pt idx="2">
                  <c:v>4.8</c:v>
                </c:pt>
              </c:numCache>
            </c:numRef>
          </c:val>
        </c:ser>
        <c:dLbls>
          <c:showVal val="1"/>
        </c:dLbls>
        <c:gapWidth val="70"/>
        <c:overlap val="-25"/>
        <c:axId val="45216512"/>
        <c:axId val="45218048"/>
      </c:barChart>
      <c:catAx>
        <c:axId val="45216512"/>
        <c:scaling>
          <c:orientation val="minMax"/>
        </c:scaling>
        <c:axPos val="b"/>
        <c:majorTickMark val="none"/>
        <c:tickLblPos val="nextTo"/>
        <c:crossAx val="45218048"/>
        <c:crosses val="autoZero"/>
        <c:auto val="1"/>
        <c:lblAlgn val="ctr"/>
        <c:lblOffset val="100"/>
      </c:catAx>
      <c:valAx>
        <c:axId val="45218048"/>
        <c:scaling>
          <c:orientation val="minMax"/>
          <c:max val="6.5"/>
          <c:min val="0"/>
        </c:scaling>
        <c:delete val="1"/>
        <c:axPos val="l"/>
        <c:numFmt formatCode="General" sourceLinked="1"/>
        <c:tickLblPos val="none"/>
        <c:crossAx val="452165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2376664722465526"/>
          <c:y val="4.7008547008547022E-2"/>
          <c:w val="0.66234446388645862"/>
          <c:h val="0.9529914529914556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Pt>
            <c:idx val="2"/>
          </c:dPt>
          <c:dPt>
            <c:idx val="4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Namibia 2006-07</c:v>
                </c:pt>
                <c:pt idx="1">
                  <c:v>Zimbabwe 2005-06</c:v>
                </c:pt>
                <c:pt idx="2">
                  <c:v>Rwanda 2010</c:v>
                </c:pt>
                <c:pt idx="3">
                  <c:v>Kenya 2008-09</c:v>
                </c:pt>
                <c:pt idx="4">
                  <c:v>Ethiopia 2011</c:v>
                </c:pt>
                <c:pt idx="5">
                  <c:v>Tanzania 2010</c:v>
                </c:pt>
                <c:pt idx="6">
                  <c:v>Malawi 2010</c:v>
                </c:pt>
                <c:pt idx="7">
                  <c:v>Zambia 2007</c:v>
                </c:pt>
                <c:pt idx="8">
                  <c:v>DRC 2007</c:v>
                </c:pt>
                <c:pt idx="9">
                  <c:v>Uganda 2006</c:v>
                </c:pt>
              </c:strCache>
            </c:strRef>
          </c:cat>
          <c:val>
            <c:numRef>
              <c:f>Sheet1!$B$2:$B$11</c:f>
              <c:numCache>
                <c:formatCode>0.0</c:formatCode>
                <c:ptCount val="10"/>
                <c:pt idx="0" formatCode="General">
                  <c:v>3.6</c:v>
                </c:pt>
                <c:pt idx="1">
                  <c:v>3.8</c:v>
                </c:pt>
                <c:pt idx="2">
                  <c:v>4.5999999999999996</c:v>
                </c:pt>
                <c:pt idx="3">
                  <c:v>4.5999999999999996</c:v>
                </c:pt>
                <c:pt idx="4" formatCode="General">
                  <c:v>4.8</c:v>
                </c:pt>
                <c:pt idx="5" formatCode="General">
                  <c:v>5.4</c:v>
                </c:pt>
                <c:pt idx="6" formatCode="General">
                  <c:v>5.7</c:v>
                </c:pt>
                <c:pt idx="7" formatCode="General">
                  <c:v>6.2</c:v>
                </c:pt>
                <c:pt idx="8" formatCode="General">
                  <c:v>6.3</c:v>
                </c:pt>
                <c:pt idx="9" formatCode="General">
                  <c:v>6.7</c:v>
                </c:pt>
              </c:numCache>
            </c:numRef>
          </c:val>
        </c:ser>
        <c:dLbls>
          <c:showVal val="1"/>
        </c:dLbls>
        <c:gapWidth val="100"/>
        <c:axId val="45245568"/>
        <c:axId val="45247104"/>
      </c:barChart>
      <c:catAx>
        <c:axId val="45245568"/>
        <c:scaling>
          <c:orientation val="minMax"/>
        </c:scaling>
        <c:axPos val="l"/>
        <c:majorTickMark val="none"/>
        <c:tickLblPos val="nextTo"/>
        <c:crossAx val="45247104"/>
        <c:crosses val="autoZero"/>
        <c:auto val="1"/>
        <c:lblAlgn val="ctr"/>
        <c:lblOffset val="100"/>
      </c:catAx>
      <c:valAx>
        <c:axId val="45247104"/>
        <c:scaling>
          <c:orientation val="minMax"/>
        </c:scaling>
        <c:delete val="1"/>
        <c:axPos val="b"/>
        <c:numFmt formatCode="General" sourceLinked="1"/>
        <c:tickLblPos val="none"/>
        <c:crossAx val="452455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Pt>
            <c:idx val="3"/>
            <c:spPr>
              <a:solidFill>
                <a:schemeClr val="accent1"/>
              </a:solidFill>
            </c:spPr>
          </c:dPt>
          <c:dLbls>
            <c:dLbl>
              <c:idx val="1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7-17</c:v>
                </c:pt>
                <c:pt idx="1">
                  <c:v>18-23</c:v>
                </c:pt>
                <c:pt idx="2">
                  <c:v>24-35</c:v>
                </c:pt>
                <c:pt idx="3">
                  <c:v>36-47</c:v>
                </c:pt>
                <c:pt idx="4">
                  <c:v>48-59</c:v>
                </c:pt>
                <c:pt idx="5">
                  <c:v>60+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</c:v>
                </c:pt>
                <c:pt idx="1">
                  <c:v>12</c:v>
                </c:pt>
                <c:pt idx="2">
                  <c:v>36</c:v>
                </c:pt>
                <c:pt idx="3">
                  <c:v>23</c:v>
                </c:pt>
                <c:pt idx="4">
                  <c:v>10</c:v>
                </c:pt>
                <c:pt idx="5">
                  <c:v>11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19.2</c:v>
                </c:pt>
                <c:pt idx="1">
                  <c:v>20.5</c:v>
                </c:pt>
                <c:pt idx="2" formatCode="0.0">
                  <c:v>19</c:v>
                </c:pt>
              </c:numCache>
            </c:numRef>
          </c:val>
        </c:ser>
        <c:dLbls>
          <c:showVal val="1"/>
        </c:dLbls>
        <c:overlap val="-25"/>
        <c:axId val="52744960"/>
        <c:axId val="52810112"/>
      </c:barChart>
      <c:catAx>
        <c:axId val="52744960"/>
        <c:scaling>
          <c:orientation val="minMax"/>
        </c:scaling>
        <c:axPos val="b"/>
        <c:majorTickMark val="none"/>
        <c:tickLblPos val="nextTo"/>
        <c:crossAx val="52810112"/>
        <c:crosses val="autoZero"/>
        <c:auto val="1"/>
        <c:lblAlgn val="ctr"/>
        <c:lblOffset val="100"/>
      </c:catAx>
      <c:valAx>
        <c:axId val="52810112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527449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Pt>
            <c:idx val="0"/>
          </c:dPt>
          <c:dPt>
            <c:idx val="2"/>
          </c:dPt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33</c:v>
                </c:pt>
                <c:pt idx="1">
                  <c:v>9</c:v>
                </c:pt>
                <c:pt idx="2">
                  <c:v>5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gapWidth val="70"/>
        <c:overlap val="-25"/>
        <c:axId val="52934528"/>
        <c:axId val="52936064"/>
      </c:barChart>
      <c:catAx>
        <c:axId val="52934528"/>
        <c:scaling>
          <c:orientation val="minMax"/>
        </c:scaling>
        <c:axPos val="b"/>
        <c:majorTickMark val="none"/>
        <c:tickLblPos val="nextTo"/>
        <c:crossAx val="52936064"/>
        <c:crosses val="autoZero"/>
        <c:auto val="1"/>
        <c:lblAlgn val="ctr"/>
        <c:lblOffset val="100"/>
      </c:catAx>
      <c:valAx>
        <c:axId val="52936064"/>
        <c:scaling>
          <c:orientation val="minMax"/>
        </c:scaling>
        <c:delete val="1"/>
        <c:axPos val="l"/>
        <c:numFmt formatCode="General" sourceLinked="1"/>
        <c:tickLblPos val="none"/>
        <c:crossAx val="529345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4E78F-6FB8-4E32-8081-3C3C3F28349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B1E92-E173-45F0-BDB8-C06B36D00C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1497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81000" y="54864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Ethiopia</a:t>
            </a:r>
            <a:r>
              <a:rPr lang="en-US" sz="3200" b="0" baseline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Demographic and Health Survey 2011</a:t>
            </a:r>
            <a:endParaRPr lang="en-US" sz="32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-338630" y="2255772"/>
            <a:ext cx="9821260" cy="2346456"/>
            <a:chOff x="-338630" y="1771045"/>
            <a:chExt cx="9821260" cy="2346456"/>
          </a:xfrm>
        </p:grpSpPr>
        <p:grpSp>
          <p:nvGrpSpPr>
            <p:cNvPr id="12" name="Group 11"/>
            <p:cNvGrpSpPr/>
            <p:nvPr userDrawn="1"/>
          </p:nvGrpSpPr>
          <p:grpSpPr>
            <a:xfrm>
              <a:off x="-338630" y="2010380"/>
              <a:ext cx="9821260" cy="1849341"/>
              <a:chOff x="6626" y="2036859"/>
              <a:chExt cx="9821260" cy="1849341"/>
            </a:xfrm>
          </p:grpSpPr>
          <p:pic>
            <p:nvPicPr>
              <p:cNvPr id="15" name="Picture 14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3855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626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00858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73562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67794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62026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545190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66469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3" name="Picture 22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08087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73562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60701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6" name="Picture 25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546515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7" name="Picture 26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639422" y="29512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639422" y="20368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454933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452283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733654" y="20368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2" name="Picture 3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717340" y="2951259"/>
                <a:ext cx="1094232" cy="914400"/>
              </a:xfrm>
              <a:prstGeom prst="rect">
                <a:avLst/>
              </a:prstGeom>
            </p:spPr>
          </p:pic>
        </p:grpSp>
        <p:sp>
          <p:nvSpPr>
            <p:cNvPr id="13" name="Rectangle 12"/>
            <p:cNvSpPr/>
            <p:nvPr userDrawn="1"/>
          </p:nvSpPr>
          <p:spPr>
            <a:xfrm>
              <a:off x="-76200" y="1771045"/>
              <a:ext cx="9372600" cy="2577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-114300" y="3859721"/>
              <a:ext cx="9372600" cy="2577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87D93-C99B-4E1D-8DC3-D84A3322AFD9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62EE6-0C9D-4BC8-B548-DEF197B1D1F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09473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489668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5404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983666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151168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895296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898222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263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1C3E0-74A7-4BCF-8D0C-1077D97353E1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2158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25131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4735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23231-D2D8-49A7-9837-B7AD912FD948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B8B29-88DA-4E6F-AEA8-59A8C2799DEE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81-0D57-461E-80EC-A9FED1A07C4C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EAF4-B904-4098-9C02-B37153A89D8A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41607-4523-44A3-B84E-5C64A786F583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7EE26-D18D-4072-9D13-CDF04DACC297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7BE65-BDF3-4444-B69D-EB953C86F687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9BB3E-1E19-4E57-A5E6-9663181EE0AC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D2E2B-8B1E-48F1-8F0C-D1DFE913A8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4755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3810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 b="1" dirty="0" smtClean="0">
                <a:latin typeface="Calibri" pitchFamily="34" charset="0"/>
                <a:cs typeface="Arial" charset="0"/>
              </a:rPr>
              <a:t>Fertility, Proximate Determinants of Fertility and Fertility Preferences</a:t>
            </a:r>
            <a:endParaRPr lang="en-US" sz="4400" b="1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015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038600" cy="4525963"/>
          </a:xfrm>
        </p:spPr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+mn-lt"/>
              </a:rPr>
              <a:t>Birth Intervals</a:t>
            </a:r>
            <a:endParaRPr lang="en-US" sz="4000" dirty="0">
              <a:latin typeface="+mn-lt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028825" y="2057400"/>
            <a:ext cx="506571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3200" b="0" dirty="0"/>
              <a:t>In addition to their impact on </a:t>
            </a:r>
            <a:r>
              <a:rPr lang="en-US" sz="3200" b="1" dirty="0">
                <a:solidFill>
                  <a:schemeClr val="tx2"/>
                </a:solidFill>
              </a:rPr>
              <a:t>fertility</a:t>
            </a:r>
            <a:r>
              <a:rPr lang="en-US" sz="3200" b="0" dirty="0"/>
              <a:t>, birth intervals may also affect the </a:t>
            </a:r>
            <a:r>
              <a:rPr lang="en-US" sz="3200" b="1" dirty="0">
                <a:solidFill>
                  <a:schemeClr val="tx2"/>
                </a:solidFill>
              </a:rPr>
              <a:t>health</a:t>
            </a:r>
            <a:r>
              <a:rPr lang="en-US" sz="3200" b="0" dirty="0">
                <a:solidFill>
                  <a:schemeClr val="accent2"/>
                </a:solidFill>
              </a:rPr>
              <a:t> </a:t>
            </a:r>
            <a:r>
              <a:rPr lang="en-US" sz="3200" b="0" dirty="0"/>
              <a:t>of mothers and their children</a:t>
            </a:r>
            <a:r>
              <a:rPr lang="en-US" sz="3200" b="0" dirty="0" smtClean="0"/>
              <a:t>.</a:t>
            </a:r>
            <a:br>
              <a:rPr lang="en-US" sz="3200" b="0" dirty="0" smtClean="0"/>
            </a:br>
            <a:endParaRPr lang="en-US" sz="3200" b="0" dirty="0" smtClean="0"/>
          </a:p>
          <a:p>
            <a:pPr algn="ctr" eaLnBrk="0" hangingPunct="0"/>
            <a:r>
              <a:rPr lang="en-US" sz="3200" dirty="0" smtClean="0"/>
              <a:t>The median birth interval in Ethiopia is </a:t>
            </a:r>
            <a:r>
              <a:rPr lang="en-US" sz="3200" b="1" dirty="0" smtClean="0">
                <a:solidFill>
                  <a:schemeClr val="tx2"/>
                </a:solidFill>
              </a:rPr>
              <a:t>34</a:t>
            </a:r>
            <a:r>
              <a:rPr lang="en-US" sz="3200" dirty="0" smtClean="0"/>
              <a:t> months.</a:t>
            </a:r>
            <a:endParaRPr lang="en-US" sz="32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xmlns="" val="2600262307"/>
              </p:ext>
            </p:extLst>
          </p:nvPr>
        </p:nvGraphicFramePr>
        <p:xfrm>
          <a:off x="914400" y="1071594"/>
          <a:ext cx="6705600" cy="6091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1" name="Straight Connector 10"/>
          <p:cNvCxnSpPr/>
          <p:nvPr/>
        </p:nvCxnSpPr>
        <p:spPr>
          <a:xfrm flipV="1">
            <a:off x="4253948" y="1093538"/>
            <a:ext cx="2437220" cy="50467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6567055" y="3124200"/>
            <a:ext cx="1281545" cy="35527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679" y="0"/>
            <a:ext cx="82296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Length of Birth Intervals</a:t>
            </a:r>
            <a:endParaRPr lang="en-US" sz="4000" dirty="0"/>
          </a:p>
        </p:txBody>
      </p:sp>
      <p:sp>
        <p:nvSpPr>
          <p:cNvPr id="6" name="Oval 5"/>
          <p:cNvSpPr/>
          <p:nvPr/>
        </p:nvSpPr>
        <p:spPr>
          <a:xfrm>
            <a:off x="6221502" y="714499"/>
            <a:ext cx="2971800" cy="24384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450102" y="1092875"/>
            <a:ext cx="2514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20% of births occur less than 24 months after the preceding birth. 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 Doctors recommend a birth interval of at least 36 months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917" y="1021162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births by months since preceding birth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Median Age at First Birth </a:t>
            </a:r>
            <a:br>
              <a:rPr lang="en-US" dirty="0" smtClean="0"/>
            </a:br>
            <a:r>
              <a:rPr lang="en-US" dirty="0" smtClean="0"/>
              <a:t>for Women 25-49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7708" y="1219200"/>
            <a:ext cx="401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Median age at first birth</a:t>
            </a:r>
            <a:endParaRPr lang="en-US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65099292"/>
              </p:ext>
            </p:extLst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Teenage Childbearing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447800" y="2133601"/>
            <a:ext cx="6248400" cy="2590799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>
                <a:solidFill>
                  <a:schemeClr val="tx2"/>
                </a:solidFill>
              </a:rPr>
              <a:t>10%</a:t>
            </a:r>
            <a:r>
              <a:rPr lang="en-US" b="1" dirty="0" smtClean="0"/>
              <a:t> </a:t>
            </a:r>
            <a:r>
              <a:rPr lang="en-US" dirty="0" smtClean="0"/>
              <a:t>of women between the ages of 15-19 are </a:t>
            </a:r>
            <a:r>
              <a:rPr lang="en-US" i="1" dirty="0" smtClean="0"/>
              <a:t>already mothers </a:t>
            </a:r>
            <a:r>
              <a:rPr lang="en-US" dirty="0" smtClean="0"/>
              <a:t>and another </a:t>
            </a:r>
            <a:r>
              <a:rPr lang="en-US" b="1" dirty="0" smtClean="0">
                <a:solidFill>
                  <a:schemeClr val="tx2"/>
                </a:solidFill>
              </a:rPr>
              <a:t>2%</a:t>
            </a:r>
            <a:r>
              <a:rPr lang="en-US" b="1" dirty="0" smtClean="0"/>
              <a:t> </a:t>
            </a:r>
            <a:r>
              <a:rPr lang="en-US" dirty="0" smtClean="0"/>
              <a:t>are </a:t>
            </a:r>
            <a:r>
              <a:rPr lang="en-US" i="1" dirty="0" smtClean="0"/>
              <a:t>pregnant</a:t>
            </a:r>
            <a:r>
              <a:rPr lang="en-US" dirty="0" smtClean="0"/>
              <a:t> with their first child.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2621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Teenage Childbearing by Education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97829571"/>
              </p:ext>
            </p:extLst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066800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age 15-19 who are mothers or pregnant with their first child by level of education</a:t>
            </a:r>
            <a:endParaRPr lang="en-US" i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Current Marital Status: Women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10519955"/>
              </p:ext>
            </p:extLst>
          </p:nvPr>
        </p:nvGraphicFramePr>
        <p:xfrm>
          <a:off x="457200" y="1143000"/>
          <a:ext cx="8229600" cy="586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6200" y="926068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age 15-49</a:t>
            </a:r>
            <a:endParaRPr lang="en-US" i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69"/>
            <a:ext cx="8229600" cy="987631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Median Age at First Marriage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2299795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Median Age at First Sex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0329458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5045282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524000"/>
            <a:ext cx="4038600" cy="4525963"/>
          </a:xfrm>
        </p:spPr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Fertility preferences and ideal family size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371600"/>
            <a:ext cx="4038600" cy="4297363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197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Fertility Preferences of Married Women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0" y="99060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distribution of currently married women age 15-49 by desire for children</a:t>
            </a:r>
            <a:endParaRPr lang="en-US" i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75479264"/>
              </p:ext>
            </p:extLst>
          </p:nvPr>
        </p:nvGraphicFramePr>
        <p:xfrm>
          <a:off x="152400" y="1143001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Ideal Family Size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22761" y="1157844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among women and men 15-49</a:t>
            </a:r>
            <a:endParaRPr lang="en-US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5100305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Birth Planning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19792" y="1000106"/>
            <a:ext cx="9124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Distribution of births in the 5 years preceding the survey by birth planning status</a:t>
            </a:r>
            <a:endParaRPr lang="en-US" i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74858245"/>
              </p:ext>
            </p:extLst>
          </p:nvPr>
        </p:nvGraphicFramePr>
        <p:xfrm>
          <a:off x="457200" y="1369438"/>
          <a:ext cx="8686800" cy="5640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1063130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Difference between Wanted and Actual Fertility Rates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10200" y="22098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4.8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943600" y="51054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5.5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57600" y="36576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2.6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5694663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979"/>
            <a:ext cx="8229600" cy="1143000"/>
          </a:xfrm>
        </p:spPr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/>
          </a:bodyPr>
          <a:lstStyle/>
          <a:p>
            <a:pPr marL="171450" indent="-171450">
              <a:lnSpc>
                <a:spcPct val="90000"/>
              </a:lnSpc>
              <a:buClr>
                <a:schemeClr val="tx1"/>
              </a:buClr>
            </a:pPr>
            <a:r>
              <a:rPr lang="en-US" dirty="0" smtClean="0"/>
              <a:t>Women have on average </a:t>
            </a:r>
            <a:r>
              <a:rPr lang="en-US" b="1" dirty="0" smtClean="0">
                <a:solidFill>
                  <a:schemeClr val="tx2"/>
                </a:solidFill>
              </a:rPr>
              <a:t>4.8</a:t>
            </a:r>
            <a:r>
              <a:rPr lang="en-US" dirty="0" smtClean="0"/>
              <a:t> children.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</a:pPr>
            <a:r>
              <a:rPr lang="en-US" dirty="0" smtClean="0"/>
              <a:t>Fertility is highest in the </a:t>
            </a:r>
            <a:r>
              <a:rPr lang="en-US" b="1" dirty="0" smtClean="0">
                <a:solidFill>
                  <a:schemeClr val="tx2"/>
                </a:solidFill>
              </a:rPr>
              <a:t>Somali Region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chemeClr val="tx2"/>
                </a:solidFill>
              </a:rPr>
              <a:t>7.1 </a:t>
            </a:r>
            <a:r>
              <a:rPr lang="en-US" dirty="0" smtClean="0"/>
              <a:t>children) and among women in the </a:t>
            </a:r>
            <a:r>
              <a:rPr lang="en-US" b="1" dirty="0" smtClean="0">
                <a:solidFill>
                  <a:schemeClr val="tx2"/>
                </a:solidFill>
              </a:rPr>
              <a:t>poorest households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chemeClr val="tx2"/>
                </a:solidFill>
              </a:rPr>
              <a:t>6.0</a:t>
            </a:r>
            <a:r>
              <a:rPr lang="en-US" dirty="0" smtClean="0"/>
              <a:t> children).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</a:pPr>
            <a:r>
              <a:rPr lang="en-US" dirty="0" smtClean="0"/>
              <a:t>Women marry at a median age of </a:t>
            </a:r>
            <a:r>
              <a:rPr lang="en-US" b="1" dirty="0" smtClean="0">
                <a:solidFill>
                  <a:schemeClr val="tx2"/>
                </a:solidFill>
              </a:rPr>
              <a:t>16.5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compared to </a:t>
            </a:r>
            <a:r>
              <a:rPr lang="en-US" b="1" dirty="0" smtClean="0">
                <a:solidFill>
                  <a:schemeClr val="tx2"/>
                </a:solidFill>
              </a:rPr>
              <a:t>23.1</a:t>
            </a:r>
            <a:r>
              <a:rPr lang="en-US" dirty="0" smtClean="0"/>
              <a:t> among men.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</a:pPr>
            <a:r>
              <a:rPr lang="en-US" dirty="0" smtClean="0"/>
              <a:t>Women have their </a:t>
            </a:r>
            <a:r>
              <a:rPr lang="en-US" i="1" dirty="0" smtClean="0"/>
              <a:t>first birth </a:t>
            </a:r>
            <a:r>
              <a:rPr lang="en-US" dirty="0" smtClean="0"/>
              <a:t>at a median age of </a:t>
            </a:r>
            <a:r>
              <a:rPr lang="en-US" b="1" dirty="0" smtClean="0">
                <a:solidFill>
                  <a:schemeClr val="tx2"/>
                </a:solidFill>
              </a:rPr>
              <a:t>19.2</a:t>
            </a:r>
            <a:r>
              <a:rPr lang="en-US" b="1" dirty="0" smtClean="0"/>
              <a:t>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</a:pPr>
            <a:r>
              <a:rPr lang="en-US" b="1" smtClean="0">
                <a:solidFill>
                  <a:schemeClr val="tx2"/>
                </a:solidFill>
              </a:rPr>
              <a:t>12%</a:t>
            </a:r>
            <a:r>
              <a:rPr lang="en-US" b="1" smtClean="0"/>
              <a:t> </a:t>
            </a:r>
            <a:r>
              <a:rPr lang="en-US" dirty="0" smtClean="0"/>
              <a:t>of women age 15-19 are </a:t>
            </a:r>
            <a:r>
              <a:rPr lang="en-US" b="1" dirty="0" smtClean="0">
                <a:solidFill>
                  <a:schemeClr val="tx2"/>
                </a:solidFill>
              </a:rPr>
              <a:t>pregnant</a:t>
            </a:r>
            <a:r>
              <a:rPr lang="en-US" dirty="0" smtClean="0"/>
              <a:t> with their first child or are </a:t>
            </a:r>
            <a:r>
              <a:rPr lang="en-US" b="1" dirty="0" smtClean="0">
                <a:solidFill>
                  <a:schemeClr val="tx2"/>
                </a:solidFill>
              </a:rPr>
              <a:t>already mothers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0"/>
            <a:ext cx="7010400" cy="6447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13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4.8</a:t>
            </a:r>
            <a:endParaRPr lang="en-US" sz="413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Title 6"/>
          <p:cNvSpPr txBox="1">
            <a:spLocks/>
          </p:cNvSpPr>
          <p:nvPr/>
        </p:nvSpPr>
        <p:spPr>
          <a:xfrm>
            <a:off x="685800" y="26670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/>
              <a:t>At current fertility levels, a  woman in Ethiopia will have an average of 4.8 children in her lifetime.  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xmlns="" val="69407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1875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Fertility Differentials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219200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5984548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92" name="Rectangle 20"/>
          <p:cNvSpPr>
            <a:spLocks noChangeArrowheads="1"/>
          </p:cNvSpPr>
          <p:nvPr/>
        </p:nvSpPr>
        <p:spPr bwMode="auto">
          <a:xfrm>
            <a:off x="472282" y="28699"/>
            <a:ext cx="8229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000" b="0" dirty="0"/>
              <a:t>Fertility </a:t>
            </a:r>
            <a:r>
              <a:rPr lang="en-US" sz="4000" b="0" dirty="0" smtClean="0"/>
              <a:t>by Region</a:t>
            </a:r>
            <a:endParaRPr lang="en-US" sz="4000" b="0" dirty="0"/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xmlns="" val="3421073486"/>
              </p:ext>
            </p:extLst>
          </p:nvPr>
        </p:nvGraphicFramePr>
        <p:xfrm>
          <a:off x="13854" y="1600200"/>
          <a:ext cx="9130145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114800" y="1513681"/>
            <a:ext cx="2133600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Ethiopia total</a:t>
            </a:r>
          </a:p>
          <a:p>
            <a:pPr algn="ctr"/>
            <a:r>
              <a:rPr lang="en-US" sz="2000" b="1" dirty="0" smtClean="0"/>
              <a:t>4.8</a:t>
            </a:r>
            <a:endParaRPr lang="en-US" sz="2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0" y="943099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xmlns="" val="1629775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Fertility by Education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56408" y="1186934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44350648"/>
              </p:ext>
            </p:extLst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17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Fertility by Wealth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61851" y="1143000"/>
            <a:ext cx="678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6189022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Poorest households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172200" y="6211669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Wealthiest households</a:t>
            </a:r>
            <a:endParaRPr lang="en-US" dirty="0"/>
          </a:p>
        </p:txBody>
      </p:sp>
      <p:sp>
        <p:nvSpPr>
          <p:cNvPr id="9" name="Notched Right Arrow 8"/>
          <p:cNvSpPr/>
          <p:nvPr/>
        </p:nvSpPr>
        <p:spPr>
          <a:xfrm>
            <a:off x="2445327" y="6377381"/>
            <a:ext cx="3886200" cy="269612"/>
          </a:xfrm>
          <a:prstGeom prst="notched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4974591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Fertility Trends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1175266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6551149"/>
              </p:ext>
            </p:extLst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90003033"/>
              </p:ext>
            </p:extLst>
          </p:nvPr>
        </p:nvGraphicFramePr>
        <p:xfrm>
          <a:off x="228600" y="797625"/>
          <a:ext cx="8229600" cy="6060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How Does Ethiopia Compare?</a:t>
            </a:r>
            <a:endParaRPr lang="en-US" sz="4000" dirty="0"/>
          </a:p>
        </p:txBody>
      </p:sp>
      <p:sp>
        <p:nvSpPr>
          <p:cNvPr id="7" name="Left Arrow 6"/>
          <p:cNvSpPr/>
          <p:nvPr/>
        </p:nvSpPr>
        <p:spPr>
          <a:xfrm>
            <a:off x="7278089" y="3962400"/>
            <a:ext cx="1183574" cy="609600"/>
          </a:xfrm>
          <a:prstGeom prst="leftArrow">
            <a:avLst/>
          </a:prstGeom>
          <a:solidFill>
            <a:schemeClr val="accent1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477000" y="5934670"/>
            <a:ext cx="266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xmlns="" val="148459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Ethiopia 2011">
      <a:dk1>
        <a:srgbClr val="000000"/>
      </a:dk1>
      <a:lt1>
        <a:srgbClr val="FFFFFF"/>
      </a:lt1>
      <a:dk2>
        <a:srgbClr val="864F21"/>
      </a:dk2>
      <a:lt2>
        <a:srgbClr val="C0A277"/>
      </a:lt2>
      <a:accent1>
        <a:srgbClr val="466BB3"/>
      </a:accent1>
      <a:accent2>
        <a:srgbClr val="FFE01B"/>
      </a:accent2>
      <a:accent3>
        <a:srgbClr val="F311D3"/>
      </a:accent3>
      <a:accent4>
        <a:srgbClr val="623819"/>
      </a:accent4>
      <a:accent5>
        <a:srgbClr val="00B6BE"/>
      </a:accent5>
      <a:accent6>
        <a:srgbClr val="494544"/>
      </a:accent6>
      <a:hlink>
        <a:srgbClr val="A12B0A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Ethiopia 2011">
      <a:dk1>
        <a:srgbClr val="000000"/>
      </a:dk1>
      <a:lt1>
        <a:srgbClr val="FFFFFF"/>
      </a:lt1>
      <a:dk2>
        <a:srgbClr val="864F21"/>
      </a:dk2>
      <a:lt2>
        <a:srgbClr val="C0A277"/>
      </a:lt2>
      <a:accent1>
        <a:srgbClr val="466BB3"/>
      </a:accent1>
      <a:accent2>
        <a:srgbClr val="FFE01B"/>
      </a:accent2>
      <a:accent3>
        <a:srgbClr val="F311D3"/>
      </a:accent3>
      <a:accent4>
        <a:srgbClr val="623819"/>
      </a:accent4>
      <a:accent5>
        <a:srgbClr val="00B6BE"/>
      </a:accent5>
      <a:accent6>
        <a:srgbClr val="494544"/>
      </a:accent6>
      <a:hlink>
        <a:srgbClr val="A12B0A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1803</TotalTime>
  <Words>466</Words>
  <Application>Microsoft Office PowerPoint</Application>
  <PresentationFormat>On-screen Show (4:3)</PresentationFormat>
  <Paragraphs>76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Office Theme</vt:lpstr>
      <vt:lpstr>Custom Design</vt:lpstr>
      <vt:lpstr>Slide 1</vt:lpstr>
      <vt:lpstr>Slide 2</vt:lpstr>
      <vt:lpstr>Slide 3</vt:lpstr>
      <vt:lpstr>Fertility Differentials</vt:lpstr>
      <vt:lpstr>Slide 5</vt:lpstr>
      <vt:lpstr>Fertility by Education</vt:lpstr>
      <vt:lpstr>Fertility by Wealth</vt:lpstr>
      <vt:lpstr>Fertility Trends</vt:lpstr>
      <vt:lpstr>How Does Ethiopia Compare?</vt:lpstr>
      <vt:lpstr>Slide 10</vt:lpstr>
      <vt:lpstr>Birth Intervals</vt:lpstr>
      <vt:lpstr>Length of Birth Intervals</vt:lpstr>
      <vt:lpstr>Median Age at First Birth  for Women 25-49</vt:lpstr>
      <vt:lpstr>Teenage Childbearing</vt:lpstr>
      <vt:lpstr>Teenage Childbearing by Education</vt:lpstr>
      <vt:lpstr>Current Marital Status: Women</vt:lpstr>
      <vt:lpstr>Median Age at First Marriage</vt:lpstr>
      <vt:lpstr>Median Age at First Sex</vt:lpstr>
      <vt:lpstr>Slide 19</vt:lpstr>
      <vt:lpstr>Fertility Preferences of Married Women</vt:lpstr>
      <vt:lpstr>Ideal Family Size</vt:lpstr>
      <vt:lpstr>Birth Planning</vt:lpstr>
      <vt:lpstr>Difference between Wanted and Actual Fertility Rates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Erica.Nybro</dc:creator>
  <cp:lastModifiedBy>Administrator</cp:lastModifiedBy>
  <cp:revision>178</cp:revision>
  <dcterms:created xsi:type="dcterms:W3CDTF">2008-03-17T19:32:21Z</dcterms:created>
  <dcterms:modified xsi:type="dcterms:W3CDTF">2012-05-09T14:44:23Z</dcterms:modified>
</cp:coreProperties>
</file>