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16"/>
  </p:notesMasterIdLst>
  <p:sldIdLst>
    <p:sldId id="325" r:id="rId3"/>
    <p:sldId id="319" r:id="rId4"/>
    <p:sldId id="327" r:id="rId5"/>
    <p:sldId id="302" r:id="rId6"/>
    <p:sldId id="320" r:id="rId7"/>
    <p:sldId id="311" r:id="rId8"/>
    <p:sldId id="307" r:id="rId9"/>
    <p:sldId id="326" r:id="rId10"/>
    <p:sldId id="314" r:id="rId11"/>
    <p:sldId id="316" r:id="rId12"/>
    <p:sldId id="328" r:id="rId13"/>
    <p:sldId id="329" r:id="rId14"/>
    <p:sldId id="318"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6600"/>
    <a:srgbClr val="003300"/>
    <a:srgbClr val="333399"/>
    <a:srgbClr val="FFFF00"/>
    <a:srgbClr val="800080"/>
    <a:srgbClr val="DDDDDD"/>
    <a:srgbClr val="CCCC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28" autoAdjust="0"/>
  </p:normalViewPr>
  <p:slideViewPr>
    <p:cSldViewPr>
      <p:cViewPr>
        <p:scale>
          <a:sx n="80" d="100"/>
          <a:sy n="80" d="100"/>
        </p:scale>
        <p:origin x="-1037"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0327B777-9EEB-4F68-B749-D44E68AE4D51}" type="slidenum">
              <a:rPr lang="en-US"/>
              <a:pPr>
                <a:defRPr/>
              </a:pPr>
              <a:t>‹#›</a:t>
            </a:fld>
            <a:endParaRPr lang="en-US"/>
          </a:p>
        </p:txBody>
      </p:sp>
    </p:spTree>
    <p:extLst>
      <p:ext uri="{BB962C8B-B14F-4D97-AF65-F5344CB8AC3E}">
        <p14:creationId xmlns="" xmlns:p14="http://schemas.microsoft.com/office/powerpoint/2010/main" val="4131311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5E2A464B-3964-41AA-B6AA-352490041B0B}" type="slidenum">
              <a:rPr lang="en-US" smtClean="0">
                <a:latin typeface="Arial" pitchFamily="34" charset="0"/>
                <a:cs typeface="Arial" pitchFamily="34" charset="0"/>
              </a:rPr>
              <a:pPr/>
              <a:t>4</a:t>
            </a:fld>
            <a:endParaRPr lang="en-US" smtClean="0">
              <a:latin typeface="Arial" pitchFamily="34" charset="0"/>
              <a:cs typeface="Arial" pitchFamily="34"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A1A1B8E8-3DCB-4346-8984-F5F45BC8166B}" type="slidenum">
              <a:rPr lang="en-US" smtClean="0">
                <a:latin typeface="Arial" pitchFamily="34" charset="0"/>
                <a:cs typeface="Arial" pitchFamily="34" charset="0"/>
              </a:rPr>
              <a:pPr/>
              <a:t>6</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1DDEBA27-8339-41B8-827D-4DD11A59173E}" type="slidenum">
              <a:rPr lang="en-US" smtClean="0">
                <a:latin typeface="Arial" pitchFamily="34" charset="0"/>
                <a:cs typeface="Arial" pitchFamily="34" charset="0"/>
              </a:rPr>
              <a:pPr/>
              <a:t>7</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476A4664-F52C-4D9A-9D00-49851E18492F}"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DF7BCC9F-0776-4516-B860-160E4B52EE44}"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22531" name="Rectangle 2"/>
          <p:cNvSpPr>
            <a:spLocks noGrp="1" noRot="1" noChangeAspect="1" noChangeArrowheads="1" noTextEdit="1"/>
          </p:cNvSpPr>
          <p:nvPr>
            <p:ph type="sldImg"/>
          </p:nvPr>
        </p:nvSpPr>
        <p:spPr>
          <a:xfrm>
            <a:off x="1143000" y="685800"/>
            <a:ext cx="4573588" cy="3429000"/>
          </a:xfrm>
          <a:ln/>
        </p:spPr>
      </p:sp>
      <p:sp>
        <p:nvSpPr>
          <p:cNvPr id="22532"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extBox 9"/>
          <p:cNvSpPr txBox="1"/>
          <p:nvPr userDrawn="1"/>
        </p:nvSpPr>
        <p:spPr>
          <a:xfrm>
            <a:off x="381000" y="5486400"/>
            <a:ext cx="8382000" cy="584775"/>
          </a:xfrm>
          <a:prstGeom prst="rect">
            <a:avLst/>
          </a:prstGeom>
          <a:noFill/>
        </p:spPr>
        <p:txBody>
          <a:bodyPr wrap="square" rtlCol="0">
            <a:spAutoFit/>
          </a:bodyPr>
          <a:lstStyle/>
          <a:p>
            <a:pPr algn="ctr"/>
            <a:r>
              <a:rPr lang="en-US" sz="3200" b="0" dirty="0" smtClean="0">
                <a:solidFill>
                  <a:schemeClr val="tx1"/>
                </a:solidFill>
                <a:latin typeface="Calibri" pitchFamily="34" charset="0"/>
                <a:cs typeface="Calibri" pitchFamily="34" charset="0"/>
              </a:rPr>
              <a:t>Ethiopia</a:t>
            </a:r>
            <a:r>
              <a:rPr lang="en-US" sz="3200" b="0" baseline="0" dirty="0" smtClean="0">
                <a:solidFill>
                  <a:schemeClr val="tx1"/>
                </a:solidFill>
                <a:latin typeface="Calibri" pitchFamily="34" charset="0"/>
                <a:cs typeface="Calibri" pitchFamily="34" charset="0"/>
              </a:rPr>
              <a:t> Demographic and Health Survey 2011</a:t>
            </a:r>
            <a:endParaRPr lang="en-US" sz="3200" b="0" dirty="0">
              <a:solidFill>
                <a:schemeClr val="tx1"/>
              </a:solidFill>
              <a:latin typeface="Calibri" pitchFamily="34" charset="0"/>
              <a:cs typeface="Calibri" pitchFamily="34" charset="0"/>
            </a:endParaRPr>
          </a:p>
        </p:txBody>
      </p:sp>
      <p:grpSp>
        <p:nvGrpSpPr>
          <p:cNvPr id="5" name="Group 4"/>
          <p:cNvGrpSpPr/>
          <p:nvPr userDrawn="1"/>
        </p:nvGrpSpPr>
        <p:grpSpPr>
          <a:xfrm>
            <a:off x="-338630" y="2255772"/>
            <a:ext cx="9821260" cy="2346456"/>
            <a:chOff x="-338630" y="1771045"/>
            <a:chExt cx="9821260" cy="2346456"/>
          </a:xfrm>
        </p:grpSpPr>
        <p:grpSp>
          <p:nvGrpSpPr>
            <p:cNvPr id="3" name="Group 2"/>
            <p:cNvGrpSpPr/>
            <p:nvPr userDrawn="1"/>
          </p:nvGrpSpPr>
          <p:grpSpPr>
            <a:xfrm>
              <a:off x="-338630" y="2010380"/>
              <a:ext cx="9821260" cy="1849341"/>
              <a:chOff x="6626" y="2036859"/>
              <a:chExt cx="9821260" cy="1849341"/>
            </a:xfrm>
          </p:grpSpPr>
          <p:pic>
            <p:nvPicPr>
              <p:cNvPr id="2" name="Picture 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3855" y="2057400"/>
                <a:ext cx="1094232" cy="914400"/>
              </a:xfrm>
              <a:prstGeom prst="rect">
                <a:avLst/>
              </a:prstGeom>
            </p:spPr>
          </p:pic>
          <p:pic>
            <p:nvPicPr>
              <p:cNvPr id="11" name="Picture 10"/>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6626" y="2971800"/>
                <a:ext cx="1094232" cy="914400"/>
              </a:xfrm>
              <a:prstGeom prst="rect">
                <a:avLst/>
              </a:prstGeom>
            </p:spPr>
          </p:pic>
          <p:pic>
            <p:nvPicPr>
              <p:cNvPr id="12" name="Picture 1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100858" y="2057400"/>
                <a:ext cx="1094232" cy="914400"/>
              </a:xfrm>
              <a:prstGeom prst="rect">
                <a:avLst/>
              </a:prstGeom>
            </p:spPr>
          </p:pic>
          <p:pic>
            <p:nvPicPr>
              <p:cNvPr id="13" name="Picture 12"/>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173562" y="2057400"/>
                <a:ext cx="1094232" cy="914400"/>
              </a:xfrm>
              <a:prstGeom prst="rect">
                <a:avLst/>
              </a:prstGeom>
            </p:spPr>
          </p:pic>
          <p:pic>
            <p:nvPicPr>
              <p:cNvPr id="14" name="Picture 13"/>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3267794" y="2971800"/>
                <a:ext cx="1094232" cy="914400"/>
              </a:xfrm>
              <a:prstGeom prst="rect">
                <a:avLst/>
              </a:prstGeom>
            </p:spPr>
          </p:pic>
          <p:pic>
            <p:nvPicPr>
              <p:cNvPr id="15" name="Picture 14"/>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4362026" y="2971800"/>
                <a:ext cx="1094232" cy="914400"/>
              </a:xfrm>
              <a:prstGeom prst="rect">
                <a:avLst/>
              </a:prstGeom>
            </p:spPr>
          </p:pic>
          <p:pic>
            <p:nvPicPr>
              <p:cNvPr id="16" name="Picture 1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6545190" y="2971800"/>
                <a:ext cx="1094232" cy="914400"/>
              </a:xfrm>
              <a:prstGeom prst="rect">
                <a:avLst/>
              </a:prstGeom>
            </p:spPr>
          </p:pic>
          <p:pic>
            <p:nvPicPr>
              <p:cNvPr id="17" name="Picture 16"/>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3266469" y="2057400"/>
                <a:ext cx="1094232" cy="914400"/>
              </a:xfrm>
              <a:prstGeom prst="rect">
                <a:avLst/>
              </a:prstGeom>
            </p:spPr>
          </p:pic>
          <p:pic>
            <p:nvPicPr>
              <p:cNvPr id="18" name="Picture 17"/>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108087" y="2971800"/>
                <a:ext cx="1094232" cy="914400"/>
              </a:xfrm>
              <a:prstGeom prst="rect">
                <a:avLst/>
              </a:prstGeom>
            </p:spPr>
          </p:pic>
          <p:pic>
            <p:nvPicPr>
              <p:cNvPr id="19" name="Picture 18"/>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173562" y="2971800"/>
                <a:ext cx="1094232" cy="914400"/>
              </a:xfrm>
              <a:prstGeom prst="rect">
                <a:avLst/>
              </a:prstGeom>
            </p:spPr>
          </p:pic>
          <p:pic>
            <p:nvPicPr>
              <p:cNvPr id="20" name="Picture 19"/>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4360701" y="2057400"/>
                <a:ext cx="1094232" cy="914400"/>
              </a:xfrm>
              <a:prstGeom prst="rect">
                <a:avLst/>
              </a:prstGeom>
            </p:spPr>
          </p:pic>
          <p:pic>
            <p:nvPicPr>
              <p:cNvPr id="21" name="Picture 20"/>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6546515" y="2057400"/>
                <a:ext cx="1094232" cy="914400"/>
              </a:xfrm>
              <a:prstGeom prst="rect">
                <a:avLst/>
              </a:prstGeom>
            </p:spPr>
          </p:pic>
          <p:pic>
            <p:nvPicPr>
              <p:cNvPr id="22" name="Picture 2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7639422" y="2951259"/>
                <a:ext cx="1094232" cy="914400"/>
              </a:xfrm>
              <a:prstGeom prst="rect">
                <a:avLst/>
              </a:prstGeom>
            </p:spPr>
          </p:pic>
          <p:pic>
            <p:nvPicPr>
              <p:cNvPr id="23" name="Picture 22"/>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7639422" y="2036859"/>
                <a:ext cx="1094232" cy="914400"/>
              </a:xfrm>
              <a:prstGeom prst="rect">
                <a:avLst/>
              </a:prstGeom>
            </p:spPr>
          </p:pic>
          <p:pic>
            <p:nvPicPr>
              <p:cNvPr id="24" name="Picture 23"/>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5454933" y="2971800"/>
                <a:ext cx="1094232" cy="914400"/>
              </a:xfrm>
              <a:prstGeom prst="rect">
                <a:avLst/>
              </a:prstGeom>
            </p:spPr>
          </p:pic>
          <p:pic>
            <p:nvPicPr>
              <p:cNvPr id="25" name="Picture 24"/>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5452283" y="2057400"/>
                <a:ext cx="1094232" cy="914400"/>
              </a:xfrm>
              <a:prstGeom prst="rect">
                <a:avLst/>
              </a:prstGeom>
            </p:spPr>
          </p:pic>
          <p:pic>
            <p:nvPicPr>
              <p:cNvPr id="26" name="Picture 2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8733654" y="2036859"/>
                <a:ext cx="1094232" cy="914400"/>
              </a:xfrm>
              <a:prstGeom prst="rect">
                <a:avLst/>
              </a:prstGeom>
            </p:spPr>
          </p:pic>
          <p:pic>
            <p:nvPicPr>
              <p:cNvPr id="27" name="Picture 26"/>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8717340" y="2951259"/>
                <a:ext cx="1094232" cy="914400"/>
              </a:xfrm>
              <a:prstGeom prst="rect">
                <a:avLst/>
              </a:prstGeom>
            </p:spPr>
          </p:pic>
        </p:grpSp>
        <p:sp>
          <p:nvSpPr>
            <p:cNvPr id="4" name="Rectangle 3"/>
            <p:cNvSpPr/>
            <p:nvPr userDrawn="1"/>
          </p:nvSpPr>
          <p:spPr>
            <a:xfrm>
              <a:off x="-76200" y="1771045"/>
              <a:ext cx="9372600" cy="257780"/>
            </a:xfrm>
            <a:prstGeom prst="rect">
              <a:avLst/>
            </a:prstGeom>
            <a:solidFill>
              <a:schemeClr val="tx2"/>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114300" y="3859721"/>
              <a:ext cx="9372600" cy="257780"/>
            </a:xfrm>
            <a:prstGeom prst="rect">
              <a:avLst/>
            </a:prstGeom>
            <a:solidFill>
              <a:schemeClr val="tx2"/>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73CEC968-1DE0-4D38-8CC7-02BA3636120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1BED290D-87D7-43A5-AAA2-FC03569F26DE}"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F831D8C4-F443-407C-98DA-0BC1A55D1854}"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E3D25C0F-5C99-433E-9820-261B42CFDB17}"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Chart Placeholder 2"/>
          <p:cNvSpPr>
            <a:spLocks noGrp="1"/>
          </p:cNvSpPr>
          <p:nvPr>
            <p:ph type="chart" idx="1"/>
          </p:nvPr>
        </p:nvSpPr>
        <p:spPr>
          <a:xfrm>
            <a:off x="457200" y="1600200"/>
            <a:ext cx="8229600" cy="4525963"/>
          </a:xfrm>
        </p:spPr>
        <p:txBody>
          <a:bodyPr/>
          <a:lstStyle/>
          <a:p>
            <a:pPr lvl="0"/>
            <a:endParaRPr lang="en-US" noProof="0" dirty="0" smtClean="0"/>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E56571B9-059D-4F44-8DD7-FF66B696AAAA}"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B61868-6449-4A36-82D0-F55F2CA5FEB2}" type="datetimeFigureOut">
              <a:rPr lang="en-US" smtClean="0"/>
              <a:pPr/>
              <a:t>6/14/2012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6FA4D8-9823-4254-A2F9-5AC80E61D105}" type="slidenum">
              <a:rPr lang="en-US" smtClean="0"/>
              <a:pPr/>
              <a:t>‹#›</a:t>
            </a:fld>
            <a:endParaRPr lang="en-US"/>
          </a:p>
        </p:txBody>
      </p:sp>
    </p:spTree>
    <p:extLst>
      <p:ext uri="{BB962C8B-B14F-4D97-AF65-F5344CB8AC3E}">
        <p14:creationId xmlns="" xmlns:p14="http://schemas.microsoft.com/office/powerpoint/2010/main" val="6235768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BDB61868-6449-4A36-82D0-F55F2CA5FEB2}" type="datetimeFigureOut">
              <a:rPr lang="en-US" smtClean="0"/>
              <a:pPr/>
              <a:t>6/14/2012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6FA4D8-9823-4254-A2F9-5AC80E61D105}" type="slidenum">
              <a:rPr lang="en-US" smtClean="0"/>
              <a:pPr/>
              <a:t>‹#›</a:t>
            </a:fld>
            <a:endParaRPr lang="en-US"/>
          </a:p>
        </p:txBody>
      </p:sp>
    </p:spTree>
    <p:extLst>
      <p:ext uri="{BB962C8B-B14F-4D97-AF65-F5344CB8AC3E}">
        <p14:creationId xmlns="" xmlns:p14="http://schemas.microsoft.com/office/powerpoint/2010/main" val="35960721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BDB61868-6449-4A36-82D0-F55F2CA5FEB2}" type="datetimeFigureOut">
              <a:rPr lang="en-US" smtClean="0"/>
              <a:pPr/>
              <a:t>6/14/2012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6FA4D8-9823-4254-A2F9-5AC80E61D105}" type="slidenum">
              <a:rPr lang="en-US" smtClean="0"/>
              <a:pPr/>
              <a:t>‹#›</a:t>
            </a:fld>
            <a:endParaRPr lang="en-US"/>
          </a:p>
        </p:txBody>
      </p:sp>
    </p:spTree>
    <p:extLst>
      <p:ext uri="{BB962C8B-B14F-4D97-AF65-F5344CB8AC3E}">
        <p14:creationId xmlns="" xmlns:p14="http://schemas.microsoft.com/office/powerpoint/2010/main" val="41398130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B61868-6449-4A36-82D0-F55F2CA5FEB2}" type="datetimeFigureOut">
              <a:rPr lang="en-US" smtClean="0"/>
              <a:pPr/>
              <a:t>6/14/2012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6FA4D8-9823-4254-A2F9-5AC80E61D105}" type="slidenum">
              <a:rPr lang="en-US" smtClean="0"/>
              <a:pPr/>
              <a:t>‹#›</a:t>
            </a:fld>
            <a:endParaRPr lang="en-US"/>
          </a:p>
        </p:txBody>
      </p:sp>
    </p:spTree>
    <p:extLst>
      <p:ext uri="{BB962C8B-B14F-4D97-AF65-F5344CB8AC3E}">
        <p14:creationId xmlns="" xmlns:p14="http://schemas.microsoft.com/office/powerpoint/2010/main" val="19960989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B61868-6449-4A36-82D0-F55F2CA5FEB2}" type="datetimeFigureOut">
              <a:rPr lang="en-US" smtClean="0"/>
              <a:pPr/>
              <a:t>6/14/2012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6FA4D8-9823-4254-A2F9-5AC80E61D105}" type="slidenum">
              <a:rPr lang="en-US" smtClean="0"/>
              <a:pPr/>
              <a:t>‹#›</a:t>
            </a:fld>
            <a:endParaRPr lang="en-US"/>
          </a:p>
        </p:txBody>
      </p:sp>
    </p:spTree>
    <p:extLst>
      <p:ext uri="{BB962C8B-B14F-4D97-AF65-F5344CB8AC3E}">
        <p14:creationId xmlns="" xmlns:p14="http://schemas.microsoft.com/office/powerpoint/2010/main" val="647304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6ABC4819-049E-4A6A-9CEB-9EE5231CA505}"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B61868-6449-4A36-82D0-F55F2CA5FEB2}" type="datetimeFigureOut">
              <a:rPr lang="en-US" smtClean="0"/>
              <a:pPr/>
              <a:t>6/14/2012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6FA4D8-9823-4254-A2F9-5AC80E61D105}" type="slidenum">
              <a:rPr lang="en-US" smtClean="0"/>
              <a:pPr/>
              <a:t>‹#›</a:t>
            </a:fld>
            <a:endParaRPr lang="en-US"/>
          </a:p>
        </p:txBody>
      </p:sp>
    </p:spTree>
    <p:extLst>
      <p:ext uri="{BB962C8B-B14F-4D97-AF65-F5344CB8AC3E}">
        <p14:creationId xmlns="" xmlns:p14="http://schemas.microsoft.com/office/powerpoint/2010/main" val="27468940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B61868-6449-4A36-82D0-F55F2CA5FEB2}" type="datetimeFigureOut">
              <a:rPr lang="en-US" smtClean="0"/>
              <a:pPr/>
              <a:t>6/14/2012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6FA4D8-9823-4254-A2F9-5AC80E61D105}" type="slidenum">
              <a:rPr lang="en-US" smtClean="0"/>
              <a:pPr/>
              <a:t>‹#›</a:t>
            </a:fld>
            <a:endParaRPr lang="en-US"/>
          </a:p>
        </p:txBody>
      </p:sp>
    </p:spTree>
    <p:extLst>
      <p:ext uri="{BB962C8B-B14F-4D97-AF65-F5344CB8AC3E}">
        <p14:creationId xmlns="" xmlns:p14="http://schemas.microsoft.com/office/powerpoint/2010/main" val="26667354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B61868-6449-4A36-82D0-F55F2CA5FEB2}" type="datetimeFigureOut">
              <a:rPr lang="en-US" smtClean="0"/>
              <a:pPr/>
              <a:t>6/14/2012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6FA4D8-9823-4254-A2F9-5AC80E61D105}" type="slidenum">
              <a:rPr lang="en-US" smtClean="0"/>
              <a:pPr/>
              <a:t>‹#›</a:t>
            </a:fld>
            <a:endParaRPr lang="en-US"/>
          </a:p>
        </p:txBody>
      </p:sp>
    </p:spTree>
    <p:extLst>
      <p:ext uri="{BB962C8B-B14F-4D97-AF65-F5344CB8AC3E}">
        <p14:creationId xmlns="" xmlns:p14="http://schemas.microsoft.com/office/powerpoint/2010/main" val="4697092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B61868-6449-4A36-82D0-F55F2CA5FEB2}" type="datetimeFigureOut">
              <a:rPr lang="en-US" smtClean="0"/>
              <a:pPr/>
              <a:t>6/14/2012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6FA4D8-9823-4254-A2F9-5AC80E61D105}" type="slidenum">
              <a:rPr lang="en-US" smtClean="0"/>
              <a:pPr/>
              <a:t>‹#›</a:t>
            </a:fld>
            <a:endParaRPr lang="en-US"/>
          </a:p>
        </p:txBody>
      </p:sp>
    </p:spTree>
    <p:extLst>
      <p:ext uri="{BB962C8B-B14F-4D97-AF65-F5344CB8AC3E}">
        <p14:creationId xmlns="" xmlns:p14="http://schemas.microsoft.com/office/powerpoint/2010/main" val="11883454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B61868-6449-4A36-82D0-F55F2CA5FEB2}" type="datetimeFigureOut">
              <a:rPr lang="en-US" smtClean="0"/>
              <a:pPr/>
              <a:t>6/14/2012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6FA4D8-9823-4254-A2F9-5AC80E61D105}" type="slidenum">
              <a:rPr lang="en-US" smtClean="0"/>
              <a:pPr/>
              <a:t>‹#›</a:t>
            </a:fld>
            <a:endParaRPr lang="en-US"/>
          </a:p>
        </p:txBody>
      </p:sp>
    </p:spTree>
    <p:extLst>
      <p:ext uri="{BB962C8B-B14F-4D97-AF65-F5344CB8AC3E}">
        <p14:creationId xmlns="" xmlns:p14="http://schemas.microsoft.com/office/powerpoint/2010/main" val="997155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B61868-6449-4A36-82D0-F55F2CA5FEB2}" type="datetimeFigureOut">
              <a:rPr lang="en-US" smtClean="0"/>
              <a:pPr/>
              <a:t>6/14/2012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6FA4D8-9823-4254-A2F9-5AC80E61D105}" type="slidenum">
              <a:rPr lang="en-US" smtClean="0"/>
              <a:pPr/>
              <a:t>‹#›</a:t>
            </a:fld>
            <a:endParaRPr lang="en-US"/>
          </a:p>
        </p:txBody>
      </p:sp>
    </p:spTree>
    <p:extLst>
      <p:ext uri="{BB962C8B-B14F-4D97-AF65-F5344CB8AC3E}">
        <p14:creationId xmlns="" xmlns:p14="http://schemas.microsoft.com/office/powerpoint/2010/main" val="9937460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F831D8C4-F443-407C-98DA-0BC1A55D1854}"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E3D25C0F-5C99-433E-9820-261B42CFDB17}"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E56571B9-059D-4F44-8DD7-FF66B696AAA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E8E21DF9-EA19-496A-8ADD-C522DEF1A62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30D1FD59-6323-4D91-8401-91DD0480964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EBC9B576-F99F-4248-B591-9A68653143F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5"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BA852D9E-12EA-43C2-B329-733F6206E18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4"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AAC47005-18B7-4F28-AF17-B46C74AEB5C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0BF893A1-04B5-46A7-9E4B-7D49EB320DD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C5296B99-149A-49E5-B631-36A092A3805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rgbClr val="00B0F0"/>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rgbClr val="00B0F0"/>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B61868-6449-4A36-82D0-F55F2CA5FEB2}" type="datetimeFigureOut">
              <a:rPr lang="en-US" smtClean="0"/>
              <a:pPr/>
              <a:t>6/14/2012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6FA4D8-9823-4254-A2F9-5AC80E61D105}" type="slidenum">
              <a:rPr lang="en-US" smtClean="0"/>
              <a:pPr/>
              <a:t>‹#›</a:t>
            </a:fld>
            <a:endParaRPr lang="en-US"/>
          </a:p>
        </p:txBody>
      </p:sp>
    </p:spTree>
    <p:extLst>
      <p:ext uri="{BB962C8B-B14F-4D97-AF65-F5344CB8AC3E}">
        <p14:creationId xmlns="" xmlns:p14="http://schemas.microsoft.com/office/powerpoint/2010/main" val="102737268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533400"/>
            <a:ext cx="9144000" cy="1219200"/>
          </a:xfrm>
          <a:prstGeom prst="rect">
            <a:avLst/>
          </a:prstGeom>
          <a:noFill/>
          <a:ln w="9525">
            <a:noFill/>
            <a:miter lim="800000"/>
            <a:headEnd/>
            <a:tailEnd/>
          </a:ln>
        </p:spPr>
        <p:txBody>
          <a:bodyPr/>
          <a:lstStyle/>
          <a:p>
            <a:pPr algn="ctr">
              <a:spcBef>
                <a:spcPct val="20000"/>
              </a:spcBef>
              <a:defRPr/>
            </a:pPr>
            <a:r>
              <a:rPr lang="en-US" sz="4400" b="1" dirty="0" smtClean="0">
                <a:latin typeface="Calibri" pitchFamily="34" charset="0"/>
                <a:cs typeface="Arial" charset="0"/>
              </a:rPr>
              <a:t>Introduction and Methodology</a:t>
            </a:r>
            <a:endParaRPr lang="en-US" sz="4400" b="1" dirty="0">
              <a:latin typeface="Calibri" pitchFamily="34" charset="0"/>
              <a:cs typeface="Arial" charset="0"/>
            </a:endParaRPr>
          </a:p>
        </p:txBody>
      </p:sp>
    </p:spTree>
    <p:extLst>
      <p:ext uri="{BB962C8B-B14F-4D97-AF65-F5344CB8AC3E}">
        <p14:creationId xmlns="" xmlns:p14="http://schemas.microsoft.com/office/powerpoint/2010/main" val="25984684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490538" y="385763"/>
            <a:ext cx="7802562" cy="5908675"/>
          </a:xfrm>
        </p:spPr>
        <p:txBody>
          <a:bodyPr/>
          <a:lstStyle/>
          <a:p>
            <a:pPr algn="ctr" eaLnBrk="1" hangingPunct="1">
              <a:spcAft>
                <a:spcPct val="70000"/>
              </a:spcAft>
              <a:buFontTx/>
              <a:buNone/>
            </a:pPr>
            <a:r>
              <a:rPr lang="en-US" sz="4000" dirty="0" smtClean="0">
                <a:latin typeface="Calibri" pitchFamily="34" charset="0"/>
              </a:rPr>
              <a:t>Fieldwork and Data Processing</a:t>
            </a:r>
          </a:p>
          <a:p>
            <a:pPr eaLnBrk="1" hangingPunct="1">
              <a:spcAft>
                <a:spcPct val="70000"/>
              </a:spcAft>
              <a:buFontTx/>
              <a:buNone/>
            </a:pPr>
            <a:r>
              <a:rPr lang="en-US" sz="2400" dirty="0" smtClean="0">
                <a:latin typeface="Calibri" pitchFamily="34" charset="0"/>
              </a:rPr>
              <a:t>Total of 35 teams (consisting of a team supervisor, field editor, 4 female interviewers, 2 male interviewers, one cook, and one driver)</a:t>
            </a:r>
          </a:p>
          <a:p>
            <a:pPr eaLnBrk="1" hangingPunct="1">
              <a:spcAft>
                <a:spcPct val="70000"/>
              </a:spcAft>
              <a:buFontTx/>
              <a:buNone/>
            </a:pPr>
            <a:r>
              <a:rPr lang="en-US" sz="2400" dirty="0" smtClean="0">
                <a:latin typeface="Calibri" pitchFamily="34" charset="0"/>
              </a:rPr>
              <a:t>Fieldwork conducted from December 27, 2010 - June 3, 2011. </a:t>
            </a:r>
          </a:p>
          <a:p>
            <a:pPr>
              <a:spcAft>
                <a:spcPct val="70000"/>
              </a:spcAft>
              <a:buNone/>
            </a:pPr>
            <a:r>
              <a:rPr lang="en-US" sz="2400" dirty="0" smtClean="0">
                <a:latin typeface="Calibri" pitchFamily="34" charset="0"/>
              </a:rPr>
              <a:t>Quality control teams in each region (</a:t>
            </a:r>
            <a:r>
              <a:rPr lang="en-GB" sz="2400" dirty="0"/>
              <a:t>field coordinator, one female and one male staff member to monitor the quality of the interviews, and one biomarker quality control staff </a:t>
            </a:r>
            <a:r>
              <a:rPr lang="en-GB" sz="2400" dirty="0" smtClean="0"/>
              <a:t>member).</a:t>
            </a:r>
            <a:endParaRPr lang="en-US" sz="2400" dirty="0" smtClean="0">
              <a:latin typeface="Calibri" pitchFamily="34" charset="0"/>
            </a:endParaRPr>
          </a:p>
          <a:p>
            <a:pPr eaLnBrk="1" hangingPunct="1">
              <a:spcAft>
                <a:spcPct val="70000"/>
              </a:spcAft>
              <a:buFontTx/>
              <a:buNone/>
            </a:pPr>
            <a:r>
              <a:rPr lang="en-US" sz="2400" dirty="0" smtClean="0">
                <a:latin typeface="Calibri" pitchFamily="34" charset="0"/>
              </a:rPr>
              <a:t>Data processing in Addis Ababa from January– June 2011.</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Biomarkers</a:t>
            </a:r>
            <a:endParaRPr lang="en-US" sz="4000" dirty="0"/>
          </a:p>
        </p:txBody>
      </p:sp>
      <p:sp>
        <p:nvSpPr>
          <p:cNvPr id="3" name="Text Placeholder 2"/>
          <p:cNvSpPr>
            <a:spLocks noGrp="1"/>
          </p:cNvSpPr>
          <p:nvPr>
            <p:ph type="body" sz="half" idx="1"/>
          </p:nvPr>
        </p:nvSpPr>
        <p:spPr>
          <a:xfrm>
            <a:off x="381000" y="1143000"/>
            <a:ext cx="8382000" cy="5334000"/>
          </a:xfrm>
        </p:spPr>
        <p:txBody>
          <a:bodyPr>
            <a:normAutofit fontScale="77500" lnSpcReduction="20000"/>
          </a:bodyPr>
          <a:lstStyle/>
          <a:p>
            <a:r>
              <a:rPr lang="en-GB" b="1" dirty="0" smtClean="0"/>
              <a:t>Only respondents who consented were tested.</a:t>
            </a:r>
          </a:p>
          <a:p>
            <a:r>
              <a:rPr lang="en-GB" b="1" dirty="0" smtClean="0"/>
              <a:t>Height </a:t>
            </a:r>
            <a:r>
              <a:rPr lang="en-GB" b="1" dirty="0"/>
              <a:t>and weight </a:t>
            </a:r>
            <a:r>
              <a:rPr lang="en-GB" b="1" dirty="0" smtClean="0"/>
              <a:t>measurements: </a:t>
            </a:r>
            <a:r>
              <a:rPr lang="en-GB" dirty="0" smtClean="0"/>
              <a:t>women </a:t>
            </a:r>
            <a:r>
              <a:rPr lang="en-GB" dirty="0"/>
              <a:t>age 15-49, men age 15-59, and children under age 5 in all selected households. </a:t>
            </a:r>
            <a:endParaRPr lang="en-GB" dirty="0" smtClean="0"/>
          </a:p>
          <a:p>
            <a:r>
              <a:rPr lang="en-GB" b="1" dirty="0" smtClean="0"/>
              <a:t>Anaemia testing</a:t>
            </a:r>
            <a:r>
              <a:rPr lang="en-GB" dirty="0" smtClean="0"/>
              <a:t>: </a:t>
            </a:r>
            <a:r>
              <a:rPr lang="en-GB" dirty="0"/>
              <a:t>all children age 6-59 months, women age 15-49, and men age </a:t>
            </a:r>
            <a:r>
              <a:rPr lang="en-GB" dirty="0" smtClean="0"/>
              <a:t>15-59. </a:t>
            </a:r>
            <a:r>
              <a:rPr lang="en-GB" dirty="0"/>
              <a:t>Blood samples were drawn from a drop of blood taken from a finger </a:t>
            </a:r>
            <a:r>
              <a:rPr lang="en-GB" dirty="0" smtClean="0"/>
              <a:t>prick</a:t>
            </a:r>
            <a:r>
              <a:rPr lang="en-US" dirty="0"/>
              <a:t> </a:t>
            </a:r>
            <a:r>
              <a:rPr lang="en-US" dirty="0" smtClean="0"/>
              <a:t>and </a:t>
            </a:r>
            <a:r>
              <a:rPr lang="en-US" dirty="0" err="1" smtClean="0"/>
              <a:t>analysed</a:t>
            </a:r>
            <a:r>
              <a:rPr lang="en-US" dirty="0" smtClean="0"/>
              <a:t> using </a:t>
            </a:r>
            <a:r>
              <a:rPr lang="en-US" dirty="0" err="1" smtClean="0"/>
              <a:t>HemoCue</a:t>
            </a:r>
            <a:r>
              <a:rPr lang="en-US" dirty="0" smtClean="0"/>
              <a:t> </a:t>
            </a:r>
            <a:r>
              <a:rPr lang="en-US" dirty="0" err="1" smtClean="0"/>
              <a:t>analyser</a:t>
            </a:r>
            <a:r>
              <a:rPr lang="en-US" dirty="0" smtClean="0"/>
              <a:t>. </a:t>
            </a:r>
          </a:p>
          <a:p>
            <a:pPr lvl="1"/>
            <a:r>
              <a:rPr lang="en-GB" dirty="0" smtClean="0"/>
              <a:t>Results </a:t>
            </a:r>
            <a:r>
              <a:rPr lang="en-GB" dirty="0"/>
              <a:t>were given verbally and in writing. Parents of children with a haemoglobin level under 7 g/dl were instructed to take the child to a health facility for follow-up care. Likewise, non-pregnant women were referred for follow-up care if their haemoglobin level was below 7 g/dl, and pregnant women and men were referred if their haemoglobin level was below 9 g/dl. All households in which anaemia testing was conducted received a brochure explaining the causes and prevention of anaemia.</a:t>
            </a:r>
            <a:r>
              <a:rPr lang="en-US" dirty="0" smtClean="0"/>
              <a:t> </a:t>
            </a:r>
            <a:endParaRPr lang="en-GB" dirty="0" smtClean="0"/>
          </a:p>
        </p:txBody>
      </p:sp>
    </p:spTree>
    <p:extLst>
      <p:ext uri="{BB962C8B-B14F-4D97-AF65-F5344CB8AC3E}">
        <p14:creationId xmlns="" xmlns:p14="http://schemas.microsoft.com/office/powerpoint/2010/main" val="972531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Biomarkers</a:t>
            </a:r>
            <a:endParaRPr lang="en-US" sz="4000" dirty="0"/>
          </a:p>
        </p:txBody>
      </p:sp>
      <p:sp>
        <p:nvSpPr>
          <p:cNvPr id="3" name="Text Placeholder 2"/>
          <p:cNvSpPr>
            <a:spLocks noGrp="1"/>
          </p:cNvSpPr>
          <p:nvPr>
            <p:ph type="body" sz="half" idx="1"/>
          </p:nvPr>
        </p:nvSpPr>
        <p:spPr>
          <a:xfrm>
            <a:off x="381000" y="1143000"/>
            <a:ext cx="8382000" cy="5334000"/>
          </a:xfrm>
        </p:spPr>
        <p:txBody>
          <a:bodyPr>
            <a:normAutofit fontScale="85000" lnSpcReduction="20000"/>
          </a:bodyPr>
          <a:lstStyle/>
          <a:p>
            <a:r>
              <a:rPr lang="en-GB" b="1" dirty="0"/>
              <a:t>Only respondents who consented were tested</a:t>
            </a:r>
            <a:r>
              <a:rPr lang="en-GB" b="1" dirty="0" smtClean="0"/>
              <a:t>.</a:t>
            </a:r>
          </a:p>
          <a:p>
            <a:r>
              <a:rPr lang="en-GB" b="1" dirty="0" smtClean="0"/>
              <a:t>HIV testing</a:t>
            </a:r>
            <a:r>
              <a:rPr lang="en-GB" dirty="0" smtClean="0"/>
              <a:t>: </a:t>
            </a:r>
            <a:r>
              <a:rPr lang="en-GB" dirty="0"/>
              <a:t>all </a:t>
            </a:r>
            <a:r>
              <a:rPr lang="en-GB" dirty="0" smtClean="0"/>
              <a:t>women </a:t>
            </a:r>
            <a:r>
              <a:rPr lang="en-GB" dirty="0"/>
              <a:t>age </a:t>
            </a:r>
            <a:r>
              <a:rPr lang="en-GB" dirty="0" smtClean="0"/>
              <a:t>15-49 </a:t>
            </a:r>
            <a:r>
              <a:rPr lang="en-GB" dirty="0"/>
              <a:t>and men age </a:t>
            </a:r>
            <a:r>
              <a:rPr lang="en-GB" dirty="0" smtClean="0"/>
              <a:t>15-59. </a:t>
            </a:r>
          </a:p>
          <a:p>
            <a:pPr lvl="1"/>
            <a:r>
              <a:rPr lang="en-GB" dirty="0" smtClean="0"/>
              <a:t>Anonymous linked protocol to maintain confidentiality.</a:t>
            </a:r>
          </a:p>
          <a:p>
            <a:pPr lvl="1"/>
            <a:r>
              <a:rPr lang="en-GB" dirty="0" smtClean="0"/>
              <a:t>Blood from a finger prick collected on filter paper as dried blood spots. Samples dried overnight and then shipped to EHNRI in Addis Ababa for testing.</a:t>
            </a:r>
          </a:p>
          <a:p>
            <a:pPr lvl="1"/>
            <a:r>
              <a:rPr lang="en-GB" dirty="0"/>
              <a:t>Each household, whether individuals consented to HIV testing or not, received an informational brochure on HIV/AIDS and a list of fixed sites providing voluntary counselling and testing (VCT) services within the surrounding 10 km radius from the cluster for each region. For households farther than 10 km from a fixed VCT site, mobile VCT units were set up in or near survey areas following data collection. The USAID and CDC partners provided the logistical services for the provisions of mobile VCT services. </a:t>
            </a:r>
            <a:endParaRPr lang="en-GB" dirty="0" smtClean="0"/>
          </a:p>
        </p:txBody>
      </p:sp>
    </p:spTree>
    <p:extLst>
      <p:ext uri="{BB962C8B-B14F-4D97-AF65-F5344CB8AC3E}">
        <p14:creationId xmlns="" xmlns:p14="http://schemas.microsoft.com/office/powerpoint/2010/main" val="1289956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685800"/>
          </a:xfrm>
        </p:spPr>
        <p:txBody>
          <a:bodyPr>
            <a:normAutofit fontScale="90000"/>
          </a:bodyPr>
          <a:lstStyle/>
          <a:p>
            <a:pPr eaLnBrk="1" hangingPunct="1">
              <a:lnSpc>
                <a:spcPct val="80000"/>
              </a:lnSpc>
              <a:defRPr/>
            </a:pPr>
            <a:r>
              <a:rPr lang="en-US" sz="5400" dirty="0" smtClean="0">
                <a:solidFill>
                  <a:srgbClr val="000066"/>
                </a:solidFill>
                <a:latin typeface="Esprit Book" pitchFamily="18" charset="0"/>
              </a:rPr>
              <a:t>   </a:t>
            </a:r>
            <a:br>
              <a:rPr lang="en-US" sz="5400" dirty="0" smtClean="0">
                <a:solidFill>
                  <a:srgbClr val="000066"/>
                </a:solidFill>
                <a:latin typeface="Esprit Book" pitchFamily="18" charset="0"/>
              </a:rPr>
            </a:br>
            <a:r>
              <a:rPr lang="en-US" dirty="0" smtClean="0">
                <a:latin typeface="Calibri" pitchFamily="34" charset="0"/>
              </a:rPr>
              <a:t>Results of the household </a:t>
            </a:r>
            <a:br>
              <a:rPr lang="en-US" dirty="0" smtClean="0">
                <a:latin typeface="Calibri" pitchFamily="34" charset="0"/>
              </a:rPr>
            </a:br>
            <a:r>
              <a:rPr lang="en-US" dirty="0" smtClean="0">
                <a:latin typeface="Calibri" pitchFamily="34" charset="0"/>
              </a:rPr>
              <a:t>and individual interviews </a:t>
            </a:r>
            <a:endParaRPr lang="en-US" sz="4900" dirty="0" smtClean="0">
              <a:effectLst>
                <a:outerShdw blurRad="38100" dist="38100" dir="2700000" algn="tl">
                  <a:srgbClr val="000000"/>
                </a:outerShdw>
              </a:effectLst>
              <a:latin typeface="Calibri" pitchFamily="34" charset="0"/>
            </a:endParaRPr>
          </a:p>
        </p:txBody>
      </p:sp>
      <p:sp>
        <p:nvSpPr>
          <p:cNvPr id="12291" name="Text Box 3"/>
          <p:cNvSpPr txBox="1">
            <a:spLocks noChangeArrowheads="1"/>
          </p:cNvSpPr>
          <p:nvPr/>
        </p:nvSpPr>
        <p:spPr bwMode="auto">
          <a:xfrm>
            <a:off x="1219200" y="1524000"/>
            <a:ext cx="4179888" cy="5222875"/>
          </a:xfrm>
          <a:prstGeom prst="rect">
            <a:avLst/>
          </a:prstGeom>
          <a:noFill/>
          <a:ln w="9525">
            <a:noFill/>
            <a:miter lim="800000"/>
            <a:headEnd/>
            <a:tailEnd/>
          </a:ln>
        </p:spPr>
        <p:txBody>
          <a:bodyPr anchor="ctr">
            <a:spAutoFit/>
          </a:bodyPr>
          <a:lstStyle/>
          <a:p>
            <a:pPr eaLnBrk="0" hangingPunct="0">
              <a:lnSpc>
                <a:spcPct val="40000"/>
              </a:lnSpc>
            </a:pPr>
            <a:endParaRPr lang="en-GB" sz="2400" b="1">
              <a:solidFill>
                <a:srgbClr val="000066"/>
              </a:solidFill>
              <a:latin typeface="Times New Roman" pitchFamily="18" charset="0"/>
            </a:endParaRPr>
          </a:p>
          <a:p>
            <a:pPr eaLnBrk="0" hangingPunct="0"/>
            <a:endParaRPr lang="en-GB"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GB"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GB" sz="2400" b="1">
              <a:solidFill>
                <a:srgbClr val="000066"/>
              </a:solidFill>
              <a:latin typeface="Times New Roman" pitchFamily="18" charset="0"/>
            </a:endParaRPr>
          </a:p>
          <a:p>
            <a:pPr eaLnBrk="0" hangingPunct="0">
              <a:lnSpc>
                <a:spcPct val="90000"/>
              </a:lnSpc>
            </a:pPr>
            <a:endParaRPr lang="en-GB" sz="2400" b="1">
              <a:solidFill>
                <a:srgbClr val="000066"/>
              </a:solidFill>
              <a:latin typeface="Times New Roman" pitchFamily="18" charset="0"/>
            </a:endParaRPr>
          </a:p>
          <a:p>
            <a:pPr eaLnBrk="0" hangingPunct="0"/>
            <a:endParaRPr lang="en-GB" b="1">
              <a:solidFill>
                <a:srgbClr val="000066"/>
              </a:solidFill>
              <a:latin typeface="Times New Roman" pitchFamily="18" charset="0"/>
            </a:endParaRPr>
          </a:p>
        </p:txBody>
      </p:sp>
      <p:grpSp>
        <p:nvGrpSpPr>
          <p:cNvPr id="2" name="Group 5"/>
          <p:cNvGrpSpPr>
            <a:grpSpLocks/>
          </p:cNvGrpSpPr>
          <p:nvPr/>
        </p:nvGrpSpPr>
        <p:grpSpPr bwMode="auto">
          <a:xfrm>
            <a:off x="1371600" y="1676400"/>
            <a:ext cx="6045200" cy="1947863"/>
            <a:chOff x="1392" y="1007"/>
            <a:chExt cx="3808" cy="1675"/>
          </a:xfrm>
        </p:grpSpPr>
        <p:sp>
          <p:nvSpPr>
            <p:cNvPr id="15372" name="Text Box 6"/>
            <p:cNvSpPr txBox="1">
              <a:spLocks noChangeArrowheads="1"/>
            </p:cNvSpPr>
            <p:nvPr/>
          </p:nvSpPr>
          <p:spPr bwMode="auto">
            <a:xfrm>
              <a:off x="1392" y="1007"/>
              <a:ext cx="2536" cy="1381"/>
            </a:xfrm>
            <a:prstGeom prst="rect">
              <a:avLst/>
            </a:prstGeom>
            <a:noFill/>
            <a:ln w="9525">
              <a:noFill/>
              <a:miter lim="800000"/>
              <a:headEnd/>
              <a:tailEnd/>
            </a:ln>
          </p:spPr>
          <p:txBody>
            <a:bodyPr>
              <a:spAutoFit/>
            </a:bodyPr>
            <a:lstStyle/>
            <a:p>
              <a:pPr eaLnBrk="0" hangingPunct="0">
                <a:lnSpc>
                  <a:spcPct val="80000"/>
                </a:lnSpc>
                <a:defRPr/>
              </a:pPr>
              <a:r>
                <a:rPr lang="en-US" sz="2400" b="1" dirty="0">
                  <a:latin typeface="Calibri" pitchFamily="34" charset="0"/>
                  <a:cs typeface="Arial" charset="0"/>
                </a:rPr>
                <a:t>Households Selected</a:t>
              </a:r>
            </a:p>
            <a:p>
              <a:pPr eaLnBrk="0" hangingPunct="0">
                <a:lnSpc>
                  <a:spcPct val="90000"/>
                </a:lnSpc>
                <a:defRPr/>
              </a:pPr>
              <a:r>
                <a:rPr lang="en-US" sz="2400" b="1" dirty="0">
                  <a:latin typeface="Calibri" pitchFamily="34" charset="0"/>
                  <a:cs typeface="Arial" charset="0"/>
                </a:rPr>
                <a:t>Households Occupied</a:t>
              </a:r>
              <a:endParaRPr lang="en-GB" sz="2400" b="1" dirty="0">
                <a:latin typeface="Calibri" pitchFamily="34" charset="0"/>
                <a:cs typeface="Arial" charset="0"/>
              </a:endParaRPr>
            </a:p>
            <a:p>
              <a:pPr eaLnBrk="0" hangingPunct="0">
                <a:lnSpc>
                  <a:spcPct val="90000"/>
                </a:lnSpc>
                <a:defRPr/>
              </a:pPr>
              <a:r>
                <a:rPr lang="en-GB" sz="2400" b="1" dirty="0">
                  <a:latin typeface="Calibri" pitchFamily="34" charset="0"/>
                  <a:cs typeface="Arial" charset="0"/>
                </a:rPr>
                <a:t>Households Interviewed</a:t>
              </a:r>
            </a:p>
            <a:p>
              <a:pPr eaLnBrk="0" hangingPunct="0">
                <a:lnSpc>
                  <a:spcPct val="70000"/>
                </a:lnSpc>
                <a:defRPr/>
              </a:pPr>
              <a:endParaRPr lang="en-GB" sz="2400" b="1" dirty="0">
                <a:latin typeface="Arial" charset="0"/>
                <a:cs typeface="Arial" charset="0"/>
              </a:endParaRPr>
            </a:p>
            <a:p>
              <a:pPr eaLnBrk="0" hangingPunct="0">
                <a:lnSpc>
                  <a:spcPct val="80000"/>
                </a:lnSpc>
                <a:defRPr/>
              </a:pPr>
              <a:r>
                <a:rPr lang="en-GB" sz="2400" b="1" dirty="0">
                  <a:latin typeface="Arial" charset="0"/>
                  <a:cs typeface="Arial" charset="0"/>
                </a:rPr>
                <a:t> 	</a:t>
              </a:r>
              <a:r>
                <a:rPr lang="en-GB" sz="2400" b="1" dirty="0">
                  <a:solidFill>
                    <a:schemeClr val="accent1"/>
                  </a:solidFill>
                  <a:latin typeface="Calibri" pitchFamily="34" charset="0"/>
                  <a:cs typeface="Arial" charset="0"/>
                </a:rPr>
                <a:t>Response </a:t>
              </a:r>
              <a:r>
                <a:rPr lang="en-US" sz="2400" b="1" dirty="0">
                  <a:solidFill>
                    <a:schemeClr val="accent1"/>
                  </a:solidFill>
                  <a:latin typeface="Calibri" pitchFamily="34" charset="0"/>
                  <a:cs typeface="Arial" charset="0"/>
                </a:rPr>
                <a:t>r</a:t>
              </a:r>
              <a:r>
                <a:rPr lang="en-GB" sz="2400" b="1" dirty="0">
                  <a:solidFill>
                    <a:schemeClr val="accent1"/>
                  </a:solidFill>
                  <a:latin typeface="Calibri" pitchFamily="34" charset="0"/>
                  <a:cs typeface="Arial" charset="0"/>
                </a:rPr>
                <a:t>ate (%)</a:t>
              </a:r>
            </a:p>
          </p:txBody>
        </p:sp>
        <p:sp>
          <p:nvSpPr>
            <p:cNvPr id="15373" name="Text Box 7"/>
            <p:cNvSpPr txBox="1">
              <a:spLocks noChangeArrowheads="1"/>
            </p:cNvSpPr>
            <p:nvPr/>
          </p:nvSpPr>
          <p:spPr bwMode="auto">
            <a:xfrm>
              <a:off x="4500" y="1015"/>
              <a:ext cx="700" cy="1667"/>
            </a:xfrm>
            <a:prstGeom prst="rect">
              <a:avLst/>
            </a:prstGeom>
            <a:noFill/>
            <a:ln w="9525">
              <a:noFill/>
              <a:miter lim="800000"/>
              <a:headEnd/>
              <a:tailEnd/>
            </a:ln>
          </p:spPr>
          <p:txBody>
            <a:bodyPr wrap="none">
              <a:spAutoFit/>
            </a:bodyPr>
            <a:lstStyle/>
            <a:p>
              <a:pPr eaLnBrk="0" hangingPunct="0">
                <a:lnSpc>
                  <a:spcPct val="90000"/>
                </a:lnSpc>
                <a:defRPr/>
              </a:pPr>
              <a:r>
                <a:rPr lang="en-US" sz="2400" dirty="0">
                  <a:latin typeface="Calibri" pitchFamily="34" charset="0"/>
                  <a:cs typeface="Calibri" pitchFamily="34" charset="0"/>
                </a:rPr>
                <a:t> </a:t>
              </a:r>
              <a:r>
                <a:rPr lang="en-US" sz="2400" b="1" dirty="0" smtClean="0">
                  <a:latin typeface="Calibri" pitchFamily="34" charset="0"/>
                  <a:cs typeface="Calibri" pitchFamily="34" charset="0"/>
                </a:rPr>
                <a:t>17,817</a:t>
              </a:r>
              <a:endParaRPr lang="en-US" sz="2400" b="1" dirty="0">
                <a:latin typeface="Calibri" pitchFamily="34" charset="0"/>
                <a:cs typeface="Calibri" pitchFamily="34" charset="0"/>
              </a:endParaRPr>
            </a:p>
            <a:p>
              <a:pPr eaLnBrk="0" hangingPunct="0">
                <a:lnSpc>
                  <a:spcPct val="90000"/>
                </a:lnSpc>
                <a:defRPr/>
              </a:pPr>
              <a:r>
                <a:rPr lang="en-US" sz="2400" b="1" dirty="0">
                  <a:latin typeface="Calibri" pitchFamily="34" charset="0"/>
                  <a:cs typeface="Arial" charset="0"/>
                </a:rPr>
                <a:t> </a:t>
              </a:r>
              <a:r>
                <a:rPr lang="en-US" sz="2400" b="1" dirty="0" smtClean="0">
                  <a:latin typeface="Calibri" pitchFamily="34" charset="0"/>
                  <a:cs typeface="Arial" charset="0"/>
                </a:rPr>
                <a:t>17,018</a:t>
              </a:r>
              <a:endParaRPr lang="en-GB" sz="2400" b="1" dirty="0">
                <a:latin typeface="Calibri" pitchFamily="34" charset="0"/>
                <a:cs typeface="Arial" charset="0"/>
              </a:endParaRPr>
            </a:p>
            <a:p>
              <a:pPr eaLnBrk="0" hangingPunct="0">
                <a:lnSpc>
                  <a:spcPct val="90000"/>
                </a:lnSpc>
                <a:defRPr/>
              </a:pPr>
              <a:r>
                <a:rPr lang="en-US" sz="2400" b="1" dirty="0">
                  <a:latin typeface="Calibri" pitchFamily="34" charset="0"/>
                  <a:cs typeface="Arial" charset="0"/>
                </a:rPr>
                <a:t> </a:t>
              </a:r>
              <a:r>
                <a:rPr lang="en-US" sz="2400" b="1" dirty="0" smtClean="0">
                  <a:latin typeface="Calibri" pitchFamily="34" charset="0"/>
                  <a:cs typeface="Arial" charset="0"/>
                </a:rPr>
                <a:t>16,702</a:t>
              </a:r>
              <a:endParaRPr lang="en-US" sz="2400" b="1" dirty="0">
                <a:latin typeface="Calibri" pitchFamily="34" charset="0"/>
                <a:cs typeface="Arial" charset="0"/>
              </a:endParaRPr>
            </a:p>
            <a:p>
              <a:pPr eaLnBrk="0" hangingPunct="0">
                <a:lnSpc>
                  <a:spcPct val="40000"/>
                </a:lnSpc>
                <a:defRPr/>
              </a:pPr>
              <a:endParaRPr lang="en-US" sz="2400" b="1" dirty="0">
                <a:solidFill>
                  <a:srgbClr val="000066"/>
                </a:solidFill>
                <a:latin typeface="Arial" charset="0"/>
                <a:cs typeface="Arial" charset="0"/>
              </a:endParaRPr>
            </a:p>
            <a:p>
              <a:pPr eaLnBrk="0" hangingPunct="0">
                <a:lnSpc>
                  <a:spcPct val="90000"/>
                </a:lnSpc>
                <a:defRPr/>
              </a:pPr>
              <a:r>
                <a:rPr lang="en-US" sz="2400" b="1" dirty="0">
                  <a:solidFill>
                    <a:srgbClr val="00B050"/>
                  </a:solidFill>
                  <a:latin typeface="Arial" charset="0"/>
                  <a:cs typeface="Arial" charset="0"/>
                </a:rPr>
                <a:t>  </a:t>
              </a:r>
              <a:r>
                <a:rPr lang="en-US" sz="2400" b="1" dirty="0" smtClean="0">
                  <a:solidFill>
                    <a:schemeClr val="accent1"/>
                  </a:solidFill>
                  <a:latin typeface="Calibri" pitchFamily="34" charset="0"/>
                  <a:cs typeface="Arial" charset="0"/>
                </a:rPr>
                <a:t>98%</a:t>
              </a:r>
              <a:endParaRPr lang="en-US" sz="2400" b="1" dirty="0">
                <a:solidFill>
                  <a:schemeClr val="accent1"/>
                </a:solidFill>
                <a:latin typeface="Calibri" pitchFamily="34" charset="0"/>
                <a:cs typeface="Arial" charset="0"/>
              </a:endParaRPr>
            </a:p>
            <a:p>
              <a:pPr eaLnBrk="0" hangingPunct="0">
                <a:defRPr/>
              </a:pPr>
              <a:endParaRPr lang="en-US" sz="2400" dirty="0">
                <a:solidFill>
                  <a:srgbClr val="FF6600"/>
                </a:solidFill>
                <a:latin typeface="Arial" charset="0"/>
                <a:cs typeface="Arial" charset="0"/>
              </a:endParaRPr>
            </a:p>
          </p:txBody>
        </p:sp>
      </p:grpSp>
      <p:grpSp>
        <p:nvGrpSpPr>
          <p:cNvPr id="3" name="Group 8"/>
          <p:cNvGrpSpPr>
            <a:grpSpLocks/>
          </p:cNvGrpSpPr>
          <p:nvPr/>
        </p:nvGrpSpPr>
        <p:grpSpPr bwMode="auto">
          <a:xfrm>
            <a:off x="1447800" y="3505200"/>
            <a:ext cx="5937251" cy="1300163"/>
            <a:chOff x="1392" y="2186"/>
            <a:chExt cx="3740" cy="819"/>
          </a:xfrm>
        </p:grpSpPr>
        <p:sp>
          <p:nvSpPr>
            <p:cNvPr id="15370" name="Text Box 9"/>
            <p:cNvSpPr txBox="1">
              <a:spLocks noChangeArrowheads="1"/>
            </p:cNvSpPr>
            <p:nvPr/>
          </p:nvSpPr>
          <p:spPr bwMode="auto">
            <a:xfrm>
              <a:off x="1392" y="2226"/>
              <a:ext cx="2443" cy="779"/>
            </a:xfrm>
            <a:prstGeom prst="rect">
              <a:avLst/>
            </a:prstGeom>
            <a:noFill/>
            <a:ln w="9525">
              <a:noFill/>
              <a:miter lim="800000"/>
              <a:headEnd/>
              <a:tailEnd/>
            </a:ln>
          </p:spPr>
          <p:txBody>
            <a:bodyPr wrap="none">
              <a:spAutoFit/>
            </a:bodyPr>
            <a:lstStyle/>
            <a:p>
              <a:pPr eaLnBrk="0" hangingPunct="0">
                <a:lnSpc>
                  <a:spcPct val="80000"/>
                </a:lnSpc>
                <a:defRPr/>
              </a:pPr>
              <a:r>
                <a:rPr lang="en-GB" sz="2400" b="1" dirty="0">
                  <a:latin typeface="Calibri" pitchFamily="34" charset="0"/>
                  <a:cs typeface="Arial" charset="0"/>
                </a:rPr>
                <a:t>Eligible Women</a:t>
              </a:r>
            </a:p>
            <a:p>
              <a:pPr eaLnBrk="0" hangingPunct="0">
                <a:lnSpc>
                  <a:spcPct val="80000"/>
                </a:lnSpc>
                <a:defRPr/>
              </a:pPr>
              <a:r>
                <a:rPr lang="en-GB" sz="2400" b="1" dirty="0">
                  <a:latin typeface="Calibri" pitchFamily="34" charset="0"/>
                  <a:cs typeface="Arial" charset="0"/>
                </a:rPr>
                <a:t>Women Interviewed</a:t>
              </a:r>
              <a:r>
                <a:rPr lang="en-GB" sz="2400" b="1" dirty="0">
                  <a:latin typeface="Arial" charset="0"/>
                  <a:cs typeface="Arial" charset="0"/>
                </a:rPr>
                <a:t>	</a:t>
              </a:r>
              <a:r>
                <a:rPr lang="en-GB" sz="2400" b="1" dirty="0">
                  <a:solidFill>
                    <a:srgbClr val="000066"/>
                  </a:solidFill>
                  <a:latin typeface="Arial" charset="0"/>
                  <a:cs typeface="Arial" charset="0"/>
                </a:rPr>
                <a:t>	</a:t>
              </a:r>
            </a:p>
            <a:p>
              <a:pPr eaLnBrk="0" hangingPunct="0">
                <a:lnSpc>
                  <a:spcPct val="70000"/>
                </a:lnSpc>
                <a:defRPr/>
              </a:pPr>
              <a:endParaRPr lang="en-GB" sz="2400" b="1" dirty="0">
                <a:solidFill>
                  <a:schemeClr val="accent2"/>
                </a:solidFill>
                <a:latin typeface="Calibri" pitchFamily="34" charset="0"/>
                <a:cs typeface="Arial" charset="0"/>
              </a:endParaRPr>
            </a:p>
            <a:p>
              <a:pPr eaLnBrk="0" hangingPunct="0">
                <a:lnSpc>
                  <a:spcPct val="80000"/>
                </a:lnSpc>
                <a:defRPr/>
              </a:pPr>
              <a:r>
                <a:rPr lang="en-GB" sz="2400" b="1" dirty="0">
                  <a:solidFill>
                    <a:schemeClr val="accent2"/>
                  </a:solidFill>
                  <a:latin typeface="Calibri" pitchFamily="34" charset="0"/>
                  <a:cs typeface="Arial" charset="0"/>
                </a:rPr>
                <a:t>  	</a:t>
              </a:r>
              <a:r>
                <a:rPr lang="en-GB" sz="2400" b="1" dirty="0">
                  <a:solidFill>
                    <a:schemeClr val="accent1"/>
                  </a:solidFill>
                  <a:latin typeface="Calibri" pitchFamily="34" charset="0"/>
                  <a:cs typeface="Arial" charset="0"/>
                </a:rPr>
                <a:t>Response </a:t>
              </a:r>
              <a:r>
                <a:rPr lang="en-US" sz="2400" b="1" dirty="0">
                  <a:solidFill>
                    <a:schemeClr val="accent1"/>
                  </a:solidFill>
                  <a:latin typeface="Calibri" pitchFamily="34" charset="0"/>
                  <a:cs typeface="Arial" charset="0"/>
                </a:rPr>
                <a:t>r</a:t>
              </a:r>
              <a:r>
                <a:rPr lang="en-GB" sz="2400" b="1" dirty="0">
                  <a:solidFill>
                    <a:schemeClr val="accent1"/>
                  </a:solidFill>
                  <a:latin typeface="Calibri" pitchFamily="34" charset="0"/>
                  <a:cs typeface="Arial" charset="0"/>
                </a:rPr>
                <a:t>ate (%)</a:t>
              </a:r>
            </a:p>
          </p:txBody>
        </p:sp>
        <p:sp>
          <p:nvSpPr>
            <p:cNvPr id="15371" name="Text Box 10"/>
            <p:cNvSpPr txBox="1">
              <a:spLocks noChangeArrowheads="1"/>
            </p:cNvSpPr>
            <p:nvPr/>
          </p:nvSpPr>
          <p:spPr bwMode="auto">
            <a:xfrm>
              <a:off x="4368" y="2186"/>
              <a:ext cx="764" cy="756"/>
            </a:xfrm>
            <a:prstGeom prst="rect">
              <a:avLst/>
            </a:prstGeom>
            <a:noFill/>
            <a:ln w="9525">
              <a:noFill/>
              <a:miter lim="800000"/>
              <a:headEnd/>
              <a:tailEnd/>
            </a:ln>
          </p:spPr>
          <p:txBody>
            <a:bodyPr wrap="none">
              <a:spAutoFit/>
            </a:bodyPr>
            <a:lstStyle/>
            <a:p>
              <a:pPr eaLnBrk="0" hangingPunct="0">
                <a:defRPr/>
              </a:pPr>
              <a:r>
                <a:rPr lang="en-US" sz="2400" b="1" dirty="0">
                  <a:latin typeface="Arial" charset="0"/>
                  <a:cs typeface="Arial" charset="0"/>
                </a:rPr>
                <a:t>  </a:t>
              </a:r>
              <a:r>
                <a:rPr lang="en-US" sz="2400" b="1" dirty="0" smtClean="0">
                  <a:latin typeface="Calibri" pitchFamily="34" charset="0"/>
                  <a:cs typeface="Arial" charset="0"/>
                </a:rPr>
                <a:t>17,385</a:t>
              </a:r>
              <a:endParaRPr lang="en-US" sz="2400" b="1" dirty="0">
                <a:latin typeface="Calibri" pitchFamily="34" charset="0"/>
                <a:cs typeface="Arial" charset="0"/>
              </a:endParaRPr>
            </a:p>
            <a:p>
              <a:pPr eaLnBrk="0" hangingPunct="0">
                <a:defRPr/>
              </a:pPr>
              <a:r>
                <a:rPr lang="en-US" sz="2400" b="1" dirty="0">
                  <a:latin typeface="Calibri" pitchFamily="34" charset="0"/>
                  <a:cs typeface="Arial" charset="0"/>
                </a:rPr>
                <a:t>  </a:t>
              </a:r>
              <a:r>
                <a:rPr lang="en-US" sz="2400" b="1" dirty="0" smtClean="0">
                  <a:latin typeface="Calibri" pitchFamily="34" charset="0"/>
                  <a:cs typeface="Arial" charset="0"/>
                </a:rPr>
                <a:t>16,515</a:t>
              </a:r>
              <a:endParaRPr lang="en-US" sz="2400" b="1" dirty="0">
                <a:latin typeface="Calibri" pitchFamily="34" charset="0"/>
                <a:cs typeface="Arial" charset="0"/>
              </a:endParaRPr>
            </a:p>
            <a:p>
              <a:pPr eaLnBrk="0" hangingPunct="0">
                <a:defRPr/>
              </a:pPr>
              <a:r>
                <a:rPr lang="en-US" sz="2400" b="1" dirty="0">
                  <a:solidFill>
                    <a:schemeClr val="accent2"/>
                  </a:solidFill>
                  <a:latin typeface="Calibri" pitchFamily="34" charset="0"/>
                  <a:cs typeface="Arial" charset="0"/>
                </a:rPr>
                <a:t>     </a:t>
              </a:r>
              <a:r>
                <a:rPr lang="en-US" sz="2400" b="1" dirty="0" smtClean="0">
                  <a:solidFill>
                    <a:schemeClr val="accent1"/>
                  </a:solidFill>
                  <a:latin typeface="Calibri" pitchFamily="34" charset="0"/>
                  <a:cs typeface="Arial" charset="0"/>
                </a:rPr>
                <a:t>95%</a:t>
              </a:r>
              <a:endParaRPr lang="en-US" sz="2400" b="1" dirty="0">
                <a:solidFill>
                  <a:schemeClr val="accent1"/>
                </a:solidFill>
                <a:latin typeface="Calibri" pitchFamily="34" charset="0"/>
                <a:cs typeface="Arial" charset="0"/>
              </a:endParaRPr>
            </a:p>
          </p:txBody>
        </p:sp>
      </p:grpSp>
      <p:grpSp>
        <p:nvGrpSpPr>
          <p:cNvPr id="4" name="Group 8"/>
          <p:cNvGrpSpPr>
            <a:grpSpLocks/>
          </p:cNvGrpSpPr>
          <p:nvPr/>
        </p:nvGrpSpPr>
        <p:grpSpPr bwMode="auto">
          <a:xfrm>
            <a:off x="1524000" y="5029200"/>
            <a:ext cx="5937251" cy="1300163"/>
            <a:chOff x="1392" y="2186"/>
            <a:chExt cx="3740" cy="819"/>
          </a:xfrm>
        </p:grpSpPr>
        <p:sp>
          <p:nvSpPr>
            <p:cNvPr id="13" name="Text Box 9"/>
            <p:cNvSpPr txBox="1">
              <a:spLocks noChangeArrowheads="1"/>
            </p:cNvSpPr>
            <p:nvPr/>
          </p:nvSpPr>
          <p:spPr bwMode="auto">
            <a:xfrm>
              <a:off x="1392" y="2226"/>
              <a:ext cx="2443" cy="779"/>
            </a:xfrm>
            <a:prstGeom prst="rect">
              <a:avLst/>
            </a:prstGeom>
            <a:noFill/>
            <a:ln w="9525">
              <a:noFill/>
              <a:miter lim="800000"/>
              <a:headEnd/>
              <a:tailEnd/>
            </a:ln>
          </p:spPr>
          <p:txBody>
            <a:bodyPr wrap="none">
              <a:spAutoFit/>
            </a:bodyPr>
            <a:lstStyle/>
            <a:p>
              <a:pPr eaLnBrk="0" hangingPunct="0">
                <a:lnSpc>
                  <a:spcPct val="80000"/>
                </a:lnSpc>
                <a:defRPr/>
              </a:pPr>
              <a:r>
                <a:rPr lang="en-GB" sz="2400" b="1" dirty="0">
                  <a:latin typeface="Calibri" pitchFamily="34" charset="0"/>
                  <a:cs typeface="Arial" charset="0"/>
                </a:rPr>
                <a:t>Eligible Men</a:t>
              </a:r>
            </a:p>
            <a:p>
              <a:pPr eaLnBrk="0" hangingPunct="0">
                <a:lnSpc>
                  <a:spcPct val="80000"/>
                </a:lnSpc>
                <a:defRPr/>
              </a:pPr>
              <a:r>
                <a:rPr lang="en-GB" sz="2400" b="1" dirty="0">
                  <a:latin typeface="Calibri" pitchFamily="34" charset="0"/>
                  <a:cs typeface="Arial" charset="0"/>
                </a:rPr>
                <a:t>Men Interviewed</a:t>
              </a:r>
              <a:r>
                <a:rPr lang="en-GB" sz="2400" b="1" dirty="0">
                  <a:latin typeface="Arial" charset="0"/>
                  <a:cs typeface="Arial" charset="0"/>
                </a:rPr>
                <a:t>	</a:t>
              </a:r>
              <a:r>
                <a:rPr lang="en-GB" sz="2400" b="1" dirty="0">
                  <a:solidFill>
                    <a:srgbClr val="000066"/>
                  </a:solidFill>
                  <a:latin typeface="Arial" charset="0"/>
                  <a:cs typeface="Arial" charset="0"/>
                </a:rPr>
                <a:t>	</a:t>
              </a:r>
            </a:p>
            <a:p>
              <a:pPr eaLnBrk="0" hangingPunct="0">
                <a:lnSpc>
                  <a:spcPct val="70000"/>
                </a:lnSpc>
                <a:defRPr/>
              </a:pPr>
              <a:endParaRPr lang="en-GB" sz="2400" b="1" dirty="0">
                <a:solidFill>
                  <a:schemeClr val="accent2"/>
                </a:solidFill>
                <a:latin typeface="Calibri" pitchFamily="34" charset="0"/>
                <a:cs typeface="Arial" charset="0"/>
              </a:endParaRPr>
            </a:p>
            <a:p>
              <a:pPr eaLnBrk="0" hangingPunct="0">
                <a:lnSpc>
                  <a:spcPct val="80000"/>
                </a:lnSpc>
                <a:defRPr/>
              </a:pPr>
              <a:r>
                <a:rPr lang="en-GB" sz="2400" b="1" dirty="0">
                  <a:solidFill>
                    <a:schemeClr val="accent2"/>
                  </a:solidFill>
                  <a:latin typeface="Calibri" pitchFamily="34" charset="0"/>
                  <a:cs typeface="Arial" charset="0"/>
                </a:rPr>
                <a:t>  	</a:t>
              </a:r>
              <a:r>
                <a:rPr lang="en-GB" sz="2400" b="1" dirty="0">
                  <a:solidFill>
                    <a:schemeClr val="accent1"/>
                  </a:solidFill>
                  <a:latin typeface="Calibri" pitchFamily="34" charset="0"/>
                  <a:cs typeface="Arial" charset="0"/>
                </a:rPr>
                <a:t>Response </a:t>
              </a:r>
              <a:r>
                <a:rPr lang="en-US" sz="2400" b="1" dirty="0">
                  <a:solidFill>
                    <a:schemeClr val="accent1"/>
                  </a:solidFill>
                  <a:latin typeface="Calibri" pitchFamily="34" charset="0"/>
                  <a:cs typeface="Arial" charset="0"/>
                </a:rPr>
                <a:t>r</a:t>
              </a:r>
              <a:r>
                <a:rPr lang="en-GB" sz="2400" b="1" dirty="0">
                  <a:solidFill>
                    <a:schemeClr val="accent1"/>
                  </a:solidFill>
                  <a:latin typeface="Calibri" pitchFamily="34" charset="0"/>
                  <a:cs typeface="Arial" charset="0"/>
                </a:rPr>
                <a:t>ate (%)</a:t>
              </a:r>
            </a:p>
          </p:txBody>
        </p:sp>
        <p:sp>
          <p:nvSpPr>
            <p:cNvPr id="14" name="Text Box 10"/>
            <p:cNvSpPr txBox="1">
              <a:spLocks noChangeArrowheads="1"/>
            </p:cNvSpPr>
            <p:nvPr/>
          </p:nvSpPr>
          <p:spPr bwMode="auto">
            <a:xfrm>
              <a:off x="4368" y="2186"/>
              <a:ext cx="764" cy="756"/>
            </a:xfrm>
            <a:prstGeom prst="rect">
              <a:avLst/>
            </a:prstGeom>
            <a:noFill/>
            <a:ln w="9525">
              <a:noFill/>
              <a:miter lim="800000"/>
              <a:headEnd/>
              <a:tailEnd/>
            </a:ln>
          </p:spPr>
          <p:txBody>
            <a:bodyPr wrap="none">
              <a:spAutoFit/>
            </a:bodyPr>
            <a:lstStyle/>
            <a:p>
              <a:pPr eaLnBrk="0" hangingPunct="0">
                <a:defRPr/>
              </a:pPr>
              <a:r>
                <a:rPr lang="en-US" sz="2400" b="1" dirty="0">
                  <a:latin typeface="Arial" charset="0"/>
                  <a:cs typeface="Arial" charset="0"/>
                </a:rPr>
                <a:t>  </a:t>
              </a:r>
              <a:r>
                <a:rPr lang="en-US" sz="2400" b="1" dirty="0" smtClean="0">
                  <a:latin typeface="Calibri" pitchFamily="34" charset="0"/>
                  <a:cs typeface="Arial" charset="0"/>
                </a:rPr>
                <a:t>15,908</a:t>
              </a:r>
              <a:endParaRPr lang="en-US" sz="2400" b="1" dirty="0">
                <a:latin typeface="Calibri" pitchFamily="34" charset="0"/>
                <a:cs typeface="Arial" charset="0"/>
              </a:endParaRPr>
            </a:p>
            <a:p>
              <a:pPr eaLnBrk="0" hangingPunct="0">
                <a:defRPr/>
              </a:pPr>
              <a:r>
                <a:rPr lang="en-US" sz="2400" b="1" dirty="0">
                  <a:latin typeface="Calibri" pitchFamily="34" charset="0"/>
                  <a:cs typeface="Arial" charset="0"/>
                </a:rPr>
                <a:t>  </a:t>
              </a:r>
              <a:r>
                <a:rPr lang="en-US" sz="2400" b="1" dirty="0" smtClean="0">
                  <a:latin typeface="Calibri" pitchFamily="34" charset="0"/>
                  <a:cs typeface="Arial" charset="0"/>
                </a:rPr>
                <a:t>14,110</a:t>
              </a:r>
              <a:endParaRPr lang="en-US" sz="2400" b="1" dirty="0">
                <a:latin typeface="Calibri" pitchFamily="34" charset="0"/>
                <a:cs typeface="Arial" charset="0"/>
              </a:endParaRPr>
            </a:p>
            <a:p>
              <a:pPr eaLnBrk="0" hangingPunct="0">
                <a:defRPr/>
              </a:pPr>
              <a:r>
                <a:rPr lang="en-US" sz="2400" b="1">
                  <a:latin typeface="Calibri" pitchFamily="34" charset="0"/>
                  <a:cs typeface="Arial" charset="0"/>
                </a:rPr>
                <a:t>     </a:t>
              </a:r>
              <a:r>
                <a:rPr lang="en-US" sz="2400" b="1" smtClean="0">
                  <a:solidFill>
                    <a:schemeClr val="accent1"/>
                  </a:solidFill>
                  <a:latin typeface="Calibri" pitchFamily="34" charset="0"/>
                  <a:cs typeface="Arial" charset="0"/>
                </a:rPr>
                <a:t>89%</a:t>
              </a:r>
              <a:endParaRPr lang="en-US" sz="2400" b="1" dirty="0">
                <a:solidFill>
                  <a:schemeClr val="accent1"/>
                </a:solidFill>
                <a:latin typeface="Calibri" pitchFamily="34" charset="0"/>
                <a:cs typeface="Arial"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3075" name="Text Box 19"/>
          <p:cNvSpPr txBox="1">
            <a:spLocks noChangeArrowheads="1"/>
          </p:cNvSpPr>
          <p:nvPr/>
        </p:nvSpPr>
        <p:spPr bwMode="auto">
          <a:xfrm>
            <a:off x="166255" y="762000"/>
            <a:ext cx="8672945" cy="4154984"/>
          </a:xfrm>
          <a:prstGeom prst="rect">
            <a:avLst/>
          </a:prstGeom>
          <a:noFill/>
          <a:ln w="9525">
            <a:noFill/>
            <a:miter lim="800000"/>
            <a:headEnd/>
            <a:tailEnd/>
          </a:ln>
        </p:spPr>
        <p:txBody>
          <a:bodyPr wrap="square">
            <a:spAutoFit/>
          </a:bodyPr>
          <a:lstStyle/>
          <a:p>
            <a:pPr algn="ctr"/>
            <a:r>
              <a:rPr lang="en-GB" sz="2400" dirty="0">
                <a:latin typeface="+mn-lt"/>
              </a:rPr>
              <a:t>The 2011 EDHS was carried out under the aegis of the Ministry of Health (MOH) and was implemented by the Central Statistical Agency (CSA). The testing of the blood samples for HIV status was handled by the Ethiopia Health and Nutrition Research Institute (EHNRI</a:t>
            </a:r>
            <a:r>
              <a:rPr lang="en-GB" sz="2400" dirty="0" smtClean="0">
                <a:latin typeface="+mn-lt"/>
              </a:rPr>
              <a:t>).</a:t>
            </a:r>
          </a:p>
          <a:p>
            <a:endParaRPr lang="en-GB" sz="2400" dirty="0" smtClean="0">
              <a:latin typeface="+mn-lt"/>
            </a:endParaRPr>
          </a:p>
          <a:p>
            <a:pPr algn="ctr"/>
            <a:r>
              <a:rPr lang="en-GB" sz="2400" dirty="0" smtClean="0">
                <a:latin typeface="+mn-lt"/>
              </a:rPr>
              <a:t>ICF </a:t>
            </a:r>
            <a:r>
              <a:rPr lang="en-GB" sz="2400" dirty="0">
                <a:latin typeface="+mn-lt"/>
              </a:rPr>
              <a:t>International provided technical assistance as well as funding to the project through the MEASURE DHS project, a United States Agency for International Development </a:t>
            </a:r>
            <a:r>
              <a:rPr lang="en-GB" sz="2400" dirty="0" smtClean="0">
                <a:latin typeface="+mn-lt"/>
              </a:rPr>
              <a:t>USAID-funded </a:t>
            </a:r>
            <a:r>
              <a:rPr lang="en-GB" sz="2400" dirty="0">
                <a:latin typeface="+mn-lt"/>
              </a:rPr>
              <a:t>project providing support and technical assistance in the implementation of population and health surveys in countries worldwide. </a:t>
            </a:r>
            <a:endParaRPr lang="en-US" sz="2400" dirty="0">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4572000"/>
            <a:ext cx="9144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5" name="Text Box 19"/>
          <p:cNvSpPr txBox="1">
            <a:spLocks noChangeArrowheads="1"/>
          </p:cNvSpPr>
          <p:nvPr/>
        </p:nvSpPr>
        <p:spPr bwMode="auto">
          <a:xfrm>
            <a:off x="309375" y="685800"/>
            <a:ext cx="8603673" cy="3046988"/>
          </a:xfrm>
          <a:prstGeom prst="rect">
            <a:avLst/>
          </a:prstGeom>
          <a:noFill/>
          <a:ln w="9525">
            <a:noFill/>
            <a:miter lim="800000"/>
            <a:headEnd/>
            <a:tailEnd/>
          </a:ln>
        </p:spPr>
        <p:txBody>
          <a:bodyPr wrap="square">
            <a:spAutoFit/>
          </a:bodyPr>
          <a:lstStyle/>
          <a:p>
            <a:pPr algn="ctr"/>
            <a:r>
              <a:rPr lang="en-GB" sz="2400" dirty="0">
                <a:latin typeface="+mn-lt"/>
              </a:rPr>
              <a:t>The resources for the conduct of the survey were provided by the government of Ethiopia and various international donor organizations and governments: the United States Agency for International Development (USAID), the HIV/AIDS Prevention and Control Office (HAPCO), the United Nations Population Fund (UNFPA), the United Nations Children’s Fund (UNICEF), the United Kingdom Department for International Development (DFID), and the United States </a:t>
            </a:r>
            <a:r>
              <a:rPr lang="en-GB" sz="2400" dirty="0" err="1">
                <a:latin typeface="+mn-lt"/>
              </a:rPr>
              <a:t>Centers</a:t>
            </a:r>
            <a:r>
              <a:rPr lang="en-GB" sz="2400" dirty="0">
                <a:latin typeface="+mn-lt"/>
              </a:rPr>
              <a:t> for Disease Control and Prevention (CDC). </a:t>
            </a:r>
            <a:endParaRPr lang="en-US" sz="2400" dirty="0">
              <a:latin typeface="+mn-lt"/>
            </a:endParaRPr>
          </a:p>
        </p:txBody>
      </p:sp>
      <p:pic>
        <p:nvPicPr>
          <p:cNvPr id="4" name="Picture 3" descr="Ethiopia_DHS_logos.jpg"/>
          <p:cNvPicPr>
            <a:picLocks noChangeAspect="1"/>
          </p:cNvPicPr>
          <p:nvPr/>
        </p:nvPicPr>
        <p:blipFill>
          <a:blip r:embed="rId2" cstate="print"/>
          <a:stretch>
            <a:fillRect/>
          </a:stretch>
        </p:blipFill>
        <p:spPr>
          <a:xfrm>
            <a:off x="914400" y="4876800"/>
            <a:ext cx="7261860" cy="1729740"/>
          </a:xfrm>
          <a:prstGeom prst="rect">
            <a:avLst/>
          </a:prstGeom>
        </p:spPr>
      </p:pic>
    </p:spTree>
    <p:extLst>
      <p:ext uri="{BB962C8B-B14F-4D97-AF65-F5344CB8AC3E}">
        <p14:creationId xmlns="" xmlns:p14="http://schemas.microsoft.com/office/powerpoint/2010/main" val="9816523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sz="half" idx="1"/>
          </p:nvPr>
        </p:nvSpPr>
        <p:spPr>
          <a:xfrm>
            <a:off x="1752601" y="152400"/>
            <a:ext cx="5334000" cy="6477000"/>
          </a:xfrm>
        </p:spPr>
        <p:txBody>
          <a:bodyPr>
            <a:normAutofit fontScale="92500" lnSpcReduction="20000"/>
          </a:bodyPr>
          <a:lstStyle/>
          <a:p>
            <a:pPr algn="ctr" eaLnBrk="1" hangingPunct="1">
              <a:spcBef>
                <a:spcPts val="0"/>
              </a:spcBef>
              <a:buFontTx/>
              <a:buNone/>
            </a:pPr>
            <a:r>
              <a:rPr lang="en-US" sz="4300" dirty="0" smtClean="0">
                <a:latin typeface="Calibri" pitchFamily="34" charset="0"/>
              </a:rPr>
              <a:t>Objectives</a:t>
            </a:r>
          </a:p>
          <a:p>
            <a:pPr algn="ctr" eaLnBrk="1" hangingPunct="1">
              <a:spcBef>
                <a:spcPts val="0"/>
              </a:spcBef>
              <a:buFontTx/>
              <a:buNone/>
            </a:pPr>
            <a:endParaRPr lang="en-US" sz="4600" b="1" dirty="0" smtClean="0">
              <a:latin typeface="Calibri" pitchFamily="34" charset="0"/>
            </a:endParaRPr>
          </a:p>
          <a:p>
            <a:pPr eaLnBrk="1" hangingPunct="1">
              <a:spcBef>
                <a:spcPts val="0"/>
              </a:spcBef>
              <a:buFontTx/>
              <a:buNone/>
            </a:pPr>
            <a:r>
              <a:rPr lang="en-US" sz="2800" dirty="0" smtClean="0">
                <a:solidFill>
                  <a:sysClr val="windowText" lastClr="000000"/>
                </a:solidFill>
                <a:latin typeface="Calibri" pitchFamily="34" charset="0"/>
              </a:rPr>
              <a:t>Provide updated and reliable data on:</a:t>
            </a:r>
          </a:p>
          <a:p>
            <a:pPr eaLnBrk="1" hangingPunct="1">
              <a:spcBef>
                <a:spcPts val="0"/>
              </a:spcBef>
              <a:buFontTx/>
              <a:buNone/>
            </a:pPr>
            <a:endParaRPr lang="en-US" sz="2800" dirty="0" smtClean="0">
              <a:solidFill>
                <a:sysClr val="windowText" lastClr="000000"/>
              </a:solidFill>
              <a:latin typeface="Calibri" pitchFamily="34" charset="0"/>
            </a:endParaRPr>
          </a:p>
          <a:p>
            <a:pPr>
              <a:spcAft>
                <a:spcPct val="110000"/>
              </a:spcAft>
            </a:pPr>
            <a:r>
              <a:rPr lang="en-GB" sz="2400" dirty="0"/>
              <a:t>fertility and family planning behaviour, </a:t>
            </a:r>
            <a:endParaRPr lang="en-GB" sz="2400" dirty="0" smtClean="0"/>
          </a:p>
          <a:p>
            <a:pPr>
              <a:spcAft>
                <a:spcPct val="110000"/>
              </a:spcAft>
            </a:pPr>
            <a:r>
              <a:rPr lang="en-GB" sz="2400" dirty="0" smtClean="0"/>
              <a:t>child mortality,</a:t>
            </a:r>
          </a:p>
          <a:p>
            <a:pPr>
              <a:spcAft>
                <a:spcPct val="110000"/>
              </a:spcAft>
            </a:pPr>
            <a:r>
              <a:rPr lang="en-GB" sz="2400" dirty="0" smtClean="0"/>
              <a:t>adult </a:t>
            </a:r>
            <a:r>
              <a:rPr lang="en-GB" sz="2400" dirty="0"/>
              <a:t>and maternal mortality, </a:t>
            </a:r>
            <a:endParaRPr lang="en-GB" sz="2400" dirty="0" smtClean="0"/>
          </a:p>
          <a:p>
            <a:pPr>
              <a:spcAft>
                <a:spcPct val="110000"/>
              </a:spcAft>
            </a:pPr>
            <a:r>
              <a:rPr lang="en-GB" sz="2400" dirty="0" smtClean="0"/>
              <a:t>children’s </a:t>
            </a:r>
            <a:r>
              <a:rPr lang="en-GB" sz="2400" dirty="0"/>
              <a:t>nutritional status, </a:t>
            </a:r>
            <a:endParaRPr lang="en-GB" sz="2400" dirty="0" smtClean="0"/>
          </a:p>
          <a:p>
            <a:pPr>
              <a:spcAft>
                <a:spcPct val="110000"/>
              </a:spcAft>
            </a:pPr>
            <a:r>
              <a:rPr lang="en-GB" sz="2400" dirty="0" smtClean="0"/>
              <a:t>use </a:t>
            </a:r>
            <a:r>
              <a:rPr lang="en-GB" sz="2400" dirty="0"/>
              <a:t>of maternal and child health services</a:t>
            </a:r>
            <a:r>
              <a:rPr lang="en-GB" sz="2400" dirty="0" smtClean="0"/>
              <a:t>,</a:t>
            </a:r>
          </a:p>
          <a:p>
            <a:pPr>
              <a:spcAft>
                <a:spcPct val="110000"/>
              </a:spcAft>
            </a:pPr>
            <a:r>
              <a:rPr lang="en-GB" sz="2400" dirty="0" smtClean="0"/>
              <a:t>knowledge </a:t>
            </a:r>
            <a:r>
              <a:rPr lang="en-GB" sz="2400" dirty="0"/>
              <a:t>of HIV/AIDS, </a:t>
            </a:r>
            <a:r>
              <a:rPr lang="en-GB" sz="2400" dirty="0" smtClean="0"/>
              <a:t>and</a:t>
            </a:r>
          </a:p>
          <a:p>
            <a:pPr>
              <a:spcAft>
                <a:spcPct val="110000"/>
              </a:spcAft>
            </a:pPr>
            <a:r>
              <a:rPr lang="en-GB" sz="2400" dirty="0" smtClean="0"/>
              <a:t> </a:t>
            </a:r>
            <a:r>
              <a:rPr lang="en-GB" sz="2400" dirty="0"/>
              <a:t>prevalence of HIV/AIDS and anaemia</a:t>
            </a:r>
            <a:endParaRPr lang="en-US" sz="2800" dirty="0" smtClean="0">
              <a:solidFill>
                <a:sysClr val="windowText" lastClr="000000"/>
              </a:solidFill>
              <a:latin typeface="Calibri"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The Survey</a:t>
            </a:r>
          </a:p>
        </p:txBody>
      </p:sp>
      <p:sp>
        <p:nvSpPr>
          <p:cNvPr id="5123" name="Rectangle 3"/>
          <p:cNvSpPr>
            <a:spLocks noGrp="1" noChangeArrowheads="1"/>
          </p:cNvSpPr>
          <p:nvPr>
            <p:ph idx="1"/>
          </p:nvPr>
        </p:nvSpPr>
        <p:spPr>
          <a:xfrm>
            <a:off x="457200" y="1219200"/>
            <a:ext cx="8229600" cy="4114800"/>
          </a:xfrm>
        </p:spPr>
        <p:txBody>
          <a:bodyPr>
            <a:normAutofit/>
          </a:bodyPr>
          <a:lstStyle/>
          <a:p>
            <a:pPr eaLnBrk="1" hangingPunct="1"/>
            <a:r>
              <a:rPr lang="en-GB" sz="2800" dirty="0" smtClean="0">
                <a:latin typeface="Calibri" pitchFamily="34" charset="0"/>
              </a:rPr>
              <a:t>It is the 3</a:t>
            </a:r>
            <a:r>
              <a:rPr lang="en-GB" sz="2800" baseline="30000" dirty="0" smtClean="0">
                <a:latin typeface="Calibri" pitchFamily="34" charset="0"/>
              </a:rPr>
              <a:t>rd</a:t>
            </a:r>
            <a:r>
              <a:rPr lang="en-GB" sz="2800" dirty="0" smtClean="0">
                <a:latin typeface="Calibri" pitchFamily="34" charset="0"/>
              </a:rPr>
              <a:t> Demographic and Health Survey conducted in Ethiopia as part of the DHS program.</a:t>
            </a:r>
          </a:p>
          <a:p>
            <a:pPr eaLnBrk="1" hangingPunct="1"/>
            <a:r>
              <a:rPr lang="en-GB" sz="2800" dirty="0" smtClean="0">
                <a:latin typeface="Calibri" pitchFamily="34" charset="0"/>
              </a:rPr>
              <a:t>The E</a:t>
            </a:r>
            <a:r>
              <a:rPr lang="en-US" sz="2800" dirty="0" smtClean="0">
                <a:latin typeface="Calibri" pitchFamily="34" charset="0"/>
              </a:rPr>
              <a:t>D</a:t>
            </a:r>
            <a:r>
              <a:rPr lang="en-GB" sz="2800" dirty="0" smtClean="0">
                <a:latin typeface="Calibri" pitchFamily="34" charset="0"/>
              </a:rPr>
              <a:t>HS sample is a nationally representative sample.</a:t>
            </a:r>
          </a:p>
          <a:p>
            <a:r>
              <a:rPr lang="en-US" sz="2800" dirty="0" smtClean="0">
                <a:latin typeface="Calibri" pitchFamily="34" charset="0"/>
              </a:rPr>
              <a:t>It</a:t>
            </a:r>
            <a:r>
              <a:rPr lang="en-GB" sz="2800" dirty="0" smtClean="0">
                <a:latin typeface="Calibri" pitchFamily="34" charset="0"/>
              </a:rPr>
              <a:t> </a:t>
            </a:r>
            <a:r>
              <a:rPr lang="en-US" sz="2800" dirty="0" smtClean="0">
                <a:latin typeface="Calibri" pitchFamily="34" charset="0"/>
              </a:rPr>
              <a:t>was designed to provide estimates for the whole country, for urban and rural areas, and for most indicators, </a:t>
            </a:r>
            <a:r>
              <a:rPr lang="en-GB" sz="2800" dirty="0"/>
              <a:t>each of Ethiopia’s </a:t>
            </a:r>
            <a:r>
              <a:rPr lang="en-GB" sz="2800" dirty="0" smtClean="0"/>
              <a:t>11 geographic/administrative </a:t>
            </a:r>
            <a:r>
              <a:rPr lang="en-GB" sz="2800" dirty="0"/>
              <a:t>regions (the nine regional states and two city administrations). </a:t>
            </a:r>
            <a:endParaRPr lang="en-US" sz="2800" i="1" dirty="0" smtClean="0">
              <a:solidFill>
                <a:srgbClr val="008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sz="half" idx="1"/>
          </p:nvPr>
        </p:nvSpPr>
        <p:spPr>
          <a:xfrm>
            <a:off x="533400" y="838200"/>
            <a:ext cx="7802563" cy="5694363"/>
          </a:xfrm>
        </p:spPr>
        <p:txBody>
          <a:bodyPr>
            <a:normAutofit fontScale="92500"/>
          </a:bodyPr>
          <a:lstStyle/>
          <a:p>
            <a:pPr algn="ctr" eaLnBrk="1" hangingPunct="1">
              <a:lnSpc>
                <a:spcPct val="75000"/>
              </a:lnSpc>
              <a:spcBef>
                <a:spcPct val="15000"/>
              </a:spcBef>
              <a:spcAft>
                <a:spcPct val="45000"/>
              </a:spcAft>
              <a:buFontTx/>
              <a:buNone/>
            </a:pPr>
            <a:r>
              <a:rPr lang="en-US" sz="4000" dirty="0" smtClean="0">
                <a:latin typeface="Calibri" pitchFamily="34" charset="0"/>
              </a:rPr>
              <a:t>Sample Design</a:t>
            </a:r>
          </a:p>
          <a:p>
            <a:pPr>
              <a:spcBef>
                <a:spcPct val="10000"/>
              </a:spcBef>
              <a:spcAft>
                <a:spcPct val="45000"/>
              </a:spcAft>
              <a:buNone/>
            </a:pPr>
            <a:r>
              <a:rPr lang="en-US" sz="2800" b="1" dirty="0" smtClean="0"/>
              <a:t>Sampling frame: </a:t>
            </a:r>
            <a:r>
              <a:rPr lang="en-GB" sz="2800" dirty="0"/>
              <a:t>2007 Population and Housing Census</a:t>
            </a:r>
            <a:endParaRPr lang="en-US" sz="2800" dirty="0" smtClean="0"/>
          </a:p>
          <a:p>
            <a:pPr>
              <a:spcBef>
                <a:spcPct val="10000"/>
              </a:spcBef>
              <a:spcAft>
                <a:spcPct val="45000"/>
              </a:spcAft>
              <a:buNone/>
            </a:pPr>
            <a:r>
              <a:rPr lang="en-US" sz="2800" b="1" dirty="0" smtClean="0"/>
              <a:t>First stage: </a:t>
            </a:r>
            <a:r>
              <a:rPr lang="en-GB" sz="2800" dirty="0"/>
              <a:t>624 </a:t>
            </a:r>
            <a:r>
              <a:rPr lang="en-GB" sz="2800" dirty="0" smtClean="0"/>
              <a:t>EAs </a:t>
            </a:r>
            <a:r>
              <a:rPr lang="en-US" sz="2800" dirty="0"/>
              <a:t>(enumeration areas) </a:t>
            </a:r>
            <a:r>
              <a:rPr lang="en-US" sz="2800" dirty="0" smtClean="0"/>
              <a:t>were selected</a:t>
            </a:r>
            <a:r>
              <a:rPr lang="en-GB" sz="2800" dirty="0" smtClean="0"/>
              <a:t>, </a:t>
            </a:r>
            <a:r>
              <a:rPr lang="en-GB" sz="2800" dirty="0"/>
              <a:t>187 in urban areas and 437 in rural areas.</a:t>
            </a:r>
            <a:endParaRPr lang="en-US" sz="2800" dirty="0"/>
          </a:p>
          <a:p>
            <a:pPr>
              <a:spcBef>
                <a:spcPct val="10000"/>
              </a:spcBef>
              <a:spcAft>
                <a:spcPct val="45000"/>
              </a:spcAft>
              <a:buNone/>
            </a:pPr>
            <a:r>
              <a:rPr lang="en-US" sz="2800" b="1" dirty="0" smtClean="0"/>
              <a:t>Second stage: </a:t>
            </a:r>
            <a:r>
              <a:rPr lang="en-GB" sz="2800" dirty="0"/>
              <a:t>17,817 households</a:t>
            </a:r>
            <a:r>
              <a:rPr lang="en-US" sz="2800" dirty="0" smtClean="0"/>
              <a:t> households selected from </a:t>
            </a:r>
            <a:r>
              <a:rPr lang="en-GB" sz="2800" dirty="0"/>
              <a:t>EAs</a:t>
            </a:r>
            <a:r>
              <a:rPr lang="en-US" sz="2800" dirty="0" smtClean="0"/>
              <a:t>. 17,018 households were occupied.</a:t>
            </a:r>
          </a:p>
          <a:p>
            <a:pPr eaLnBrk="1" hangingPunct="1">
              <a:spcBef>
                <a:spcPct val="10000"/>
              </a:spcBef>
              <a:spcAft>
                <a:spcPct val="45000"/>
              </a:spcAft>
              <a:buFontTx/>
              <a:buNone/>
            </a:pPr>
            <a:endParaRPr lang="en-US" sz="2800" dirty="0" smtClean="0"/>
          </a:p>
          <a:p>
            <a:pPr eaLnBrk="1" hangingPunct="1">
              <a:spcBef>
                <a:spcPct val="10000"/>
              </a:spcBef>
              <a:spcAft>
                <a:spcPct val="45000"/>
              </a:spcAft>
              <a:buFontTx/>
              <a:buNone/>
            </a:pPr>
            <a:r>
              <a:rPr lang="en-US" sz="2800" dirty="0" smtClean="0"/>
              <a:t>Selected households were visited and interviewed; all women age 15-49 were interviewed as well as all men age 15-59.</a:t>
            </a:r>
            <a:endParaRPr lang="en-US" sz="2800" dirty="0" smtClean="0">
              <a:solidFill>
                <a:srgbClr val="008000"/>
              </a:solidFill>
            </a:endParaRPr>
          </a:p>
          <a:p>
            <a:pPr eaLnBrk="1" hangingPunct="1">
              <a:lnSpc>
                <a:spcPct val="75000"/>
              </a:lnSpc>
              <a:spcBef>
                <a:spcPct val="10000"/>
              </a:spcBef>
              <a:spcAft>
                <a:spcPct val="45000"/>
              </a:spcAft>
              <a:buFontTx/>
              <a:buNone/>
            </a:pPr>
            <a:endParaRPr lang="en-US" dirty="0"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sz="half" idx="1"/>
          </p:nvPr>
        </p:nvSpPr>
        <p:spPr>
          <a:xfrm>
            <a:off x="533400" y="228600"/>
            <a:ext cx="7802563" cy="6118225"/>
          </a:xfrm>
        </p:spPr>
        <p:txBody>
          <a:bodyPr>
            <a:normAutofit/>
          </a:bodyPr>
          <a:lstStyle/>
          <a:p>
            <a:pPr algn="ctr" eaLnBrk="1" hangingPunct="1">
              <a:lnSpc>
                <a:spcPct val="80000"/>
              </a:lnSpc>
              <a:spcAft>
                <a:spcPct val="75000"/>
              </a:spcAft>
              <a:buFontTx/>
              <a:buNone/>
            </a:pPr>
            <a:r>
              <a:rPr lang="en-US" sz="4000" dirty="0" smtClean="0">
                <a:latin typeface="Calibri" pitchFamily="34" charset="0"/>
              </a:rPr>
              <a:t>Questionnaires</a:t>
            </a:r>
          </a:p>
          <a:p>
            <a:pPr>
              <a:lnSpc>
                <a:spcPct val="80000"/>
              </a:lnSpc>
              <a:spcAft>
                <a:spcPct val="75000"/>
              </a:spcAft>
            </a:pPr>
            <a:r>
              <a:rPr lang="en-US" sz="2600" b="1" dirty="0" smtClean="0">
                <a:latin typeface="Calibri" pitchFamily="34" charset="0"/>
              </a:rPr>
              <a:t>Household questionnaire</a:t>
            </a:r>
            <a:r>
              <a:rPr lang="en-US" sz="2600" dirty="0" smtClean="0">
                <a:latin typeface="Calibri" pitchFamily="34" charset="0"/>
              </a:rPr>
              <a:t>: list all usual members and visitors; basic characteristics of each person; housing characteristics; height and weight of women, men, and children under age 5; consent for blood samples</a:t>
            </a:r>
          </a:p>
          <a:p>
            <a:pPr eaLnBrk="1" hangingPunct="1">
              <a:lnSpc>
                <a:spcPct val="80000"/>
              </a:lnSpc>
              <a:spcAft>
                <a:spcPct val="75000"/>
              </a:spcAft>
            </a:pPr>
            <a:r>
              <a:rPr lang="en-US" sz="2600" b="1" dirty="0" smtClean="0">
                <a:latin typeface="Calibri" pitchFamily="34" charset="0"/>
              </a:rPr>
              <a:t>Women’s questionnaire: </a:t>
            </a:r>
            <a:r>
              <a:rPr lang="en-US" sz="2600" dirty="0" smtClean="0">
                <a:latin typeface="Calibri" pitchFamily="34" charset="0"/>
              </a:rPr>
              <a:t>all women age 15-49, birth history, child and adult mortality, fertility, family planning, maternal health care, child health, nutrition, marriage and sexual activity, work, knowledge of HIV/AIDS and other STIs</a:t>
            </a:r>
          </a:p>
          <a:p>
            <a:pPr eaLnBrk="1" hangingPunct="1">
              <a:lnSpc>
                <a:spcPct val="80000"/>
              </a:lnSpc>
              <a:spcAft>
                <a:spcPct val="75000"/>
              </a:spcAft>
            </a:pPr>
            <a:r>
              <a:rPr lang="en-US" sz="2600" b="1" dirty="0" smtClean="0">
                <a:latin typeface="Calibri" pitchFamily="34" charset="0"/>
              </a:rPr>
              <a:t>Men’s questionnaire: </a:t>
            </a:r>
            <a:r>
              <a:rPr lang="en-US" sz="2600" dirty="0" smtClean="0">
                <a:latin typeface="Calibri" pitchFamily="34" charset="0"/>
              </a:rPr>
              <a:t>same as women’s questionnaire, but shorter and did not include reproductive history, maternal or child health</a:t>
            </a:r>
          </a:p>
          <a:p>
            <a:pPr eaLnBrk="1" hangingPunct="1">
              <a:lnSpc>
                <a:spcPct val="80000"/>
              </a:lnSpc>
              <a:spcAft>
                <a:spcPct val="75000"/>
              </a:spcAft>
            </a:pPr>
            <a:endParaRPr lang="en-US" sz="2600"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dirty="0" smtClean="0"/>
              <a:t>Pretest</a:t>
            </a:r>
            <a:endParaRPr lang="en-US" sz="4000" dirty="0"/>
          </a:p>
        </p:txBody>
      </p:sp>
      <p:sp>
        <p:nvSpPr>
          <p:cNvPr id="6" name="Content Placeholder 5"/>
          <p:cNvSpPr>
            <a:spLocks noGrp="1"/>
          </p:cNvSpPr>
          <p:nvPr>
            <p:ph idx="1"/>
          </p:nvPr>
        </p:nvSpPr>
        <p:spPr/>
        <p:txBody>
          <a:bodyPr/>
          <a:lstStyle/>
          <a:p>
            <a:r>
              <a:rPr lang="en-US" dirty="0" smtClean="0"/>
              <a:t>Questionnaires pretested in </a:t>
            </a:r>
            <a:r>
              <a:rPr lang="en-GB" dirty="0" err="1"/>
              <a:t>Amharigna</a:t>
            </a:r>
            <a:r>
              <a:rPr lang="en-GB" dirty="0"/>
              <a:t>, </a:t>
            </a:r>
            <a:r>
              <a:rPr lang="en-GB" dirty="0" err="1"/>
              <a:t>Oromiffa</a:t>
            </a:r>
            <a:r>
              <a:rPr lang="en-GB" dirty="0"/>
              <a:t>, and Tigrigna.</a:t>
            </a:r>
            <a:endParaRPr lang="en-US" dirty="0"/>
          </a:p>
          <a:p>
            <a:r>
              <a:rPr lang="en-US" dirty="0" smtClean="0"/>
              <a:t>Testing of blood sample collection</a:t>
            </a:r>
          </a:p>
          <a:p>
            <a:r>
              <a:rPr lang="en-US" dirty="0" smtClean="0"/>
              <a:t>September 20 – October 8, 2010 training and fieldwork in 3 sites (Addis Ababa, </a:t>
            </a:r>
            <a:r>
              <a:rPr lang="en-GB" dirty="0"/>
              <a:t>Ambo, </a:t>
            </a:r>
            <a:r>
              <a:rPr lang="en-GB" dirty="0" err="1"/>
              <a:t>Debre</a:t>
            </a:r>
            <a:r>
              <a:rPr lang="en-GB" dirty="0"/>
              <a:t> </a:t>
            </a:r>
            <a:r>
              <a:rPr lang="en-GB" dirty="0" err="1"/>
              <a:t>Birhan</a:t>
            </a:r>
            <a:r>
              <a:rPr lang="en-GB" dirty="0"/>
              <a:t>, </a:t>
            </a:r>
            <a:r>
              <a:rPr lang="en-GB" dirty="0" err="1"/>
              <a:t>Hawassa</a:t>
            </a:r>
            <a:r>
              <a:rPr lang="en-GB" dirty="0"/>
              <a:t>, and </a:t>
            </a:r>
            <a:r>
              <a:rPr lang="en-GB" dirty="0" err="1" smtClean="0"/>
              <a:t>Mekele</a:t>
            </a:r>
            <a:r>
              <a:rPr lang="en-GB" dirty="0" smtClean="0"/>
              <a:t>)</a:t>
            </a:r>
            <a:endParaRPr lang="en-US" dirty="0"/>
          </a:p>
        </p:txBody>
      </p:sp>
    </p:spTree>
    <p:extLst>
      <p:ext uri="{BB962C8B-B14F-4D97-AF65-F5344CB8AC3E}">
        <p14:creationId xmlns="" xmlns:p14="http://schemas.microsoft.com/office/powerpoint/2010/main" val="3669334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sz="half" idx="1"/>
          </p:nvPr>
        </p:nvSpPr>
        <p:spPr>
          <a:xfrm>
            <a:off x="490538" y="242888"/>
            <a:ext cx="7802562" cy="6051550"/>
          </a:xfrm>
        </p:spPr>
        <p:txBody>
          <a:bodyPr>
            <a:normAutofit fontScale="77500" lnSpcReduction="20000"/>
          </a:bodyPr>
          <a:lstStyle/>
          <a:p>
            <a:pPr algn="ctr" eaLnBrk="1" hangingPunct="1">
              <a:spcAft>
                <a:spcPct val="70000"/>
              </a:spcAft>
              <a:buFontTx/>
              <a:buNone/>
            </a:pPr>
            <a:r>
              <a:rPr lang="en-US" sz="5200" dirty="0" smtClean="0">
                <a:latin typeface="Calibri" pitchFamily="34" charset="0"/>
              </a:rPr>
              <a:t>Main Survey Training</a:t>
            </a:r>
          </a:p>
          <a:p>
            <a:pPr eaLnBrk="1" hangingPunct="1">
              <a:spcAft>
                <a:spcPct val="70000"/>
              </a:spcAft>
            </a:pPr>
            <a:r>
              <a:rPr lang="en-US" sz="3100" dirty="0" smtClean="0">
                <a:latin typeface="Calibri" pitchFamily="34" charset="0"/>
              </a:rPr>
              <a:t>Main survey Training: November 24 – December 23, 2010</a:t>
            </a:r>
          </a:p>
          <a:p>
            <a:pPr eaLnBrk="1" hangingPunct="1">
              <a:spcAft>
                <a:spcPct val="70000"/>
              </a:spcAft>
            </a:pPr>
            <a:r>
              <a:rPr lang="en-US" sz="3100" dirty="0" smtClean="0">
                <a:latin typeface="Calibri" pitchFamily="34" charset="0"/>
              </a:rPr>
              <a:t>307 field staff trained</a:t>
            </a:r>
          </a:p>
          <a:p>
            <a:pPr lvl="1" eaLnBrk="1" hangingPunct="1">
              <a:spcAft>
                <a:spcPct val="70000"/>
              </a:spcAft>
            </a:pPr>
            <a:r>
              <a:rPr lang="en-US" sz="3100" dirty="0" smtClean="0">
                <a:latin typeface="Calibri" pitchFamily="34" charset="0"/>
              </a:rPr>
              <a:t>Supervisors</a:t>
            </a:r>
          </a:p>
          <a:p>
            <a:pPr lvl="1" eaLnBrk="1" hangingPunct="1">
              <a:spcAft>
                <a:spcPct val="70000"/>
              </a:spcAft>
            </a:pPr>
            <a:r>
              <a:rPr lang="en-US" sz="3100" dirty="0" smtClean="0">
                <a:latin typeface="Calibri" pitchFamily="34" charset="0"/>
              </a:rPr>
              <a:t>Editors</a:t>
            </a:r>
          </a:p>
          <a:p>
            <a:pPr lvl="1" eaLnBrk="1" hangingPunct="1">
              <a:spcAft>
                <a:spcPct val="70000"/>
              </a:spcAft>
            </a:pPr>
            <a:r>
              <a:rPr lang="en-US" sz="3100" dirty="0" smtClean="0">
                <a:latin typeface="Calibri" pitchFamily="34" charset="0"/>
              </a:rPr>
              <a:t>Interviewers</a:t>
            </a:r>
          </a:p>
          <a:p>
            <a:pPr lvl="1" eaLnBrk="1" hangingPunct="1">
              <a:spcAft>
                <a:spcPct val="70000"/>
              </a:spcAft>
            </a:pPr>
            <a:r>
              <a:rPr lang="en-US" sz="3100" dirty="0" smtClean="0">
                <a:latin typeface="Calibri" pitchFamily="34" charset="0"/>
              </a:rPr>
              <a:t>Reserves</a:t>
            </a:r>
          </a:p>
          <a:p>
            <a:pPr>
              <a:spcAft>
                <a:spcPct val="70000"/>
              </a:spcAft>
            </a:pPr>
            <a:r>
              <a:rPr lang="en-GB" sz="3100" dirty="0"/>
              <a:t>Field practice in anthropometry, anaemia testing, and blood sample collection was also carried out for interviewers who were assigned as team biomarker technicians. </a:t>
            </a:r>
            <a:endParaRPr lang="en-US" sz="3100" b="1" dirty="0" smtClean="0">
              <a:solidFill>
                <a:srgbClr val="008000"/>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Ethiopia 2011">
      <a:dk1>
        <a:srgbClr val="000000"/>
      </a:dk1>
      <a:lt1>
        <a:srgbClr val="FFFFFF"/>
      </a:lt1>
      <a:dk2>
        <a:srgbClr val="864F21"/>
      </a:dk2>
      <a:lt2>
        <a:srgbClr val="C0A277"/>
      </a:lt2>
      <a:accent1>
        <a:srgbClr val="466BB3"/>
      </a:accent1>
      <a:accent2>
        <a:srgbClr val="FFE01B"/>
      </a:accent2>
      <a:accent3>
        <a:srgbClr val="F311D3"/>
      </a:accent3>
      <a:accent4>
        <a:srgbClr val="623819"/>
      </a:accent4>
      <a:accent5>
        <a:srgbClr val="00B6BE"/>
      </a:accent5>
      <a:accent6>
        <a:srgbClr val="494544"/>
      </a:accent6>
      <a:hlink>
        <a:srgbClr val="A12B0A"/>
      </a:hlink>
      <a:folHlink>
        <a:srgbClr val="99CC00"/>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Ethiopia 2011">
      <a:dk1>
        <a:srgbClr val="000000"/>
      </a:dk1>
      <a:lt1>
        <a:srgbClr val="FFFFFF"/>
      </a:lt1>
      <a:dk2>
        <a:srgbClr val="864F21"/>
      </a:dk2>
      <a:lt2>
        <a:srgbClr val="C0A277"/>
      </a:lt2>
      <a:accent1>
        <a:srgbClr val="466BB3"/>
      </a:accent1>
      <a:accent2>
        <a:srgbClr val="FFE01B"/>
      </a:accent2>
      <a:accent3>
        <a:srgbClr val="F311D3"/>
      </a:accent3>
      <a:accent4>
        <a:srgbClr val="623819"/>
      </a:accent4>
      <a:accent5>
        <a:srgbClr val="00B6BE"/>
      </a:accent5>
      <a:accent6>
        <a:srgbClr val="494544"/>
      </a:accent6>
      <a:hlink>
        <a:srgbClr val="A12B0A"/>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2155</TotalTime>
  <Words>919</Words>
  <Application>Microsoft Office PowerPoint</Application>
  <PresentationFormat>On-screen Show (4:3)</PresentationFormat>
  <Paragraphs>102</Paragraphs>
  <Slides>13</Slides>
  <Notes>6</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Default Design</vt:lpstr>
      <vt:lpstr>Custom Design</vt:lpstr>
      <vt:lpstr>Slide 1</vt:lpstr>
      <vt:lpstr>Slide 2</vt:lpstr>
      <vt:lpstr>Slide 3</vt:lpstr>
      <vt:lpstr>Slide 4</vt:lpstr>
      <vt:lpstr>The Survey</vt:lpstr>
      <vt:lpstr>Slide 6</vt:lpstr>
      <vt:lpstr>Slide 7</vt:lpstr>
      <vt:lpstr>Pretest</vt:lpstr>
      <vt:lpstr>Slide 9</vt:lpstr>
      <vt:lpstr>Slide 10</vt:lpstr>
      <vt:lpstr>Biomarkers</vt:lpstr>
      <vt:lpstr>Biomarkers</vt:lpstr>
      <vt:lpstr>    Results of the household  and individual interviews </vt:lpstr>
    </vt:vector>
  </TitlesOfParts>
  <Company>Macro International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Erica.Nybro</dc:creator>
  <cp:lastModifiedBy>Administrator</cp:lastModifiedBy>
  <cp:revision>137</cp:revision>
  <dcterms:created xsi:type="dcterms:W3CDTF">2005-10-11T14:32:07Z</dcterms:created>
  <dcterms:modified xsi:type="dcterms:W3CDTF">2012-06-14T21:29:54Z</dcterms:modified>
</cp:coreProperties>
</file>