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charts/chart9.xml" ContentType="application/vnd.openxmlformats-officedocument.drawingml.chart+xml"/>
  <Override PartName="/ppt/charts/chart7.xml" ContentType="application/vnd.openxmlformats-officedocument.drawingml.chart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notesSlides/notesSlide6.xml" ContentType="application/vnd.openxmlformats-officedocument.presentationml.notesSlide+xml"/>
  <Override PartName="/ppt/charts/chart5.xml" ContentType="application/vnd.openxmlformats-officedocument.drawingml.chart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charts/chart8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6" r:id="rId2"/>
  </p:sldMasterIdLst>
  <p:notesMasterIdLst>
    <p:notesMasterId r:id="rId21"/>
  </p:notesMasterIdLst>
  <p:sldIdLst>
    <p:sldId id="365" r:id="rId3"/>
    <p:sldId id="258" r:id="rId4"/>
    <p:sldId id="335" r:id="rId5"/>
    <p:sldId id="336" r:id="rId6"/>
    <p:sldId id="337" r:id="rId7"/>
    <p:sldId id="369" r:id="rId8"/>
    <p:sldId id="340" r:id="rId9"/>
    <p:sldId id="341" r:id="rId10"/>
    <p:sldId id="367" r:id="rId11"/>
    <p:sldId id="344" r:id="rId12"/>
    <p:sldId id="345" r:id="rId13"/>
    <p:sldId id="346" r:id="rId14"/>
    <p:sldId id="347" r:id="rId15"/>
    <p:sldId id="368" r:id="rId16"/>
    <p:sldId id="370" r:id="rId17"/>
    <p:sldId id="371" r:id="rId18"/>
    <p:sldId id="372" r:id="rId19"/>
    <p:sldId id="352" r:id="rId2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26" y="-1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"/>
          <c:y val="0.12660550458715597"/>
          <c:w val="1"/>
          <c:h val="0.68256880733945291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Sheet1!$B$1:$F$1</c:f>
              <c:strCache>
                <c:ptCount val="5"/>
                <c:pt idx="0">
                  <c:v>Neonatal Mortality</c:v>
                </c:pt>
                <c:pt idx="1">
                  <c:v>Postneonatal Mortality</c:v>
                </c:pt>
                <c:pt idx="2">
                  <c:v>Infant Mortality</c:v>
                </c:pt>
                <c:pt idx="3">
                  <c:v>Child Mortality</c:v>
                </c:pt>
                <c:pt idx="4">
                  <c:v>Under-5 Mortality</c:v>
                </c:pt>
              </c:strCache>
            </c:strRef>
          </c:cat>
          <c:val>
            <c:numRef>
              <c:f>Sheet1!$B$2:$F$2</c:f>
              <c:numCache>
                <c:formatCode>General</c:formatCode>
                <c:ptCount val="5"/>
                <c:pt idx="0">
                  <c:v>37</c:v>
                </c:pt>
                <c:pt idx="1">
                  <c:v>22</c:v>
                </c:pt>
                <c:pt idx="2">
                  <c:v>59</c:v>
                </c:pt>
                <c:pt idx="3">
                  <c:v>31</c:v>
                </c:pt>
                <c:pt idx="4">
                  <c:v>88</c:v>
                </c:pt>
              </c:numCache>
            </c:numRef>
          </c:val>
        </c:ser>
        <c:dLbls/>
        <c:gapWidth val="75"/>
        <c:axId val="128663936"/>
        <c:axId val="128665472"/>
      </c:barChart>
      <c:catAx>
        <c:axId val="128663936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 rot="0" vert="horz"/>
          <a:lstStyle/>
          <a:p>
            <a:pPr>
              <a:defRPr/>
            </a:pPr>
            <a:endParaRPr lang="en-US"/>
          </a:p>
        </c:txPr>
        <c:crossAx val="128665472"/>
        <c:crosses val="autoZero"/>
        <c:auto val="1"/>
        <c:lblAlgn val="ctr"/>
        <c:lblOffset val="100"/>
        <c:tickLblSkip val="1"/>
        <c:tickMarkSkip val="1"/>
      </c:catAx>
      <c:valAx>
        <c:axId val="128665472"/>
        <c:scaling>
          <c:orientation val="minMax"/>
          <c:max val="150"/>
        </c:scaling>
        <c:delete val="1"/>
        <c:axPos val="l"/>
        <c:numFmt formatCode="General" sourceLinked="1"/>
        <c:tickLblPos val="none"/>
        <c:crossAx val="128663936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  <c:pt idx="0">
                  <c:v>2000 EDHS</c:v>
                </c:pt>
              </c:strCache>
            </c:strRef>
          </c:tx>
          <c:spPr>
            <a:solidFill>
              <a:schemeClr val="accent3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Neonatal mortality</c:v>
                </c:pt>
                <c:pt idx="1">
                  <c:v>Infant mortality</c:v>
                </c:pt>
                <c:pt idx="2">
                  <c:v>Under-five mortality</c:v>
                </c:pt>
              </c:strCache>
            </c:strRef>
          </c:cat>
          <c:val>
            <c:numRef>
              <c:f>Sheet1!$B$2:$D$2</c:f>
              <c:numCache>
                <c:formatCode>General</c:formatCode>
                <c:ptCount val="3"/>
                <c:pt idx="0">
                  <c:v>49</c:v>
                </c:pt>
                <c:pt idx="1">
                  <c:v>97</c:v>
                </c:pt>
                <c:pt idx="2">
                  <c:v>166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2005 EDHS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Neonatal mortality</c:v>
                </c:pt>
                <c:pt idx="1">
                  <c:v>Infant mortality</c:v>
                </c:pt>
                <c:pt idx="2">
                  <c:v>Under-five mortality</c:v>
                </c:pt>
              </c:strCache>
            </c:strRef>
          </c:cat>
          <c:val>
            <c:numRef>
              <c:f>Sheet1!$B$3:$D$3</c:f>
              <c:numCache>
                <c:formatCode>General</c:formatCode>
                <c:ptCount val="3"/>
                <c:pt idx="0">
                  <c:v>39</c:v>
                </c:pt>
                <c:pt idx="1">
                  <c:v>77</c:v>
                </c:pt>
                <c:pt idx="2">
                  <c:v>123</c:v>
                </c:pt>
              </c:numCache>
            </c:numRef>
          </c:val>
        </c:ser>
        <c:ser>
          <c:idx val="2"/>
          <c:order val="2"/>
          <c:tx>
            <c:strRef>
              <c:f>Sheet1!$A$4</c:f>
              <c:strCache>
                <c:ptCount val="1"/>
                <c:pt idx="0">
                  <c:v>2011 EDHS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Sheet1!$B$1:$D$1</c:f>
              <c:strCache>
                <c:ptCount val="3"/>
                <c:pt idx="0">
                  <c:v>Neonatal mortality</c:v>
                </c:pt>
                <c:pt idx="1">
                  <c:v>Infant mortality</c:v>
                </c:pt>
                <c:pt idx="2">
                  <c:v>Under-five mortality</c:v>
                </c:pt>
              </c:strCache>
            </c:strRef>
          </c:cat>
          <c:val>
            <c:numRef>
              <c:f>Sheet1!$B$4:$D$4</c:f>
              <c:numCache>
                <c:formatCode>General</c:formatCode>
                <c:ptCount val="3"/>
                <c:pt idx="0">
                  <c:v>37</c:v>
                </c:pt>
                <c:pt idx="1">
                  <c:v>59</c:v>
                </c:pt>
                <c:pt idx="2">
                  <c:v>88</c:v>
                </c:pt>
              </c:numCache>
            </c:numRef>
          </c:val>
        </c:ser>
        <c:dLbls>
          <c:showVal val="1"/>
        </c:dLbls>
        <c:gapWidth val="90"/>
        <c:overlap val="-25"/>
        <c:axId val="129014400"/>
        <c:axId val="129028480"/>
      </c:barChart>
      <c:catAx>
        <c:axId val="129014400"/>
        <c:scaling>
          <c:orientation val="minMax"/>
        </c:scaling>
        <c:axPos val="b"/>
        <c:majorTickMark val="none"/>
        <c:tickLblPos val="nextTo"/>
        <c:crossAx val="129028480"/>
        <c:crosses val="autoZero"/>
        <c:auto val="1"/>
        <c:lblAlgn val="ctr"/>
        <c:lblOffset val="100"/>
      </c:catAx>
      <c:valAx>
        <c:axId val="129028480"/>
        <c:scaling>
          <c:orientation val="minMax"/>
        </c:scaling>
        <c:delete val="1"/>
        <c:axPos val="l"/>
        <c:numFmt formatCode="General" sourceLinked="1"/>
        <c:tickLblPos val="none"/>
        <c:crossAx val="129014400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>
        <c:manualLayout>
          <c:layoutTarget val="inner"/>
          <c:xMode val="edge"/>
          <c:yMode val="edge"/>
          <c:x val="0.33624722880513724"/>
          <c:y val="1.5555555555555581E-2"/>
          <c:w val="0.64595341844405574"/>
          <c:h val="0.95111111111111113"/>
        </c:manualLayout>
      </c:layout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dPt>
            <c:idx val="2"/>
          </c:dPt>
          <c:dPt>
            <c:idx val="5"/>
            <c:spPr>
              <a:solidFill>
                <a:schemeClr val="accent1"/>
              </a:solidFill>
            </c:spPr>
          </c:dPt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Sheet1!$A$2:$A$11</c:f>
              <c:strCache>
                <c:ptCount val="10"/>
                <c:pt idx="0">
                  <c:v>Namibia 2006-07</c:v>
                </c:pt>
                <c:pt idx="1">
                  <c:v>Kenya 2008-09</c:v>
                </c:pt>
                <c:pt idx="2">
                  <c:v>Rwanda 2010</c:v>
                </c:pt>
                <c:pt idx="3">
                  <c:v>Tanzania 2010</c:v>
                </c:pt>
                <c:pt idx="4">
                  <c:v>Zimbabwe 2005-06</c:v>
                </c:pt>
                <c:pt idx="5">
                  <c:v>Ethiopia 2011</c:v>
                </c:pt>
                <c:pt idx="6">
                  <c:v>Malawi 2010</c:v>
                </c:pt>
                <c:pt idx="7">
                  <c:v>Zambia 2007</c:v>
                </c:pt>
                <c:pt idx="8">
                  <c:v>Uganda 2006</c:v>
                </c:pt>
                <c:pt idx="9">
                  <c:v>DRC 2007</c:v>
                </c:pt>
              </c:strCache>
            </c:strRef>
          </c:cat>
          <c:val>
            <c:numRef>
              <c:f>Sheet1!$B$2:$B$11</c:f>
              <c:numCache>
                <c:formatCode>General</c:formatCode>
                <c:ptCount val="10"/>
                <c:pt idx="0">
                  <c:v>69</c:v>
                </c:pt>
                <c:pt idx="1">
                  <c:v>74</c:v>
                </c:pt>
                <c:pt idx="2">
                  <c:v>76</c:v>
                </c:pt>
                <c:pt idx="3">
                  <c:v>81</c:v>
                </c:pt>
                <c:pt idx="4">
                  <c:v>82</c:v>
                </c:pt>
                <c:pt idx="5">
                  <c:v>88</c:v>
                </c:pt>
                <c:pt idx="6">
                  <c:v>112</c:v>
                </c:pt>
                <c:pt idx="7">
                  <c:v>119</c:v>
                </c:pt>
                <c:pt idx="8">
                  <c:v>137</c:v>
                </c:pt>
                <c:pt idx="9">
                  <c:v>148</c:v>
                </c:pt>
              </c:numCache>
            </c:numRef>
          </c:val>
        </c:ser>
        <c:dLbls>
          <c:showVal val="1"/>
        </c:dLbls>
        <c:gapWidth val="97"/>
        <c:axId val="129076224"/>
        <c:axId val="129082112"/>
      </c:barChart>
      <c:catAx>
        <c:axId val="129076224"/>
        <c:scaling>
          <c:orientation val="minMax"/>
        </c:scaling>
        <c:axPos val="l"/>
        <c:majorTickMark val="none"/>
        <c:tickLblPos val="nextTo"/>
        <c:crossAx val="129082112"/>
        <c:crosses val="autoZero"/>
        <c:auto val="1"/>
        <c:lblAlgn val="ctr"/>
        <c:lblOffset val="100"/>
      </c:catAx>
      <c:valAx>
        <c:axId val="129082112"/>
        <c:scaling>
          <c:orientation val="minMax"/>
        </c:scaling>
        <c:delete val="1"/>
        <c:axPos val="b"/>
        <c:numFmt formatCode="General" sourceLinked="1"/>
        <c:tickLblPos val="none"/>
        <c:crossAx val="129076224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18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Under-five mortality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More than secondary</c:v>
                </c:pt>
                <c:pt idx="1">
                  <c:v>Secondary</c:v>
                </c:pt>
                <c:pt idx="2">
                  <c:v>Primary</c:v>
                </c:pt>
                <c:pt idx="3">
                  <c:v>No education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24</c:v>
                </c:pt>
                <c:pt idx="1">
                  <c:v>46</c:v>
                </c:pt>
                <c:pt idx="2">
                  <c:v>88</c:v>
                </c:pt>
                <c:pt idx="3">
                  <c:v>121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Infant mortality</c:v>
                </c:pt>
              </c:strCache>
            </c:strRef>
          </c:tx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More than secondary</c:v>
                </c:pt>
                <c:pt idx="1">
                  <c:v>Secondary</c:v>
                </c:pt>
                <c:pt idx="2">
                  <c:v>Primary</c:v>
                </c:pt>
                <c:pt idx="3">
                  <c:v>No education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22</c:v>
                </c:pt>
                <c:pt idx="1">
                  <c:v>42</c:v>
                </c:pt>
                <c:pt idx="2">
                  <c:v>58</c:v>
                </c:pt>
                <c:pt idx="3">
                  <c:v>81</c:v>
                </c:pt>
              </c:numCache>
            </c:numRef>
          </c:val>
        </c:ser>
        <c:dLbls>
          <c:showVal val="1"/>
        </c:dLbls>
        <c:gapWidth val="70"/>
        <c:overlap val="-25"/>
        <c:axId val="129661952"/>
        <c:axId val="129684224"/>
      </c:barChart>
      <c:catAx>
        <c:axId val="129661952"/>
        <c:scaling>
          <c:orientation val="minMax"/>
        </c:scaling>
        <c:axPos val="l"/>
        <c:majorTickMark val="none"/>
        <c:tickLblPos val="nextTo"/>
        <c:crossAx val="129684224"/>
        <c:crosses val="autoZero"/>
        <c:auto val="1"/>
        <c:lblAlgn val="ctr"/>
        <c:lblOffset val="100"/>
      </c:catAx>
      <c:valAx>
        <c:axId val="129684224"/>
        <c:scaling>
          <c:orientation val="minMax"/>
        </c:scaling>
        <c:delete val="1"/>
        <c:axPos val="b"/>
        <c:numFmt formatCode="General" sourceLinked="1"/>
        <c:tickLblPos val="none"/>
        <c:crossAx val="129661952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bar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Under-five mortality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Highest</c:v>
                </c:pt>
                <c:pt idx="1">
                  <c:v>Fourth</c:v>
                </c:pt>
                <c:pt idx="2">
                  <c:v>Middle</c:v>
                </c:pt>
                <c:pt idx="3">
                  <c:v>Second</c:v>
                </c:pt>
                <c:pt idx="4">
                  <c:v>Lowest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86</c:v>
                </c:pt>
                <c:pt idx="1">
                  <c:v>100</c:v>
                </c:pt>
                <c:pt idx="2">
                  <c:v>96</c:v>
                </c:pt>
                <c:pt idx="3">
                  <c:v>121</c:v>
                </c:pt>
                <c:pt idx="4">
                  <c:v>137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Infant mortality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Sheet1!$A$2:$A$6</c:f>
              <c:strCache>
                <c:ptCount val="5"/>
                <c:pt idx="0">
                  <c:v>Highest</c:v>
                </c:pt>
                <c:pt idx="1">
                  <c:v>Fourth</c:v>
                </c:pt>
                <c:pt idx="2">
                  <c:v>Middle</c:v>
                </c:pt>
                <c:pt idx="3">
                  <c:v>Second</c:v>
                </c:pt>
                <c:pt idx="4">
                  <c:v>Lowest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60</c:v>
                </c:pt>
                <c:pt idx="1">
                  <c:v>66</c:v>
                </c:pt>
                <c:pt idx="2">
                  <c:v>60</c:v>
                </c:pt>
                <c:pt idx="3">
                  <c:v>84</c:v>
                </c:pt>
                <c:pt idx="4">
                  <c:v>91</c:v>
                </c:pt>
              </c:numCache>
            </c:numRef>
          </c:val>
        </c:ser>
        <c:dLbls>
          <c:showVal val="1"/>
        </c:dLbls>
        <c:gapWidth val="70"/>
        <c:overlap val="-25"/>
        <c:axId val="130369792"/>
        <c:axId val="130375680"/>
      </c:barChart>
      <c:catAx>
        <c:axId val="130369792"/>
        <c:scaling>
          <c:orientation val="minMax"/>
        </c:scaling>
        <c:axPos val="l"/>
        <c:majorTickMark val="none"/>
        <c:tickLblPos val="nextTo"/>
        <c:crossAx val="130375680"/>
        <c:crosses val="autoZero"/>
        <c:auto val="1"/>
        <c:lblAlgn val="ctr"/>
        <c:lblOffset val="100"/>
      </c:catAx>
      <c:valAx>
        <c:axId val="130375680"/>
        <c:scaling>
          <c:orientation val="minMax"/>
        </c:scaling>
        <c:delete val="1"/>
        <c:axPos val="b"/>
        <c:numFmt formatCode="General" sourceLinked="1"/>
        <c:tickLblPos val="none"/>
        <c:crossAx val="130369792"/>
        <c:crosses val="autoZero"/>
        <c:crossBetween val="between"/>
      </c:valAx>
    </c:plotArea>
    <c:legend>
      <c:legendPos val="r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7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chemeClr val="tx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Sheet1!$A$2:$A$12</c:f>
              <c:strCache>
                <c:ptCount val="11"/>
                <c:pt idx="0">
                  <c:v>Addis Ababa</c:v>
                </c:pt>
                <c:pt idx="1">
                  <c:v>Tigray</c:v>
                </c:pt>
                <c:pt idx="2">
                  <c:v>Harari</c:v>
                </c:pt>
                <c:pt idx="3">
                  <c:v>Dire Dawa</c:v>
                </c:pt>
                <c:pt idx="4">
                  <c:v>Amhara</c:v>
                </c:pt>
                <c:pt idx="5">
                  <c:v>Oromiya</c:v>
                </c:pt>
                <c:pt idx="6">
                  <c:v>SNNP</c:v>
                </c:pt>
                <c:pt idx="7">
                  <c:v>Somali</c:v>
                </c:pt>
                <c:pt idx="8">
                  <c:v>Gambela</c:v>
                </c:pt>
                <c:pt idx="9">
                  <c:v>Affar</c:v>
                </c:pt>
                <c:pt idx="10">
                  <c:v>Benishangul-Gumuz</c:v>
                </c:pt>
              </c:strCache>
            </c:strRef>
          </c:cat>
          <c:val>
            <c:numRef>
              <c:f>Sheet1!$B$2:$B$12</c:f>
              <c:numCache>
                <c:formatCode>General</c:formatCode>
                <c:ptCount val="11"/>
                <c:pt idx="0">
                  <c:v>53</c:v>
                </c:pt>
                <c:pt idx="1">
                  <c:v>85</c:v>
                </c:pt>
                <c:pt idx="2">
                  <c:v>94</c:v>
                </c:pt>
                <c:pt idx="3">
                  <c:v>97</c:v>
                </c:pt>
                <c:pt idx="4">
                  <c:v>108</c:v>
                </c:pt>
                <c:pt idx="5">
                  <c:v>112</c:v>
                </c:pt>
                <c:pt idx="6">
                  <c:v>116</c:v>
                </c:pt>
                <c:pt idx="7">
                  <c:v>122</c:v>
                </c:pt>
                <c:pt idx="8" formatCode="0">
                  <c:v>123</c:v>
                </c:pt>
                <c:pt idx="9">
                  <c:v>127</c:v>
                </c:pt>
                <c:pt idx="10">
                  <c:v>169</c:v>
                </c:pt>
              </c:numCache>
            </c:numRef>
          </c:val>
        </c:ser>
        <c:dLbls>
          <c:showVal val="1"/>
        </c:dLbls>
        <c:gapWidth val="100"/>
        <c:overlap val="-25"/>
        <c:axId val="130428288"/>
        <c:axId val="130430080"/>
      </c:barChart>
      <c:catAx>
        <c:axId val="130428288"/>
        <c:scaling>
          <c:orientation val="minMax"/>
        </c:scaling>
        <c:axPos val="b"/>
        <c:majorTickMark val="none"/>
        <c:tickLblPos val="nextTo"/>
        <c:crossAx val="130430080"/>
        <c:crosses val="autoZero"/>
        <c:auto val="1"/>
        <c:lblAlgn val="ctr"/>
        <c:lblOffset val="100"/>
      </c:catAx>
      <c:valAx>
        <c:axId val="130430080"/>
        <c:scaling>
          <c:orientation val="minMax"/>
        </c:scaling>
        <c:delete val="1"/>
        <c:axPos val="l"/>
        <c:numFmt formatCode="General" sourceLinked="1"/>
        <c:tickLblPos val="none"/>
        <c:crossAx val="130428288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Infant mortality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&lt;2 years</c:v>
                </c:pt>
                <c:pt idx="1">
                  <c:v>2 years</c:v>
                </c:pt>
                <c:pt idx="2">
                  <c:v>3 years</c:v>
                </c:pt>
                <c:pt idx="3">
                  <c:v>4+ years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122</c:v>
                </c:pt>
                <c:pt idx="1">
                  <c:v>65</c:v>
                </c:pt>
                <c:pt idx="2">
                  <c:v>49</c:v>
                </c:pt>
                <c:pt idx="3">
                  <c:v>37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Under-five mortality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&lt;2 years</c:v>
                </c:pt>
                <c:pt idx="1">
                  <c:v>2 years</c:v>
                </c:pt>
                <c:pt idx="2">
                  <c:v>3 years</c:v>
                </c:pt>
                <c:pt idx="3">
                  <c:v>4+ years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179</c:v>
                </c:pt>
                <c:pt idx="1">
                  <c:v>106</c:v>
                </c:pt>
                <c:pt idx="2">
                  <c:v>72</c:v>
                </c:pt>
                <c:pt idx="3">
                  <c:v>53</c:v>
                </c:pt>
              </c:numCache>
            </c:numRef>
          </c:val>
        </c:ser>
        <c:dLbls>
          <c:showVal val="1"/>
        </c:dLbls>
        <c:overlap val="-25"/>
        <c:axId val="130509824"/>
        <c:axId val="130544384"/>
      </c:barChart>
      <c:catAx>
        <c:axId val="130509824"/>
        <c:scaling>
          <c:orientation val="minMax"/>
        </c:scaling>
        <c:axPos val="b"/>
        <c:majorTickMark val="none"/>
        <c:tickLblPos val="nextTo"/>
        <c:crossAx val="130544384"/>
        <c:crosses val="autoZero"/>
        <c:auto val="1"/>
        <c:lblAlgn val="ctr"/>
        <c:lblOffset val="100"/>
      </c:catAx>
      <c:valAx>
        <c:axId val="130544384"/>
        <c:scaling>
          <c:orientation val="minMax"/>
        </c:scaling>
        <c:delete val="1"/>
        <c:axPos val="l"/>
        <c:numFmt formatCode="General" sourceLinked="1"/>
        <c:tickLblPos val="none"/>
        <c:crossAx val="130509824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Infant mortality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&lt;20</c:v>
                </c:pt>
                <c:pt idx="1">
                  <c:v>20-29</c:v>
                </c:pt>
                <c:pt idx="2">
                  <c:v>30-39</c:v>
                </c:pt>
                <c:pt idx="3">
                  <c:v>40-49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96</c:v>
                </c:pt>
                <c:pt idx="1">
                  <c:v>69</c:v>
                </c:pt>
                <c:pt idx="2">
                  <c:v>70</c:v>
                </c:pt>
                <c:pt idx="3">
                  <c:v>67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Under-five mortality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&lt;20</c:v>
                </c:pt>
                <c:pt idx="1">
                  <c:v>20-29</c:v>
                </c:pt>
                <c:pt idx="2">
                  <c:v>30-39</c:v>
                </c:pt>
                <c:pt idx="3">
                  <c:v>40-49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126</c:v>
                </c:pt>
                <c:pt idx="1">
                  <c:v>105</c:v>
                </c:pt>
                <c:pt idx="2">
                  <c:v>113</c:v>
                </c:pt>
                <c:pt idx="3">
                  <c:v>97</c:v>
                </c:pt>
              </c:numCache>
            </c:numRef>
          </c:val>
        </c:ser>
        <c:dLbls>
          <c:showVal val="1"/>
        </c:dLbls>
        <c:overlap val="-25"/>
        <c:axId val="46559232"/>
        <c:axId val="46560768"/>
      </c:barChart>
      <c:catAx>
        <c:axId val="46559232"/>
        <c:scaling>
          <c:orientation val="minMax"/>
        </c:scaling>
        <c:axPos val="b"/>
        <c:majorTickMark val="none"/>
        <c:tickLblPos val="nextTo"/>
        <c:crossAx val="46560768"/>
        <c:crosses val="autoZero"/>
        <c:auto val="1"/>
        <c:lblAlgn val="ctr"/>
        <c:lblOffset val="100"/>
      </c:catAx>
      <c:valAx>
        <c:axId val="46560768"/>
        <c:scaling>
          <c:orientation val="minMax"/>
          <c:max val="160"/>
        </c:scaling>
        <c:delete val="1"/>
        <c:axPos val="l"/>
        <c:numFmt formatCode="General" sourceLinked="1"/>
        <c:tickLblPos val="none"/>
        <c:crossAx val="46559232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en-US"/>
  <c:style val="26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Sheet1!$B$1</c:f>
              <c:strCache>
                <c:ptCount val="1"/>
                <c:pt idx="0">
                  <c:v>Infant mortality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1</c:v>
                </c:pt>
                <c:pt idx="1">
                  <c:v>2-3</c:v>
                </c:pt>
                <c:pt idx="2">
                  <c:v>4-6</c:v>
                </c:pt>
                <c:pt idx="3">
                  <c:v>7+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79</c:v>
                </c:pt>
                <c:pt idx="1">
                  <c:v>70</c:v>
                </c:pt>
                <c:pt idx="2">
                  <c:v>70</c:v>
                </c:pt>
                <c:pt idx="3">
                  <c:v>82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Under-five mortality</c:v>
                </c:pt>
              </c:strCache>
            </c:strRef>
          </c:tx>
          <c:spPr>
            <a:solidFill>
              <a:schemeClr val="accent1"/>
            </a:solidFill>
          </c:spPr>
          <c:dLbls>
            <c:txPr>
              <a:bodyPr/>
              <a:lstStyle/>
              <a:p>
                <a:pPr>
                  <a:defRPr b="1"/>
                </a:pPr>
                <a:endParaRPr lang="en-US"/>
              </a:p>
            </c:txPr>
            <c:showVal val="1"/>
          </c:dLbls>
          <c:cat>
            <c:strRef>
              <c:f>Sheet1!$A$2:$A$5</c:f>
              <c:strCache>
                <c:ptCount val="4"/>
                <c:pt idx="0">
                  <c:v>1</c:v>
                </c:pt>
                <c:pt idx="1">
                  <c:v>2-3</c:v>
                </c:pt>
                <c:pt idx="2">
                  <c:v>4-6</c:v>
                </c:pt>
                <c:pt idx="3">
                  <c:v>7+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106</c:v>
                </c:pt>
                <c:pt idx="1">
                  <c:v>102</c:v>
                </c:pt>
                <c:pt idx="2">
                  <c:v>112</c:v>
                </c:pt>
                <c:pt idx="3">
                  <c:v>128</c:v>
                </c:pt>
              </c:numCache>
            </c:numRef>
          </c:val>
        </c:ser>
        <c:dLbls>
          <c:showVal val="1"/>
        </c:dLbls>
        <c:overlap val="-25"/>
        <c:axId val="53199232"/>
        <c:axId val="53200768"/>
      </c:barChart>
      <c:catAx>
        <c:axId val="53199232"/>
        <c:scaling>
          <c:orientation val="minMax"/>
        </c:scaling>
        <c:axPos val="b"/>
        <c:majorTickMark val="none"/>
        <c:tickLblPos val="nextTo"/>
        <c:crossAx val="53200768"/>
        <c:crosses val="autoZero"/>
        <c:auto val="1"/>
        <c:lblAlgn val="ctr"/>
        <c:lblOffset val="100"/>
      </c:catAx>
      <c:valAx>
        <c:axId val="53200768"/>
        <c:scaling>
          <c:orientation val="minMax"/>
          <c:max val="160"/>
        </c:scaling>
        <c:delete val="1"/>
        <c:axPos val="l"/>
        <c:numFmt formatCode="General" sourceLinked="1"/>
        <c:tickLblPos val="none"/>
        <c:crossAx val="53199232"/>
        <c:crosses val="autoZero"/>
        <c:crossBetween val="between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800"/>
      </a:pPr>
      <a:endParaRPr lang="en-US"/>
    </a:p>
  </c:txPr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FC553C-10D3-46ED-9EC7-09738BB2297E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B578CC-B6CD-4904-95B9-00534406B29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041070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545D477-C82E-4D64-80FA-53F97208C09D}" type="slidenum">
              <a:rPr lang="en-US"/>
              <a:pPr/>
              <a:t>3</a:t>
            </a:fld>
            <a:endParaRPr lang="en-US"/>
          </a:p>
        </p:txBody>
      </p:sp>
      <p:sp>
        <p:nvSpPr>
          <p:cNvPr id="286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E2DE39-786F-4F18-BD08-85A9703218DB}" type="slidenum">
              <a:rPr lang="en-US"/>
              <a:pPr/>
              <a:t>13</a:t>
            </a:fld>
            <a:endParaRPr lang="en-US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97ED7-C448-4D0D-8BA4-56C1D45708A9}" type="slidenum">
              <a:rPr lang="en-US" smtClean="0"/>
              <a:pPr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86227579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397ED7-C448-4D0D-8BA4-56C1D45708A9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3DF57D-5135-4569-BA07-57991BF360F2}" type="slidenum">
              <a:rPr lang="en-US"/>
              <a:pPr/>
              <a:t>4</a:t>
            </a:fld>
            <a:endParaRPr 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7CD33013-4BD8-48CC-9F63-AF9ACA53A830}" type="slidenum">
              <a:rPr lang="en-US"/>
              <a:pPr/>
              <a:t>5</a:t>
            </a:fld>
            <a:endParaRPr lang="en-US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7F84AB8-9862-4135-B254-A5F9CDD8F7AF}" type="slidenum">
              <a:rPr lang="en-US"/>
              <a:pPr/>
              <a:t>6</a:t>
            </a:fld>
            <a:endParaRPr lang="en-US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29000"/>
          </a:xfrm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9F53FF-9932-4205-910E-7FDC3334501D}" type="slidenum">
              <a:rPr lang="en-US"/>
              <a:pPr/>
              <a:t>7</a:t>
            </a:fld>
            <a:endParaRPr lang="en-US"/>
          </a:p>
        </p:txBody>
      </p:sp>
      <p:sp>
        <p:nvSpPr>
          <p:cNvPr id="337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964F251-8E9B-439F-81AC-2D6D9672EC60}" type="slidenum">
              <a:rPr lang="en-US"/>
              <a:pPr/>
              <a:t>8</a:t>
            </a:fld>
            <a:endParaRPr lang="en-US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6503232-8CEB-4ACE-82A5-C90DC1521DAB}" type="slidenum">
              <a:rPr lang="en-US"/>
              <a:pPr/>
              <a:t>10</a:t>
            </a:fld>
            <a:endParaRPr lang="en-US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F415416-62C1-45EC-9E28-C881CE5FB30D}" type="slidenum">
              <a:rPr lang="en-US"/>
              <a:pPr/>
              <a:t>11</a:t>
            </a:fld>
            <a:endParaRPr lang="en-US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Children who are born less than 2 years after a previous birth have an extremely elevated risk of dying.  Doctors recommend that women wait 3 years between births. 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9992D11-15E9-4FDD-8608-C9B058964C3C}" type="slidenum">
              <a:rPr lang="en-US"/>
              <a:pPr/>
              <a:t>12</a:t>
            </a:fld>
            <a:endParaRPr lang="en-US"/>
          </a:p>
        </p:txBody>
      </p:sp>
      <p:sp>
        <p:nvSpPr>
          <p:cNvPr id="389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891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fr-CI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 userDrawn="1"/>
        </p:nvSpPr>
        <p:spPr>
          <a:xfrm>
            <a:off x="381000" y="5486400"/>
            <a:ext cx="8382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Ethiopia</a:t>
            </a:r>
            <a:r>
              <a:rPr lang="en-US" sz="3200" b="0" baseline="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Demographic and Health Survey 2011</a:t>
            </a:r>
            <a:endParaRPr lang="en-US" sz="3200" b="0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  <p:grpSp>
        <p:nvGrpSpPr>
          <p:cNvPr id="11" name="Group 10"/>
          <p:cNvGrpSpPr/>
          <p:nvPr userDrawn="1"/>
        </p:nvGrpSpPr>
        <p:grpSpPr>
          <a:xfrm>
            <a:off x="-338630" y="2255772"/>
            <a:ext cx="9821260" cy="2346456"/>
            <a:chOff x="-338630" y="1771045"/>
            <a:chExt cx="9821260" cy="2346456"/>
          </a:xfrm>
        </p:grpSpPr>
        <p:grpSp>
          <p:nvGrpSpPr>
            <p:cNvPr id="12" name="Group 11"/>
            <p:cNvGrpSpPr/>
            <p:nvPr userDrawn="1"/>
          </p:nvGrpSpPr>
          <p:grpSpPr>
            <a:xfrm>
              <a:off x="-338630" y="2010380"/>
              <a:ext cx="9821260" cy="1849341"/>
              <a:chOff x="6626" y="2036859"/>
              <a:chExt cx="9821260" cy="1849341"/>
            </a:xfrm>
          </p:grpSpPr>
          <p:pic>
            <p:nvPicPr>
              <p:cNvPr id="15" name="Picture 14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3855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16" name="Picture 15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6626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17" name="Picture 16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100858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18" name="Picture 17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173562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19" name="Picture 18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3267794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0" name="Picture 19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4362026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1" name="Picture 20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6545190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2" name="Picture 2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3266469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3" name="Picture 22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1108087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4" name="Picture 23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2173562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5" name="Picture 24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4360701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6" name="Picture 25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6546515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7" name="Picture 26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639422" y="2951259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8" name="Picture 27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7639422" y="2036859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29" name="Picture 28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5454933" y="29718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30" name="Picture 29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5452283" y="2057400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31" name="Picture 30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8733654" y="2036859"/>
                <a:ext cx="1094232" cy="914400"/>
              </a:xfrm>
              <a:prstGeom prst="rect">
                <a:avLst/>
              </a:prstGeom>
            </p:spPr>
          </p:pic>
          <p:pic>
            <p:nvPicPr>
              <p:cNvPr id="32" name="Picture 31"/>
              <p:cNvPicPr>
                <a:picLocks noChangeAspect="1"/>
              </p:cNvPicPr>
              <p:nvPr userDrawn="1"/>
            </p:nvPicPr>
            <p:blipFill>
              <a:blip r:embed="rId2" cstate="print">
                <a:extLst>
                  <a:ext uri="{28A0092B-C50C-407E-A947-70E740481C1C}">
                    <a14:useLocalDpi xmlns:a14="http://schemas.microsoft.com/office/drawing/2010/main" xmlns="" val="0"/>
                  </a:ext>
                </a:extLst>
              </a:blip>
              <a:stretch>
                <a:fillRect/>
              </a:stretch>
            </p:blipFill>
            <p:spPr>
              <a:xfrm>
                <a:off x="8717340" y="2951259"/>
                <a:ext cx="1094232" cy="914400"/>
              </a:xfrm>
              <a:prstGeom prst="rect">
                <a:avLst/>
              </a:prstGeom>
            </p:spPr>
          </p:pic>
        </p:grpSp>
        <p:sp>
          <p:nvSpPr>
            <p:cNvPr id="13" name="Rectangle 12"/>
            <p:cNvSpPr/>
            <p:nvPr userDrawn="1"/>
          </p:nvSpPr>
          <p:spPr>
            <a:xfrm>
              <a:off x="-76200" y="1771045"/>
              <a:ext cx="9372600" cy="2577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angle 13"/>
            <p:cNvSpPr/>
            <p:nvPr userDrawn="1"/>
          </p:nvSpPr>
          <p:spPr>
            <a:xfrm>
              <a:off x="-114300" y="3859721"/>
              <a:ext cx="9372600" cy="257780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scene3d>
              <a:camera prst="orthographicFront"/>
              <a:lightRig rig="threePt" dir="t"/>
            </a:scene3d>
            <a:sp3d>
              <a:bevelT/>
              <a:bevelB/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63D97-02F5-4AD9-B3E5-4BF68C230E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5295DD-A759-4721-924A-37CAC0D093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EEBC4-33E4-49B4-AD1A-D5C9E859F04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14A04-1638-49B2-9D9F-EBE68F462E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316895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EEBC4-33E4-49B4-AD1A-D5C9E859F04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14A04-1638-49B2-9D9F-EBE68F462E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56784313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EEBC4-33E4-49B4-AD1A-D5C9E859F04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14A04-1638-49B2-9D9F-EBE68F462E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514151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EEBC4-33E4-49B4-AD1A-D5C9E859F04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14A04-1638-49B2-9D9F-EBE68F462E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893764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EEBC4-33E4-49B4-AD1A-D5C9E859F04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14A04-1638-49B2-9D9F-EBE68F462E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5966144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EEBC4-33E4-49B4-AD1A-D5C9E859F04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14A04-1638-49B2-9D9F-EBE68F462E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230445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EEBC4-33E4-49B4-AD1A-D5C9E859F04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14A04-1638-49B2-9D9F-EBE68F462E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7098787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EEBC4-33E4-49B4-AD1A-D5C9E859F04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14A04-1638-49B2-9D9F-EBE68F462E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357107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EEBC4-33E4-49B4-AD1A-D5C9E859F04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14A04-1638-49B2-9D9F-EBE68F462E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5669046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EEBC4-33E4-49B4-AD1A-D5C9E859F04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14A04-1638-49B2-9D9F-EBE68F462E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63478044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EEBC4-33E4-49B4-AD1A-D5C9E859F04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214A04-1638-49B2-9D9F-EBE68F462E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17732659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hart">
  <p:cSld name="Title, Text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hart Placeholder 3"/>
          <p:cNvSpPr>
            <a:spLocks noGrp="1"/>
          </p:cNvSpPr>
          <p:nvPr>
            <p:ph type="ch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228600" y="6629400"/>
            <a:ext cx="4572000" cy="22860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2007 LDHS  LISGIS and Macro International, Inc</a:t>
            </a: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5295DD-A759-4721-924A-37CAC0D093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slow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itle and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hart Placeholder 2"/>
          <p:cNvSpPr>
            <a:spLocks noGrp="1"/>
          </p:cNvSpPr>
          <p:nvPr>
            <p:ph type="chart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SDHS – CSO and Macro International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2006-07 NDHS- MoHSS and Macro International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D63D97-02F5-4AD9-B3E5-4BF68C230E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119D48-23B0-403A-9D49-CFFE2BE6C3B8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CEBF8B-4D81-4435-A84A-6C4767AF8F3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5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2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4EEBC4-33E4-49B4-AD1A-D5C9E859F047}" type="datetimeFigureOut">
              <a:rPr lang="en-US" smtClean="0"/>
              <a:pPr/>
              <a:t>5/9/2012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214A04-1638-49B2-9D9F-EBE68F462E15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878073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  <p:sldLayoutId id="2147483689" r:id="rId1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7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8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9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>
            <a:spLocks noChangeArrowheads="1"/>
          </p:cNvSpPr>
          <p:nvPr/>
        </p:nvSpPr>
        <p:spPr bwMode="auto">
          <a:xfrm>
            <a:off x="0" y="381000"/>
            <a:ext cx="9144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en-US" sz="4400" b="1" dirty="0" smtClean="0">
                <a:latin typeface="Calibri" pitchFamily="34" charset="0"/>
                <a:cs typeface="Arial" charset="0"/>
              </a:rPr>
              <a:t>Mortality</a:t>
            </a:r>
            <a:endParaRPr lang="en-US" sz="4400" b="1" dirty="0">
              <a:latin typeface="Calibri" pitchFamily="34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3720580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ChangeArrowheads="1"/>
          </p:cNvSpPr>
          <p:nvPr/>
        </p:nvSpPr>
        <p:spPr bwMode="auto">
          <a:xfrm>
            <a:off x="533400" y="228600"/>
            <a:ext cx="8001000" cy="12192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3600" dirty="0">
                <a:latin typeface="Calibri" pitchFamily="34" charset="0"/>
                <a:cs typeface="Times New Roman" pitchFamily="18" charset="0"/>
              </a:rPr>
              <a:t>Maternal factors associated with high risk of childhood mortality</a:t>
            </a: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609600" y="2590800"/>
            <a:ext cx="7832725" cy="310854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 dirty="0" smtClean="0"/>
              <a:t>Too short birth interval: less than 24 months after a previous birth</a:t>
            </a:r>
          </a:p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 dirty="0" smtClean="0"/>
              <a:t>Mother </a:t>
            </a:r>
            <a:r>
              <a:rPr lang="en-US" sz="2800" dirty="0"/>
              <a:t>is “too young</a:t>
            </a:r>
            <a:r>
              <a:rPr lang="en-US" sz="2800" dirty="0" smtClean="0"/>
              <a:t>” (under 18) </a:t>
            </a:r>
            <a:r>
              <a:rPr lang="en-US" sz="2800" dirty="0"/>
              <a:t>or “too </a:t>
            </a:r>
            <a:r>
              <a:rPr lang="en-US" sz="2800" dirty="0" smtClean="0"/>
              <a:t>old” (over 40)</a:t>
            </a:r>
            <a:endParaRPr lang="en-US" sz="2800" dirty="0"/>
          </a:p>
          <a:p>
            <a:pPr marL="858838" lvl="1" indent="-401638" eaLnBrk="0" hangingPunct="0">
              <a:spcBef>
                <a:spcPct val="50000"/>
              </a:spcBef>
              <a:buFont typeface="Wingdings" pitchFamily="2" charset="2"/>
              <a:buChar char="§"/>
              <a:tabLst>
                <a:tab pos="858838" algn="l"/>
              </a:tabLst>
            </a:pPr>
            <a:r>
              <a:rPr lang="en-US" sz="2800" dirty="0"/>
              <a:t>High birth order: </a:t>
            </a:r>
            <a:r>
              <a:rPr lang="en-US" sz="2800" dirty="0" smtClean="0"/>
              <a:t>mother </a:t>
            </a:r>
            <a:r>
              <a:rPr lang="en-US" sz="2800" dirty="0"/>
              <a:t>has four or more </a:t>
            </a:r>
            <a:r>
              <a:rPr lang="en-US" sz="2800" dirty="0" smtClean="0"/>
              <a:t>children</a:t>
            </a:r>
            <a:endParaRPr lang="en-US" sz="2800" dirty="0"/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533400" y="1905000"/>
            <a:ext cx="7924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  <a:buFont typeface="Wingdings" pitchFamily="2" charset="2"/>
              <a:buNone/>
            </a:pPr>
            <a:r>
              <a:rPr lang="en-US" sz="2800" b="1" dirty="0"/>
              <a:t>Children are at an elevated risk of dying if: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467600" cy="1219200"/>
          </a:xfrm>
          <a:noFill/>
          <a:ln cap="flat" algn="ctr">
            <a:noFill/>
          </a:ln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4000" dirty="0" smtClean="0">
                <a:cs typeface="Times New Roman" pitchFamily="18" charset="0"/>
              </a:rPr>
              <a:t>Under-five Mortality by Previous Birth Interval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0" y="1371600"/>
            <a:ext cx="6934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  <p:graphicFrame>
        <p:nvGraphicFramePr>
          <p:cNvPr id="3" name="Chart Placeholder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xmlns="" val="1261655784"/>
              </p:ext>
            </p:extLst>
          </p:nvPr>
        </p:nvGraphicFramePr>
        <p:xfrm>
          <a:off x="457200" y="21336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>
          <a:xfrm>
            <a:off x="838200" y="-13855"/>
            <a:ext cx="7467600" cy="1295400"/>
          </a:xfrm>
          <a:noFill/>
          <a:ln cap="flat" algn="ctr">
            <a:noFill/>
          </a:ln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 smtClean="0">
                <a:cs typeface="Times New Roman" pitchFamily="18" charset="0"/>
              </a:rPr>
              <a:t>Mortality by Mother’s Age at Birth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0" y="1219200"/>
            <a:ext cx="6781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  <p:sp>
        <p:nvSpPr>
          <p:cNvPr id="8" name="TextBox 7"/>
          <p:cNvSpPr txBox="1"/>
          <p:nvPr/>
        </p:nvSpPr>
        <p:spPr>
          <a:xfrm>
            <a:off x="3419475" y="6477000"/>
            <a:ext cx="230505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Mother’s Age at Birth</a:t>
            </a:r>
            <a:endParaRPr lang="en-US" b="1" dirty="0"/>
          </a:p>
        </p:txBody>
      </p:sp>
      <p:graphicFrame>
        <p:nvGraphicFramePr>
          <p:cNvPr id="6" name="Chart Placeholder 5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xmlns="" val="987540228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467600" cy="892214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 smtClean="0">
                <a:cs typeface="Times New Roman" pitchFamily="18" charset="0"/>
              </a:rPr>
              <a:t>Mortality by Birth Order</a:t>
            </a:r>
          </a:p>
        </p:txBody>
      </p:sp>
      <p:sp>
        <p:nvSpPr>
          <p:cNvPr id="7172" name="Text Box 3"/>
          <p:cNvSpPr txBox="1">
            <a:spLocks noChangeArrowheads="1"/>
          </p:cNvSpPr>
          <p:nvPr/>
        </p:nvSpPr>
        <p:spPr bwMode="auto">
          <a:xfrm>
            <a:off x="228600" y="1114071"/>
            <a:ext cx="65151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  <p:graphicFrame>
        <p:nvGraphicFramePr>
          <p:cNvPr id="3" name="Chart 2"/>
          <p:cNvGraphicFramePr/>
          <p:nvPr>
            <p:extLst>
              <p:ext uri="{D42A27DB-BD31-4B8C-83A1-F6EECF244321}">
                <p14:modId xmlns:p14="http://schemas.microsoft.com/office/powerpoint/2010/main" xmlns="" val="2014339336"/>
              </p:ext>
            </p:extLst>
          </p:nvPr>
        </p:nvGraphicFramePr>
        <p:xfrm>
          <a:off x="723900" y="1752600"/>
          <a:ext cx="76962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3419475" y="6477000"/>
            <a:ext cx="230505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 smtClean="0"/>
              <a:t>Birth Order</a:t>
            </a:r>
            <a:endParaRPr lang="en-US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1695450"/>
            <a:ext cx="4038600" cy="3467100"/>
          </a:xfrm>
        </p:spPr>
        <p:txBody>
          <a:bodyPr>
            <a:noAutofit/>
          </a:bodyPr>
          <a:lstStyle/>
          <a:p>
            <a:pPr marL="0" indent="0" eaLnBrk="0" hangingPunct="0">
              <a:lnSpc>
                <a:spcPct val="70000"/>
              </a:lnSpc>
              <a:spcAft>
                <a:spcPts val="1200"/>
              </a:spcAft>
              <a:buNone/>
            </a:pPr>
            <a:r>
              <a:rPr lang="en-US" sz="2400" dirty="0" smtClean="0"/>
              <a:t>Infant and Child Mortality</a:t>
            </a:r>
          </a:p>
          <a:p>
            <a:pPr eaLnBrk="0" hangingPunct="0">
              <a:lnSpc>
                <a:spcPct val="70000"/>
              </a:lnSpc>
              <a:spcAft>
                <a:spcPct val="110000"/>
              </a:spcAft>
              <a:buFontTx/>
              <a:buChar char="•"/>
            </a:pPr>
            <a:r>
              <a:rPr lang="en-US" sz="2400" dirty="0" smtClean="0"/>
              <a:t>Levels and Trends</a:t>
            </a:r>
          </a:p>
          <a:p>
            <a:pPr eaLnBrk="0" hangingPunct="0">
              <a:lnSpc>
                <a:spcPct val="70000"/>
              </a:lnSpc>
              <a:spcAft>
                <a:spcPct val="110000"/>
              </a:spcAft>
              <a:buFontTx/>
              <a:buChar char="•"/>
            </a:pPr>
            <a:r>
              <a:rPr lang="en-US" sz="2400" dirty="0" smtClean="0"/>
              <a:t>Socioeconomic Differentials </a:t>
            </a:r>
          </a:p>
          <a:p>
            <a:pPr eaLnBrk="0" hangingPunct="0">
              <a:lnSpc>
                <a:spcPct val="70000"/>
              </a:lnSpc>
              <a:spcAft>
                <a:spcPts val="1200"/>
              </a:spcAft>
              <a:buFontTx/>
              <a:buChar char="•"/>
            </a:pPr>
            <a:r>
              <a:rPr lang="en-US" sz="2400" dirty="0" smtClean="0"/>
              <a:t>Differentials by Mother’s Characteristics</a:t>
            </a:r>
          </a:p>
          <a:p>
            <a:pPr marL="0" indent="0" eaLnBrk="0" hangingPunct="0">
              <a:lnSpc>
                <a:spcPct val="70000"/>
              </a:lnSpc>
              <a:spcBef>
                <a:spcPts val="1200"/>
              </a:spcBef>
              <a:spcAft>
                <a:spcPct val="110000"/>
              </a:spcAft>
              <a:buNone/>
            </a:pPr>
            <a:r>
              <a:rPr lang="en-US" sz="2400" b="1" dirty="0" smtClean="0"/>
              <a:t>Adult Mortality</a:t>
            </a:r>
          </a:p>
        </p:txBody>
      </p:sp>
    </p:spTree>
    <p:extLst>
      <p:ext uri="{BB962C8B-B14F-4D97-AF65-F5344CB8AC3E}">
        <p14:creationId xmlns:p14="http://schemas.microsoft.com/office/powerpoint/2010/main" xmlns="" val="2226255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Adult Mortality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057400"/>
            <a:ext cx="8229600" cy="251460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In the seven-year period before the survey:</a:t>
            </a:r>
          </a:p>
          <a:p>
            <a:pPr lvl="1" eaLnBrk="1" hangingPunct="1">
              <a:buNone/>
            </a:pPr>
            <a:r>
              <a:rPr lang="en-US" b="1" dirty="0" smtClean="0"/>
              <a:t>	4.1 </a:t>
            </a:r>
            <a:r>
              <a:rPr lang="en-US" dirty="0" smtClean="0"/>
              <a:t>women died for every 1,000 women per year in the population</a:t>
            </a:r>
          </a:p>
          <a:p>
            <a:pPr lvl="1" eaLnBrk="1" hangingPunct="1">
              <a:buNone/>
            </a:pPr>
            <a:r>
              <a:rPr lang="en-US" b="1" dirty="0" smtClean="0"/>
              <a:t>	5.0</a:t>
            </a:r>
            <a:r>
              <a:rPr lang="en-US" dirty="0" smtClean="0"/>
              <a:t> men died for every 1,000 men per year in the population</a:t>
            </a:r>
          </a:p>
        </p:txBody>
      </p:sp>
    </p:spTree>
    <p:extLst>
      <p:ext uri="{BB962C8B-B14F-4D97-AF65-F5344CB8AC3E}">
        <p14:creationId xmlns:p14="http://schemas.microsoft.com/office/powerpoint/2010/main" xmlns="" val="132619088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Maternal Mortality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idx="1"/>
          </p:nvPr>
        </p:nvSpPr>
        <p:spPr>
          <a:xfrm>
            <a:off x="838200" y="1828801"/>
            <a:ext cx="7162800" cy="2819400"/>
          </a:xfrm>
        </p:spPr>
        <p:txBody>
          <a:bodyPr>
            <a:normAutofit/>
          </a:bodyPr>
          <a:lstStyle/>
          <a:p>
            <a:pPr algn="ctr" eaLnBrk="1" hangingPunct="1">
              <a:buNone/>
            </a:pPr>
            <a:r>
              <a:rPr lang="en-US" b="1" dirty="0" smtClean="0"/>
              <a:t>Maternal mortality </a:t>
            </a:r>
            <a:r>
              <a:rPr lang="en-US" dirty="0" smtClean="0"/>
              <a:t>includes all deaths that occur to women during </a:t>
            </a:r>
            <a:r>
              <a:rPr lang="en-US" b="1" dirty="0" smtClean="0"/>
              <a:t>pregnancy</a:t>
            </a:r>
            <a:r>
              <a:rPr lang="en-US" dirty="0" smtClean="0"/>
              <a:t>, </a:t>
            </a:r>
            <a:r>
              <a:rPr lang="en-US" b="1" dirty="0" smtClean="0"/>
              <a:t>during birth</a:t>
            </a:r>
            <a:r>
              <a:rPr lang="en-US" dirty="0" smtClean="0"/>
              <a:t>, and </a:t>
            </a:r>
            <a:r>
              <a:rPr lang="en-US" b="1" dirty="0" smtClean="0"/>
              <a:t>up to 2 months after birth</a:t>
            </a:r>
            <a:r>
              <a:rPr lang="en-US" dirty="0" smtClean="0"/>
              <a:t> or the end of the pregnancy.</a:t>
            </a:r>
          </a:p>
        </p:txBody>
      </p:sp>
    </p:spTree>
    <p:extLst>
      <p:ext uri="{BB962C8B-B14F-4D97-AF65-F5344CB8AC3E}">
        <p14:creationId xmlns:p14="http://schemas.microsoft.com/office/powerpoint/2010/main" xmlns="" val="421461356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143000"/>
          </a:xfrm>
          <a:noFill/>
        </p:spPr>
        <p:txBody>
          <a:bodyPr>
            <a:normAutofit/>
          </a:bodyPr>
          <a:lstStyle/>
          <a:p>
            <a:pPr eaLnBrk="1" hangingPunct="1"/>
            <a:r>
              <a:rPr lang="en-US" sz="4000" dirty="0" smtClean="0"/>
              <a:t>Maternal Mortality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2133600"/>
            <a:ext cx="7620000" cy="2286000"/>
          </a:xfrm>
        </p:spPr>
        <p:txBody>
          <a:bodyPr>
            <a:noAutofit/>
          </a:bodyPr>
          <a:lstStyle/>
          <a:p>
            <a:pPr marL="0" algn="ctr" eaLnBrk="1" hangingPunct="1">
              <a:buNone/>
            </a:pPr>
            <a:r>
              <a:rPr lang="en-US" sz="3600" dirty="0" smtClean="0"/>
              <a:t>Maternal mortality ratio (MMR) for the 7-year period before the survey =</a:t>
            </a:r>
          </a:p>
          <a:p>
            <a:pPr marL="0" algn="ctr" eaLnBrk="1" hangingPunct="1">
              <a:buNone/>
            </a:pPr>
            <a:r>
              <a:rPr lang="en-US" sz="3600" b="1" dirty="0" smtClean="0"/>
              <a:t>676 </a:t>
            </a:r>
            <a:r>
              <a:rPr lang="en-US" sz="3600" dirty="0" smtClean="0"/>
              <a:t>deaths per 100,000 births</a:t>
            </a:r>
          </a:p>
          <a:p>
            <a:pPr marL="0" algn="ctr" eaLnBrk="1" hangingPunct="1">
              <a:buNone/>
            </a:pPr>
            <a:r>
              <a:rPr lang="en-US" sz="2800" dirty="0" smtClean="0"/>
              <a:t>[95% Confidence Interval ranges from 541 to 810 deaths per 100,000 births]</a:t>
            </a:r>
          </a:p>
        </p:txBody>
      </p:sp>
    </p:spTree>
    <p:extLst>
      <p:ext uri="{BB962C8B-B14F-4D97-AF65-F5344CB8AC3E}">
        <p14:creationId xmlns:p14="http://schemas.microsoft.com/office/powerpoint/2010/main" xmlns="" val="87699914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>
          <a:xfrm>
            <a:off x="381000" y="0"/>
            <a:ext cx="8229600" cy="1143000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 smtClean="0">
                <a:cs typeface="Times New Roman" pitchFamily="18" charset="0"/>
              </a:rPr>
              <a:t>Key Findings</a:t>
            </a:r>
          </a:p>
        </p:txBody>
      </p:sp>
      <p:sp>
        <p:nvSpPr>
          <p:cNvPr id="23555" name="Rectangle 6"/>
          <p:cNvSpPr>
            <a:spLocks noGrp="1" noChangeArrowheads="1"/>
          </p:cNvSpPr>
          <p:nvPr>
            <p:ph idx="1"/>
          </p:nvPr>
        </p:nvSpPr>
        <p:spPr>
          <a:xfrm>
            <a:off x="533400" y="1447800"/>
            <a:ext cx="8001000" cy="5105400"/>
          </a:xfrm>
          <a:noFill/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  <a:spcBef>
                <a:spcPct val="25000"/>
              </a:spcBef>
            </a:pPr>
            <a:r>
              <a:rPr lang="en-US" sz="2800" dirty="0" smtClean="0"/>
              <a:t>Childhood mortality has decreased over the past 11 years. Current </a:t>
            </a:r>
            <a:r>
              <a:rPr lang="en-US" sz="2800" b="1" dirty="0" smtClean="0">
                <a:solidFill>
                  <a:schemeClr val="tx2"/>
                </a:solidFill>
              </a:rPr>
              <a:t>infant mortality rate </a:t>
            </a:r>
            <a:r>
              <a:rPr lang="en-US" sz="2800" dirty="0" smtClean="0"/>
              <a:t>is </a:t>
            </a:r>
            <a:r>
              <a:rPr lang="en-US" sz="2800" b="1" dirty="0" smtClean="0">
                <a:solidFill>
                  <a:schemeClr val="tx2"/>
                </a:solidFill>
              </a:rPr>
              <a:t>59</a:t>
            </a:r>
            <a:r>
              <a:rPr lang="en-US" sz="2800" b="1" dirty="0" smtClean="0"/>
              <a:t> </a:t>
            </a:r>
            <a:r>
              <a:rPr lang="en-US" sz="2800" dirty="0" smtClean="0"/>
              <a:t>deaths per 1,000 live births and </a:t>
            </a:r>
            <a:r>
              <a:rPr lang="en-US" sz="2800" b="1" dirty="0" smtClean="0">
                <a:solidFill>
                  <a:schemeClr val="tx2"/>
                </a:solidFill>
              </a:rPr>
              <a:t>under-five mortality </a:t>
            </a:r>
            <a:r>
              <a:rPr lang="en-US" sz="2800" dirty="0" smtClean="0"/>
              <a:t>rate is </a:t>
            </a:r>
            <a:r>
              <a:rPr lang="en-US" sz="2800" b="1" dirty="0" smtClean="0">
                <a:solidFill>
                  <a:schemeClr val="tx2"/>
                </a:solidFill>
              </a:rPr>
              <a:t>88</a:t>
            </a:r>
            <a:r>
              <a:rPr lang="en-US" sz="2800" b="1" dirty="0" smtClean="0"/>
              <a:t> </a:t>
            </a:r>
            <a:r>
              <a:rPr lang="en-US" sz="2800" dirty="0" smtClean="0"/>
              <a:t>deaths per 1,000 live births. </a:t>
            </a:r>
          </a:p>
          <a:p>
            <a:pPr eaLnBrk="1" hangingPunct="1">
              <a:lnSpc>
                <a:spcPct val="90000"/>
              </a:lnSpc>
              <a:spcBef>
                <a:spcPct val="25000"/>
              </a:spcBef>
            </a:pPr>
            <a:r>
              <a:rPr lang="en-US" sz="2800" dirty="0" smtClean="0"/>
              <a:t>Childhood mortality is generally </a:t>
            </a:r>
            <a:r>
              <a:rPr lang="en-US" sz="2800" b="1" dirty="0" smtClean="0">
                <a:solidFill>
                  <a:schemeClr val="tx2"/>
                </a:solidFill>
              </a:rPr>
              <a:t>higher</a:t>
            </a:r>
            <a:r>
              <a:rPr lang="en-US" sz="2800" dirty="0" smtClean="0"/>
              <a:t> among children of </a:t>
            </a:r>
            <a:r>
              <a:rPr lang="en-US" sz="2800" b="1" dirty="0" smtClean="0">
                <a:solidFill>
                  <a:schemeClr val="tx2"/>
                </a:solidFill>
              </a:rPr>
              <a:t>less educated </a:t>
            </a:r>
            <a:r>
              <a:rPr lang="en-US" sz="2800" dirty="0" smtClean="0"/>
              <a:t>mothers and those from </a:t>
            </a:r>
            <a:r>
              <a:rPr lang="en-US" sz="2800" b="1" dirty="0" smtClean="0">
                <a:solidFill>
                  <a:schemeClr val="tx2"/>
                </a:solidFill>
              </a:rPr>
              <a:t>poorer households</a:t>
            </a:r>
            <a:r>
              <a:rPr lang="en-US" sz="2800" dirty="0" smtClean="0"/>
              <a:t>.</a:t>
            </a:r>
          </a:p>
          <a:p>
            <a:pPr eaLnBrk="1" hangingPunct="1">
              <a:lnSpc>
                <a:spcPct val="90000"/>
              </a:lnSpc>
              <a:spcBef>
                <a:spcPct val="25000"/>
              </a:spcBef>
            </a:pPr>
            <a:r>
              <a:rPr lang="en-US" sz="2800" dirty="0" smtClean="0"/>
              <a:t>Child mortality is </a:t>
            </a:r>
            <a:r>
              <a:rPr lang="en-US" sz="2800" b="1" dirty="0" smtClean="0">
                <a:solidFill>
                  <a:schemeClr val="tx2"/>
                </a:solidFill>
              </a:rPr>
              <a:t>highest</a:t>
            </a:r>
            <a:r>
              <a:rPr lang="en-US" sz="2800" dirty="0" smtClean="0"/>
              <a:t> among children </a:t>
            </a:r>
            <a:r>
              <a:rPr lang="en-US" sz="2800" b="1" dirty="0" smtClean="0">
                <a:solidFill>
                  <a:schemeClr val="tx2"/>
                </a:solidFill>
              </a:rPr>
              <a:t>born less than 2 years after a previous birth</a:t>
            </a:r>
            <a:r>
              <a:rPr lang="en-US" sz="2800" dirty="0" smtClean="0"/>
              <a:t> and those born to </a:t>
            </a:r>
            <a:r>
              <a:rPr lang="en-US" sz="2800" b="1" dirty="0" smtClean="0">
                <a:solidFill>
                  <a:schemeClr val="tx2"/>
                </a:solidFill>
              </a:rPr>
              <a:t>mothers under age 20</a:t>
            </a:r>
            <a:r>
              <a:rPr lang="en-US" sz="2800" dirty="0" smtClean="0"/>
              <a:t>.</a:t>
            </a:r>
          </a:p>
          <a:p>
            <a:pPr>
              <a:lnSpc>
                <a:spcPct val="90000"/>
              </a:lnSpc>
              <a:spcBef>
                <a:spcPct val="25000"/>
              </a:spcBef>
            </a:pPr>
            <a:r>
              <a:rPr lang="en-US" sz="2800" dirty="0"/>
              <a:t>Maternal mortality ratio is </a:t>
            </a:r>
            <a:r>
              <a:rPr lang="en-US" sz="2800" b="1" dirty="0" smtClean="0">
                <a:solidFill>
                  <a:schemeClr val="tx2"/>
                </a:solidFill>
              </a:rPr>
              <a:t>676</a:t>
            </a:r>
            <a:r>
              <a:rPr lang="en-US" sz="2800" b="1" dirty="0" smtClean="0"/>
              <a:t> </a:t>
            </a:r>
            <a:r>
              <a:rPr lang="en-US" sz="2800" dirty="0"/>
              <a:t>deaths per 100,000 live births.  </a:t>
            </a:r>
            <a:endParaRPr lang="en-US" sz="2800" dirty="0" smtClean="0"/>
          </a:p>
          <a:p>
            <a:pPr eaLnBrk="1" hangingPunct="1">
              <a:lnSpc>
                <a:spcPct val="90000"/>
              </a:lnSpc>
              <a:spcBef>
                <a:spcPct val="25000"/>
              </a:spcBef>
            </a:pPr>
            <a:endParaRPr lang="en-US" sz="2800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152400" y="1695450"/>
            <a:ext cx="4038600" cy="3467100"/>
          </a:xfrm>
        </p:spPr>
        <p:txBody>
          <a:bodyPr>
            <a:noAutofit/>
          </a:bodyPr>
          <a:lstStyle/>
          <a:p>
            <a:pPr marL="0" indent="0" eaLnBrk="0" hangingPunct="0">
              <a:lnSpc>
                <a:spcPct val="70000"/>
              </a:lnSpc>
              <a:spcAft>
                <a:spcPts val="1200"/>
              </a:spcAft>
              <a:buNone/>
            </a:pPr>
            <a:r>
              <a:rPr lang="en-US" sz="2400" b="1" dirty="0" smtClean="0"/>
              <a:t>Infant and Child Mortality</a:t>
            </a:r>
          </a:p>
          <a:p>
            <a:pPr eaLnBrk="0" hangingPunct="0">
              <a:lnSpc>
                <a:spcPct val="70000"/>
              </a:lnSpc>
              <a:spcAft>
                <a:spcPct val="110000"/>
              </a:spcAft>
              <a:buFontTx/>
              <a:buChar char="•"/>
            </a:pPr>
            <a:r>
              <a:rPr lang="en-US" sz="2400" dirty="0" smtClean="0"/>
              <a:t>Levels and Trends</a:t>
            </a:r>
          </a:p>
          <a:p>
            <a:pPr eaLnBrk="0" hangingPunct="0">
              <a:lnSpc>
                <a:spcPct val="70000"/>
              </a:lnSpc>
              <a:spcAft>
                <a:spcPct val="110000"/>
              </a:spcAft>
              <a:buFontTx/>
              <a:buChar char="•"/>
            </a:pPr>
            <a:r>
              <a:rPr lang="en-US" sz="2400" dirty="0" smtClean="0"/>
              <a:t>Socioeconomic Differentials </a:t>
            </a:r>
          </a:p>
          <a:p>
            <a:pPr eaLnBrk="0" hangingPunct="0">
              <a:lnSpc>
                <a:spcPct val="70000"/>
              </a:lnSpc>
              <a:spcAft>
                <a:spcPts val="1200"/>
              </a:spcAft>
              <a:buFontTx/>
              <a:buChar char="•"/>
            </a:pPr>
            <a:r>
              <a:rPr lang="en-US" sz="2400" dirty="0" smtClean="0"/>
              <a:t>Differentials by Mother’s Characteristics</a:t>
            </a:r>
          </a:p>
          <a:p>
            <a:pPr marL="0" indent="0" eaLnBrk="0" hangingPunct="0">
              <a:lnSpc>
                <a:spcPct val="70000"/>
              </a:lnSpc>
              <a:spcBef>
                <a:spcPts val="1200"/>
              </a:spcBef>
              <a:spcAft>
                <a:spcPct val="110000"/>
              </a:spcAft>
              <a:buNone/>
            </a:pPr>
            <a:r>
              <a:rPr lang="en-US" sz="2400" dirty="0" smtClean="0"/>
              <a:t>Adult Mortality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381000" y="1550884"/>
            <a:ext cx="8458200" cy="4468916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 Neonatal 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in the first month of life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</a:t>
            </a:r>
            <a:r>
              <a:rPr lang="en-US" sz="2800" b="1" dirty="0" err="1" smtClean="0">
                <a:ln w="12700">
                  <a:noFill/>
                  <a:prstDash val="solid"/>
                </a:ln>
                <a:latin typeface="+mj-lt"/>
              </a:rPr>
              <a:t>Postneonatal</a:t>
            </a: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between one month and first birthday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Infant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before the first birthday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b="1" dirty="0" smtClean="0">
                <a:ln w="12700">
                  <a:noFill/>
                  <a:prstDash val="solid"/>
                </a:ln>
                <a:latin typeface="+mj-lt"/>
              </a:rPr>
              <a:t> Child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between age one and five</a:t>
            </a:r>
          </a:p>
          <a:p>
            <a:pPr eaLnBrk="0" hangingPunct="0">
              <a:lnSpc>
                <a:spcPct val="70000"/>
              </a:lnSpc>
              <a:spcBef>
                <a:spcPct val="50000"/>
              </a:spcBef>
              <a:buClr>
                <a:schemeClr val="accent4"/>
              </a:buClr>
              <a:defRPr/>
            </a:pPr>
            <a:r>
              <a:rPr lang="en-US" sz="2800" dirty="0">
                <a:latin typeface="+mj-lt"/>
              </a:rPr>
              <a:t> </a:t>
            </a:r>
            <a:r>
              <a:rPr lang="en-US" sz="2800" b="1" dirty="0">
                <a:ln w="12700">
                  <a:noFill/>
                  <a:prstDash val="solid"/>
                </a:ln>
                <a:latin typeface="+mj-lt"/>
              </a:rPr>
              <a:t>Under-five mortality</a:t>
            </a:r>
          </a:p>
          <a:p>
            <a:pPr lvl="1" eaLnBrk="0" hangingPunct="0">
              <a:lnSpc>
                <a:spcPct val="70000"/>
              </a:lnSpc>
              <a:spcBef>
                <a:spcPct val="50000"/>
              </a:spcBef>
              <a:buClr>
                <a:schemeClr val="tx1"/>
              </a:buClr>
              <a:defRPr/>
            </a:pPr>
            <a:r>
              <a:rPr lang="en-US" sz="2000" dirty="0">
                <a:latin typeface="+mj-lt"/>
              </a:rPr>
              <a:t>Probability of dying before the fifth birthday</a:t>
            </a:r>
          </a:p>
        </p:txBody>
      </p:sp>
      <p:sp>
        <p:nvSpPr>
          <p:cNvPr id="8195" name="Rectangle 3"/>
          <p:cNvSpPr>
            <a:spLocks noChangeArrowheads="1"/>
          </p:cNvSpPr>
          <p:nvPr/>
        </p:nvSpPr>
        <p:spPr bwMode="auto">
          <a:xfrm>
            <a:off x="914400" y="407884"/>
            <a:ext cx="7467600" cy="1066800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 eaLnBrk="0" hangingPunct="0">
              <a:defRPr/>
            </a:pPr>
            <a:r>
              <a:rPr lang="en-US" sz="4000" dirty="0">
                <a:latin typeface="+mj-lt"/>
                <a:cs typeface="Times New Roman" pitchFamily="18" charset="0"/>
              </a:rPr>
              <a:t>Childhood Mortality Estimates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76200"/>
            <a:ext cx="8229600" cy="1143000"/>
          </a:xfrm>
          <a:noFill/>
          <a:ln cap="flat" algn="ctr">
            <a:noFill/>
          </a:ln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 smtClean="0">
                <a:cs typeface="Times New Roman" pitchFamily="18" charset="0"/>
              </a:rPr>
              <a:t>Childhood Mortality Levels</a:t>
            </a:r>
          </a:p>
        </p:txBody>
      </p:sp>
      <p:graphicFrame>
        <p:nvGraphicFramePr>
          <p:cNvPr id="7" name="Object 3"/>
          <p:cNvGraphicFramePr>
            <a:graphicFrameLocks noGrp="1" noChangeAspect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xmlns="" val="2056491151"/>
              </p:ext>
            </p:extLst>
          </p:nvPr>
        </p:nvGraphicFramePr>
        <p:xfrm>
          <a:off x="228600" y="1295400"/>
          <a:ext cx="8662987" cy="49514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0" y="1606550"/>
            <a:ext cx="260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0" hangingPunct="0"/>
            <a:r>
              <a:rPr lang="en-US" sz="2400" b="1" i="1">
                <a:latin typeface="Times New Roman" pitchFamily="18" charset="0"/>
              </a:rPr>
              <a:t> </a:t>
            </a:r>
            <a:endParaRPr lang="en-US" sz="1600" b="1">
              <a:solidFill>
                <a:schemeClr val="bg1"/>
              </a:solidFill>
              <a:latin typeface="Gill Sans Std" pitchFamily="34" charset="0"/>
            </a:endParaRPr>
          </a:p>
        </p:txBody>
      </p:sp>
      <p:sp>
        <p:nvSpPr>
          <p:cNvPr id="1029" name="Text Box 5"/>
          <p:cNvSpPr txBox="1">
            <a:spLocks noChangeArrowheads="1"/>
          </p:cNvSpPr>
          <p:nvPr/>
        </p:nvSpPr>
        <p:spPr bwMode="auto">
          <a:xfrm>
            <a:off x="0" y="1143000"/>
            <a:ext cx="3581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i="1" dirty="0"/>
              <a:t>Deaths per 1,000 live </a:t>
            </a:r>
            <a:r>
              <a:rPr lang="en-US" i="1" dirty="0" smtClean="0"/>
              <a:t>births </a:t>
            </a:r>
            <a:r>
              <a:rPr lang="en-US" i="1" dirty="0"/>
              <a:t>for the </a:t>
            </a:r>
            <a:r>
              <a:rPr lang="en-US" i="1" dirty="0" smtClean="0"/>
              <a:t>5-year period before </a:t>
            </a:r>
            <a:r>
              <a:rPr lang="en-US" i="1" dirty="0"/>
              <a:t>the survey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8229600" cy="1219200"/>
          </a:xfrm>
          <a:noFill/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n-US" sz="4000" dirty="0" smtClean="0">
                <a:cs typeface="Times New Roman" pitchFamily="18" charset="0"/>
              </a:rPr>
              <a:t>Trends in Early Childhood </a:t>
            </a:r>
            <a:br>
              <a:rPr lang="en-US" sz="4000" dirty="0" smtClean="0">
                <a:cs typeface="Times New Roman" pitchFamily="18" charset="0"/>
              </a:rPr>
            </a:br>
            <a:r>
              <a:rPr lang="en-US" sz="4000" dirty="0" smtClean="0">
                <a:cs typeface="Times New Roman" pitchFamily="18" charset="0"/>
              </a:rPr>
              <a:t>Mortality Rates</a:t>
            </a:r>
          </a:p>
        </p:txBody>
      </p:sp>
      <p:sp>
        <p:nvSpPr>
          <p:cNvPr id="2052" name="Text Box 5"/>
          <p:cNvSpPr txBox="1">
            <a:spLocks noChangeArrowheads="1"/>
          </p:cNvSpPr>
          <p:nvPr/>
        </p:nvSpPr>
        <p:spPr bwMode="auto">
          <a:xfrm>
            <a:off x="0" y="1422277"/>
            <a:ext cx="2971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births</a:t>
            </a:r>
          </a:p>
        </p:txBody>
      </p:sp>
      <p:graphicFrame>
        <p:nvGraphicFramePr>
          <p:cNvPr id="3" name="Chart Placeholder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xmlns="" val="1817073469"/>
              </p:ext>
            </p:extLst>
          </p:nvPr>
        </p:nvGraphicFramePr>
        <p:xfrm>
          <a:off x="457200" y="1981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Chart Placeholder 7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xmlns="" val="3120960414"/>
              </p:ext>
            </p:extLst>
          </p:nvPr>
        </p:nvGraphicFramePr>
        <p:xfrm>
          <a:off x="533400" y="1143000"/>
          <a:ext cx="7848600" cy="5715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075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 smtClean="0"/>
              <a:t>How Does Ethiopia Compare?</a:t>
            </a:r>
            <a:br>
              <a:rPr lang="en-US" sz="4000" dirty="0" smtClean="0"/>
            </a:br>
            <a:r>
              <a:rPr lang="en-US" sz="4000" dirty="0" smtClean="0"/>
              <a:t>Under-five Mortality</a:t>
            </a:r>
          </a:p>
        </p:txBody>
      </p:sp>
      <p:sp>
        <p:nvSpPr>
          <p:cNvPr id="3076" name="Text Box 3"/>
          <p:cNvSpPr txBox="1">
            <a:spLocks noChangeArrowheads="1"/>
          </p:cNvSpPr>
          <p:nvPr/>
        </p:nvSpPr>
        <p:spPr bwMode="auto">
          <a:xfrm>
            <a:off x="5495925" y="6538554"/>
            <a:ext cx="3648075" cy="31944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0" hangingPunct="0">
              <a:lnSpc>
                <a:spcPct val="80000"/>
              </a:lnSpc>
            </a:pPr>
            <a:r>
              <a:rPr lang="en-US" i="1" dirty="0"/>
              <a:t>Deaths per 1,000 live births</a:t>
            </a:r>
          </a:p>
        </p:txBody>
      </p:sp>
      <p:sp>
        <p:nvSpPr>
          <p:cNvPr id="3077" name="AutoShape 5"/>
          <p:cNvSpPr>
            <a:spLocks noChangeArrowheads="1"/>
          </p:cNvSpPr>
          <p:nvPr/>
        </p:nvSpPr>
        <p:spPr bwMode="auto">
          <a:xfrm>
            <a:off x="6626245" y="3362696"/>
            <a:ext cx="990600" cy="609600"/>
          </a:xfrm>
          <a:prstGeom prst="leftArrow">
            <a:avLst>
              <a:gd name="adj1" fmla="val 54661"/>
              <a:gd name="adj2" fmla="val 55939"/>
            </a:avLst>
          </a:prstGeom>
          <a:solidFill>
            <a:schemeClr val="accent1"/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6715255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66800"/>
          </a:xfrm>
          <a:noFill/>
        </p:spPr>
        <p:txBody>
          <a:bodyPr>
            <a:noAutofit/>
          </a:bodyPr>
          <a:lstStyle/>
          <a:p>
            <a:pPr eaLnBrk="1" hangingPunct="1"/>
            <a:r>
              <a:rPr lang="en-US" sz="4000" dirty="0" smtClean="0">
                <a:cs typeface="Times New Roman" pitchFamily="18" charset="0"/>
              </a:rPr>
              <a:t>Childhood Mortality by Mother’s Education</a:t>
            </a:r>
          </a:p>
        </p:txBody>
      </p:sp>
      <p:sp>
        <p:nvSpPr>
          <p:cNvPr id="4100" name="Text Box 3"/>
          <p:cNvSpPr txBox="1">
            <a:spLocks noChangeArrowheads="1"/>
          </p:cNvSpPr>
          <p:nvPr/>
        </p:nvSpPr>
        <p:spPr bwMode="auto">
          <a:xfrm>
            <a:off x="0" y="990600"/>
            <a:ext cx="66294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10-year period before the survey</a:t>
            </a:r>
            <a:endParaRPr lang="en-US" i="1" dirty="0"/>
          </a:p>
        </p:txBody>
      </p:sp>
      <p:graphicFrame>
        <p:nvGraphicFramePr>
          <p:cNvPr id="3" name="Chart Placeholder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xmlns="" val="1892904133"/>
              </p:ext>
            </p:extLst>
          </p:nvPr>
        </p:nvGraphicFramePr>
        <p:xfrm>
          <a:off x="457200" y="1600200"/>
          <a:ext cx="8229600" cy="5105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44562"/>
          </a:xfrm>
          <a:noFill/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4000" dirty="0" smtClean="0">
                <a:cs typeface="Times New Roman" pitchFamily="18" charset="0"/>
              </a:rPr>
              <a:t>Childhood Mortality by Wealth </a:t>
            </a:r>
          </a:p>
        </p:txBody>
      </p:sp>
      <p:sp>
        <p:nvSpPr>
          <p:cNvPr id="5124" name="Text Box 3"/>
          <p:cNvSpPr txBox="1">
            <a:spLocks noChangeArrowheads="1"/>
          </p:cNvSpPr>
          <p:nvPr/>
        </p:nvSpPr>
        <p:spPr bwMode="auto">
          <a:xfrm>
            <a:off x="0" y="1033153"/>
            <a:ext cx="7696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  <p:graphicFrame>
        <p:nvGraphicFramePr>
          <p:cNvPr id="3" name="Chart Placeholder 2"/>
          <p:cNvGraphicFramePr>
            <a:graphicFrameLocks noGrp="1"/>
          </p:cNvGraphicFramePr>
          <p:nvPr>
            <p:ph type="chart" idx="1"/>
            <p:extLst>
              <p:ext uri="{D42A27DB-BD31-4B8C-83A1-F6EECF244321}">
                <p14:modId xmlns:p14="http://schemas.microsoft.com/office/powerpoint/2010/main" xmlns="" val="3280412559"/>
              </p:ext>
            </p:extLst>
          </p:nvPr>
        </p:nvGraphicFramePr>
        <p:xfrm>
          <a:off x="838200" y="1524000"/>
          <a:ext cx="8229600" cy="533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92" name="Rectangle 20"/>
          <p:cNvSpPr>
            <a:spLocks noChangeArrowheads="1"/>
          </p:cNvSpPr>
          <p:nvPr/>
        </p:nvSpPr>
        <p:spPr bwMode="auto">
          <a:xfrm>
            <a:off x="0" y="0"/>
            <a:ext cx="9144000" cy="10331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/>
            <a:r>
              <a:rPr lang="en-US" sz="4000" dirty="0"/>
              <a:t>Under-five Mortality </a:t>
            </a:r>
            <a:r>
              <a:rPr lang="en-US" sz="4000" b="0" dirty="0" smtClean="0"/>
              <a:t>by Region</a:t>
            </a:r>
            <a:endParaRPr lang="en-US" sz="4000" b="0" dirty="0"/>
          </a:p>
        </p:txBody>
      </p:sp>
      <p:graphicFrame>
        <p:nvGraphicFramePr>
          <p:cNvPr id="32" name="Chart 31"/>
          <p:cNvGraphicFramePr/>
          <p:nvPr>
            <p:extLst>
              <p:ext uri="{D42A27DB-BD31-4B8C-83A1-F6EECF244321}">
                <p14:modId xmlns:p14="http://schemas.microsoft.com/office/powerpoint/2010/main" xmlns="" val="1850178868"/>
              </p:ext>
            </p:extLst>
          </p:nvPr>
        </p:nvGraphicFramePr>
        <p:xfrm>
          <a:off x="13854" y="1600200"/>
          <a:ext cx="9130145" cy="52578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5" name="Text Box 3"/>
          <p:cNvSpPr txBox="1">
            <a:spLocks noChangeArrowheads="1"/>
          </p:cNvSpPr>
          <p:nvPr/>
        </p:nvSpPr>
        <p:spPr bwMode="auto">
          <a:xfrm>
            <a:off x="0" y="1033153"/>
            <a:ext cx="76962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i="1" dirty="0"/>
              <a:t>Deaths per 1,000 live </a:t>
            </a:r>
            <a:r>
              <a:rPr lang="en-US" i="1" dirty="0" smtClean="0"/>
              <a:t>births for the 10-year period before the survey</a:t>
            </a:r>
            <a:endParaRPr lang="en-US" i="1" dirty="0"/>
          </a:p>
        </p:txBody>
      </p:sp>
    </p:spTree>
    <p:extLst>
      <p:ext uri="{BB962C8B-B14F-4D97-AF65-F5344CB8AC3E}">
        <p14:creationId xmlns:p14="http://schemas.microsoft.com/office/powerpoint/2010/main" xmlns="" val="1292795452"/>
      </p:ext>
    </p:extLst>
  </p:cSld>
  <p:clrMapOvr>
    <a:masterClrMapping/>
  </p:clrMapOvr>
</p:sld>
</file>

<file path=ppt/theme/theme1.xml><?xml version="1.0" encoding="utf-8"?>
<a:theme xmlns:a="http://schemas.openxmlformats.org/drawingml/2006/main" name="Custom Design">
  <a:themeElements>
    <a:clrScheme name="Ethiopia 2011">
      <a:dk1>
        <a:srgbClr val="000000"/>
      </a:dk1>
      <a:lt1>
        <a:srgbClr val="FFFFFF"/>
      </a:lt1>
      <a:dk2>
        <a:srgbClr val="864F21"/>
      </a:dk2>
      <a:lt2>
        <a:srgbClr val="C0A277"/>
      </a:lt2>
      <a:accent1>
        <a:srgbClr val="466BB3"/>
      </a:accent1>
      <a:accent2>
        <a:srgbClr val="FFE01B"/>
      </a:accent2>
      <a:accent3>
        <a:srgbClr val="F311D3"/>
      </a:accent3>
      <a:accent4>
        <a:srgbClr val="623819"/>
      </a:accent4>
      <a:accent5>
        <a:srgbClr val="00B6BE"/>
      </a:accent5>
      <a:accent6>
        <a:srgbClr val="494544"/>
      </a:accent6>
      <a:hlink>
        <a:srgbClr val="A12B0A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Custom Design">
  <a:themeElements>
    <a:clrScheme name="Ethiopia 2011">
      <a:dk1>
        <a:srgbClr val="000000"/>
      </a:dk1>
      <a:lt1>
        <a:srgbClr val="FFFFFF"/>
      </a:lt1>
      <a:dk2>
        <a:srgbClr val="864F21"/>
      </a:dk2>
      <a:lt2>
        <a:srgbClr val="C0A277"/>
      </a:lt2>
      <a:accent1>
        <a:srgbClr val="466BB3"/>
      </a:accent1>
      <a:accent2>
        <a:srgbClr val="FFE01B"/>
      </a:accent2>
      <a:accent3>
        <a:srgbClr val="F311D3"/>
      </a:accent3>
      <a:accent4>
        <a:srgbClr val="623819"/>
      </a:accent4>
      <a:accent5>
        <a:srgbClr val="00B6BE"/>
      </a:accent5>
      <a:accent6>
        <a:srgbClr val="494544"/>
      </a:accent6>
      <a:hlink>
        <a:srgbClr val="A12B0A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881</TotalTime>
  <Words>497</Words>
  <Application>Microsoft Office PowerPoint</Application>
  <PresentationFormat>On-screen Show (4:3)</PresentationFormat>
  <Paragraphs>76</Paragraphs>
  <Slides>18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18</vt:i4>
      </vt:variant>
    </vt:vector>
  </HeadingPairs>
  <TitlesOfParts>
    <vt:vector size="20" baseType="lpstr">
      <vt:lpstr>Custom Design</vt:lpstr>
      <vt:lpstr>1_Custom Design</vt:lpstr>
      <vt:lpstr>Slide 1</vt:lpstr>
      <vt:lpstr>Slide 2</vt:lpstr>
      <vt:lpstr>Slide 3</vt:lpstr>
      <vt:lpstr>Childhood Mortality Levels</vt:lpstr>
      <vt:lpstr>Trends in Early Childhood  Mortality Rates</vt:lpstr>
      <vt:lpstr>How Does Ethiopia Compare? Under-five Mortality</vt:lpstr>
      <vt:lpstr>Childhood Mortality by Mother’s Education</vt:lpstr>
      <vt:lpstr>Childhood Mortality by Wealth </vt:lpstr>
      <vt:lpstr>Slide 9</vt:lpstr>
      <vt:lpstr>Slide 10</vt:lpstr>
      <vt:lpstr>Under-five Mortality by Previous Birth Interval</vt:lpstr>
      <vt:lpstr>Mortality by Mother’s Age at Birth</vt:lpstr>
      <vt:lpstr>Mortality by Birth Order</vt:lpstr>
      <vt:lpstr>Slide 14</vt:lpstr>
      <vt:lpstr>Adult Mortality</vt:lpstr>
      <vt:lpstr>Maternal Mortality</vt:lpstr>
      <vt:lpstr>Maternal Mortality</vt:lpstr>
      <vt:lpstr>Key Findings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24394</dc:creator>
  <cp:lastModifiedBy>Administrator</cp:lastModifiedBy>
  <cp:revision>232</cp:revision>
  <dcterms:created xsi:type="dcterms:W3CDTF">2010-10-01T13:18:19Z</dcterms:created>
  <dcterms:modified xsi:type="dcterms:W3CDTF">2012-05-09T14:47:24Z</dcterms:modified>
</cp:coreProperties>
</file>