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6" r:id="rId2"/>
  </p:sldMasterIdLst>
  <p:notesMasterIdLst>
    <p:notesMasterId r:id="rId29"/>
  </p:notesMasterIdLst>
  <p:sldIdLst>
    <p:sldId id="348" r:id="rId3"/>
    <p:sldId id="258" r:id="rId4"/>
    <p:sldId id="308" r:id="rId5"/>
    <p:sldId id="310" r:id="rId6"/>
    <p:sldId id="311" r:id="rId7"/>
    <p:sldId id="313" r:id="rId8"/>
    <p:sldId id="314" r:id="rId9"/>
    <p:sldId id="340" r:id="rId10"/>
    <p:sldId id="315" r:id="rId11"/>
    <p:sldId id="349" r:id="rId12"/>
    <p:sldId id="350" r:id="rId13"/>
    <p:sldId id="318" r:id="rId14"/>
    <p:sldId id="331" r:id="rId15"/>
    <p:sldId id="320" r:id="rId16"/>
    <p:sldId id="321" r:id="rId17"/>
    <p:sldId id="346" r:id="rId18"/>
    <p:sldId id="342" r:id="rId19"/>
    <p:sldId id="343" r:id="rId20"/>
    <p:sldId id="344" r:id="rId21"/>
    <p:sldId id="345" r:id="rId22"/>
    <p:sldId id="332" r:id="rId23"/>
    <p:sldId id="323" r:id="rId24"/>
    <p:sldId id="326" r:id="rId25"/>
    <p:sldId id="351" r:id="rId26"/>
    <p:sldId id="352" r:id="rId27"/>
    <p:sldId id="328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316017316017323E-2"/>
          <c:y val="0.17723772735955173"/>
          <c:w val="0.9653679653679651"/>
          <c:h val="0.7152106458390814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>
                  <c:v>98</c:v>
                </c:pt>
                <c:pt idx="1">
                  <c:v>97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Current use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29</c:v>
                </c:pt>
                <c:pt idx="1">
                  <c:v>27</c:v>
                </c:pt>
              </c:numCache>
            </c:numRef>
          </c:val>
        </c:ser>
        <c:dLbls>
          <c:showVal val="1"/>
        </c:dLbls>
        <c:overlap val="-25"/>
        <c:axId val="55379840"/>
        <c:axId val="55381376"/>
      </c:barChart>
      <c:catAx>
        <c:axId val="553798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5381376"/>
        <c:crosses val="autoZero"/>
        <c:auto val="1"/>
        <c:lblAlgn val="ctr"/>
        <c:lblOffset val="100"/>
        <c:tickLblSkip val="1"/>
        <c:tickMarkSkip val="1"/>
      </c:catAx>
      <c:valAx>
        <c:axId val="5538137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55379840"/>
        <c:crosses val="autoZero"/>
        <c:crossBetween val="between"/>
        <c:majorUnit val="10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</c:v>
                </c:pt>
                <c:pt idx="1">
                  <c:v>Met need</c:v>
                </c:pt>
                <c:pt idx="2">
                  <c:v>Unmet need</c:v>
                </c:pt>
                <c:pt idx="3">
                  <c:v>Percent of demand satisifed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</c:v>
                </c:pt>
                <c:pt idx="1">
                  <c:v>29</c:v>
                </c:pt>
                <c:pt idx="2">
                  <c:v>25</c:v>
                </c:pt>
                <c:pt idx="3">
                  <c:v>53</c:v>
                </c:pt>
              </c:numCache>
            </c:numRef>
          </c:val>
        </c:ser>
        <c:dLbls>
          <c:showVal val="1"/>
        </c:dLbls>
        <c:gapWidth val="70"/>
        <c:overlap val="-25"/>
        <c:axId val="99741696"/>
        <c:axId val="99743232"/>
      </c:barChart>
      <c:catAx>
        <c:axId val="99741696"/>
        <c:scaling>
          <c:orientation val="minMax"/>
        </c:scaling>
        <c:axPos val="b"/>
        <c:majorTickMark val="none"/>
        <c:tickLblPos val="nextTo"/>
        <c:crossAx val="99743232"/>
        <c:crosses val="autoZero"/>
        <c:auto val="1"/>
        <c:lblAlgn val="ctr"/>
        <c:lblOffset val="100"/>
      </c:catAx>
      <c:valAx>
        <c:axId val="99743232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9741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Intends to use</c:v>
                </c:pt>
                <c:pt idx="1">
                  <c:v>Unsure</c:v>
                </c:pt>
                <c:pt idx="2">
                  <c:v>Does not intend to use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56</c:v>
                </c:pt>
                <c:pt idx="1">
                  <c:v>3</c:v>
                </c:pt>
                <c:pt idx="2">
                  <c:v>41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Radio</c:v>
                </c:pt>
                <c:pt idx="1">
                  <c:v>Television</c:v>
                </c:pt>
                <c:pt idx="2">
                  <c:v>Newspaper/magazine</c:v>
                </c:pt>
                <c:pt idx="3">
                  <c:v>Pamphlet/poster/leaflet</c:v>
                </c:pt>
                <c:pt idx="4">
                  <c:v>Community event</c:v>
                </c:pt>
                <c:pt idx="5">
                  <c:v>None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</c:v>
                </c:pt>
                <c:pt idx="1">
                  <c:v>18</c:v>
                </c:pt>
                <c:pt idx="2">
                  <c:v>8</c:v>
                </c:pt>
                <c:pt idx="3">
                  <c:v>8</c:v>
                </c:pt>
                <c:pt idx="4">
                  <c:v>37</c:v>
                </c:pt>
                <c:pt idx="5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Radio</c:v>
                </c:pt>
                <c:pt idx="1">
                  <c:v>Television</c:v>
                </c:pt>
                <c:pt idx="2">
                  <c:v>Newspaper/magazine</c:v>
                </c:pt>
                <c:pt idx="3">
                  <c:v>Pamphlet/poster/leaflet</c:v>
                </c:pt>
                <c:pt idx="4">
                  <c:v>Community event</c:v>
                </c:pt>
                <c:pt idx="5">
                  <c:v>None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51</c:v>
                </c:pt>
                <c:pt idx="1">
                  <c:v>25</c:v>
                </c:pt>
                <c:pt idx="2">
                  <c:v>15</c:v>
                </c:pt>
                <c:pt idx="3">
                  <c:v>18</c:v>
                </c:pt>
                <c:pt idx="4">
                  <c:v>44</c:v>
                </c:pt>
                <c:pt idx="5">
                  <c:v>29</c:v>
                </c:pt>
              </c:numCache>
            </c:numRef>
          </c:val>
        </c:ser>
        <c:dLbls>
          <c:showVal val="1"/>
        </c:dLbls>
        <c:overlap val="-25"/>
        <c:axId val="113955200"/>
        <c:axId val="113956736"/>
      </c:barChart>
      <c:catAx>
        <c:axId val="1139552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113956736"/>
        <c:crosses val="autoZero"/>
        <c:auto val="1"/>
        <c:lblAlgn val="ctr"/>
        <c:lblOffset val="100"/>
      </c:catAx>
      <c:valAx>
        <c:axId val="113956736"/>
        <c:scaling>
          <c:orientation val="minMax"/>
        </c:scaling>
        <c:delete val="1"/>
        <c:axPos val="l"/>
        <c:numFmt formatCode="General" sourceLinked="1"/>
        <c:tickLblPos val="none"/>
        <c:crossAx val="1139552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Currently married women</c:v>
                </c:pt>
              </c:strCache>
            </c:strRef>
          </c:tx>
          <c:dPt>
            <c:idx val="5"/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Any modern method</c:v>
                </c:pt>
                <c:pt idx="1">
                  <c:v>Injectables</c:v>
                </c:pt>
                <c:pt idx="2">
                  <c:v>Implants</c:v>
                </c:pt>
                <c:pt idx="3">
                  <c:v>Pill</c:v>
                </c:pt>
                <c:pt idx="4">
                  <c:v>Male condom</c:v>
                </c:pt>
                <c:pt idx="5">
                  <c:v>Any traditional method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27</c:v>
                </c:pt>
                <c:pt idx="1">
                  <c:v>21</c:v>
                </c:pt>
                <c:pt idx="2">
                  <c:v>3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Sexually active unmarried 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Any modern method</c:v>
                </c:pt>
                <c:pt idx="1">
                  <c:v>Injectables</c:v>
                </c:pt>
                <c:pt idx="2">
                  <c:v>Implants</c:v>
                </c:pt>
                <c:pt idx="3">
                  <c:v>Pill</c:v>
                </c:pt>
                <c:pt idx="4">
                  <c:v>Male condom</c:v>
                </c:pt>
                <c:pt idx="5">
                  <c:v>Any traditional method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52</c:v>
                </c:pt>
                <c:pt idx="1">
                  <c:v>32</c:v>
                </c:pt>
                <c:pt idx="2">
                  <c:v>2</c:v>
                </c:pt>
                <c:pt idx="3">
                  <c:v>5</c:v>
                </c:pt>
                <c:pt idx="4">
                  <c:v>11</c:v>
                </c:pt>
                <c:pt idx="5">
                  <c:v>4</c:v>
                </c:pt>
              </c:numCache>
            </c:numRef>
          </c:val>
        </c:ser>
        <c:dLbls>
          <c:showVal val="1"/>
        </c:dLbls>
        <c:gapWidth val="100"/>
        <c:overlap val="-25"/>
        <c:axId val="85928576"/>
        <c:axId val="85938560"/>
      </c:barChart>
      <c:catAx>
        <c:axId val="85928576"/>
        <c:scaling>
          <c:orientation val="minMax"/>
        </c:scaling>
        <c:axPos val="b"/>
        <c:numFmt formatCode="General" sourceLinked="1"/>
        <c:majorTickMark val="none"/>
        <c:tickLblPos val="nextTo"/>
        <c:crossAx val="85938560"/>
        <c:crosses val="autoZero"/>
        <c:auto val="1"/>
        <c:lblAlgn val="ctr"/>
        <c:lblOffset val="100"/>
      </c:catAx>
      <c:valAx>
        <c:axId val="85938560"/>
        <c:scaling>
          <c:orientation val="minMax"/>
          <c:max val="75"/>
        </c:scaling>
        <c:delete val="1"/>
        <c:axPos val="l"/>
        <c:numFmt formatCode="General" sourceLinked="1"/>
        <c:tickLblPos val="none"/>
        <c:crossAx val="8592857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2000 EDHS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 formatCode="General">
                  <c:v>8</c:v>
                </c:pt>
                <c:pt idx="1">
                  <c:v>6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2005 EDHS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15</c:v>
                </c:pt>
                <c:pt idx="1">
                  <c:v>14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EDHS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29</c:v>
                </c:pt>
                <c:pt idx="1">
                  <c:v>27</c:v>
                </c:pt>
                <c:pt idx="2">
                  <c:v>1</c:v>
                </c:pt>
              </c:numCache>
            </c:numRef>
          </c:val>
        </c:ser>
        <c:dLbls>
          <c:showVal val="1"/>
        </c:dLbls>
        <c:gapWidth val="100"/>
        <c:overlap val="-10"/>
        <c:axId val="88423040"/>
        <c:axId val="88428928"/>
      </c:barChart>
      <c:catAx>
        <c:axId val="88423040"/>
        <c:scaling>
          <c:orientation val="minMax"/>
        </c:scaling>
        <c:axPos val="b"/>
        <c:numFmt formatCode="General" sourceLinked="1"/>
        <c:majorTickMark val="none"/>
        <c:tickLblPos val="nextTo"/>
        <c:crossAx val="88428928"/>
        <c:crosses val="autoZero"/>
        <c:auto val="1"/>
        <c:lblAlgn val="ctr"/>
        <c:lblOffset val="100"/>
      </c:catAx>
      <c:valAx>
        <c:axId val="88428928"/>
        <c:scaling>
          <c:orientation val="minMax"/>
        </c:scaling>
        <c:delete val="1"/>
        <c:axPos val="l"/>
        <c:numFmt formatCode="General" sourceLinked="1"/>
        <c:tickLblPos val="none"/>
        <c:crossAx val="884230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1999" b="1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27</c:v>
                </c:pt>
                <c:pt idx="1">
                  <c:v>50</c:v>
                </c:pt>
                <c:pt idx="2">
                  <c:v>23</c:v>
                </c:pt>
              </c:numCache>
            </c:numRef>
          </c:val>
        </c:ser>
        <c:dLbls/>
        <c:gapWidth val="75"/>
        <c:axId val="88360448"/>
        <c:axId val="88361984"/>
      </c:barChart>
      <c:catAx>
        <c:axId val="883604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88361984"/>
        <c:crosses val="autoZero"/>
        <c:auto val="1"/>
        <c:lblAlgn val="ctr"/>
        <c:lblOffset val="100"/>
        <c:tickLblSkip val="1"/>
        <c:tickMarkSkip val="1"/>
      </c:catAx>
      <c:valAx>
        <c:axId val="88361984"/>
        <c:scaling>
          <c:orientation val="minMax"/>
          <c:min val="0"/>
        </c:scaling>
        <c:delete val="1"/>
        <c:axPos val="l"/>
        <c:numFmt formatCode="0" sourceLinked="1"/>
        <c:tickLblPos val="none"/>
        <c:crossAx val="88360448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Somali</c:v>
                </c:pt>
                <c:pt idx="1">
                  <c:v>Affar</c:v>
                </c:pt>
                <c:pt idx="2">
                  <c:v>Tigray</c:v>
                </c:pt>
                <c:pt idx="3">
                  <c:v>SNNP</c:v>
                </c:pt>
                <c:pt idx="4">
                  <c:v>Oromiya</c:v>
                </c:pt>
                <c:pt idx="5">
                  <c:v>Benishangul-Gumuz</c:v>
                </c:pt>
                <c:pt idx="6">
                  <c:v>Dire Dawa</c:v>
                </c:pt>
                <c:pt idx="7">
                  <c:v>Harari</c:v>
                </c:pt>
                <c:pt idx="8">
                  <c:v>Gambela</c:v>
                </c:pt>
                <c:pt idx="9">
                  <c:v>Amhara</c:v>
                </c:pt>
                <c:pt idx="10">
                  <c:v>Addis Ababa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</c:v>
                </c:pt>
                <c:pt idx="1">
                  <c:v>9</c:v>
                </c:pt>
                <c:pt idx="2">
                  <c:v>21</c:v>
                </c:pt>
                <c:pt idx="3">
                  <c:v>25</c:v>
                </c:pt>
                <c:pt idx="4">
                  <c:v>25</c:v>
                </c:pt>
                <c:pt idx="5">
                  <c:v>26</c:v>
                </c:pt>
                <c:pt idx="6">
                  <c:v>32</c:v>
                </c:pt>
                <c:pt idx="7">
                  <c:v>32</c:v>
                </c:pt>
                <c:pt idx="8" formatCode="0">
                  <c:v>33</c:v>
                </c:pt>
                <c:pt idx="9">
                  <c:v>33</c:v>
                </c:pt>
                <c:pt idx="10">
                  <c:v>56</c:v>
                </c:pt>
              </c:numCache>
            </c:numRef>
          </c:val>
        </c:ser>
        <c:dLbls>
          <c:showVal val="1"/>
        </c:dLbls>
        <c:gapWidth val="100"/>
        <c:overlap val="-25"/>
        <c:axId val="88513536"/>
        <c:axId val="88523520"/>
      </c:barChart>
      <c:catAx>
        <c:axId val="88513536"/>
        <c:scaling>
          <c:orientation val="minMax"/>
        </c:scaling>
        <c:axPos val="b"/>
        <c:majorTickMark val="none"/>
        <c:tickLblPos val="nextTo"/>
        <c:crossAx val="88523520"/>
        <c:crosses val="autoZero"/>
        <c:auto val="1"/>
        <c:lblAlgn val="ctr"/>
        <c:lblOffset val="100"/>
      </c:catAx>
      <c:valAx>
        <c:axId val="88523520"/>
        <c:scaling>
          <c:orientation val="minMax"/>
        </c:scaling>
        <c:delete val="1"/>
        <c:axPos val="l"/>
        <c:numFmt formatCode="General" sourceLinked="1"/>
        <c:tickLblPos val="none"/>
        <c:crossAx val="88513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4.9955242439780362E-2"/>
          <c:y val="1.9896471274424309E-2"/>
          <c:w val="0.93473265230120062"/>
          <c:h val="0.82129872654808866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5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22</c:v>
                </c:pt>
                <c:pt idx="1">
                  <c:v>34</c:v>
                </c:pt>
                <c:pt idx="2">
                  <c:v>53</c:v>
                </c:pt>
                <c:pt idx="3">
                  <c:v>57</c:v>
                </c:pt>
              </c:numCache>
            </c:numRef>
          </c:val>
        </c:ser>
        <c:dLbls/>
        <c:gapWidth val="75"/>
        <c:axId val="88826240"/>
        <c:axId val="88827776"/>
      </c:barChart>
      <c:catAx>
        <c:axId val="888262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8827776"/>
        <c:crosses val="autoZero"/>
        <c:auto val="1"/>
        <c:lblAlgn val="ctr"/>
        <c:lblOffset val="100"/>
        <c:tickLblSkip val="1"/>
        <c:tickMarkSkip val="1"/>
      </c:catAx>
      <c:valAx>
        <c:axId val="88827776"/>
        <c:scaling>
          <c:orientation val="minMax"/>
          <c:max val="80"/>
          <c:min val="0"/>
        </c:scaling>
        <c:delete val="1"/>
        <c:axPos val="l"/>
        <c:numFmt formatCode="0" sourceLinked="1"/>
        <c:tickLblPos val="none"/>
        <c:crossAx val="88826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22</c:v>
                </c:pt>
                <c:pt idx="2">
                  <c:v>24</c:v>
                </c:pt>
                <c:pt idx="3">
                  <c:v>30</c:v>
                </c:pt>
                <c:pt idx="4">
                  <c:v>48</c:v>
                </c:pt>
              </c:numCache>
            </c:numRef>
          </c:val>
        </c:ser>
        <c:dLbls>
          <c:showVal val="1"/>
        </c:dLbls>
        <c:gapWidth val="70"/>
        <c:overlap val="-25"/>
        <c:axId val="90930176"/>
        <c:axId val="90931968"/>
      </c:barChart>
      <c:catAx>
        <c:axId val="90930176"/>
        <c:scaling>
          <c:orientation val="minMax"/>
        </c:scaling>
        <c:axPos val="b"/>
        <c:majorTickMark val="none"/>
        <c:tickLblPos val="nextTo"/>
        <c:crossAx val="90931968"/>
        <c:crosses val="autoZero"/>
        <c:auto val="1"/>
        <c:lblAlgn val="ctr"/>
        <c:lblOffset val="100"/>
      </c:catAx>
      <c:valAx>
        <c:axId val="90931968"/>
        <c:scaling>
          <c:orientation val="minMax"/>
          <c:max val="80"/>
        </c:scaling>
        <c:delete val="1"/>
        <c:axPos val="l"/>
        <c:numFmt formatCode="General" sourceLinked="1"/>
        <c:tickLblPos val="none"/>
        <c:crossAx val="90930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2"/>
            <c:spPr>
              <a:solidFill>
                <a:schemeClr val="accent1"/>
              </a:solidFill>
            </c:spPr>
          </c:dPt>
          <c:dPt>
            <c:idx val="7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DRC 2007</c:v>
                </c:pt>
                <c:pt idx="1">
                  <c:v>Uganda 2006</c:v>
                </c:pt>
                <c:pt idx="2">
                  <c:v>Ethiopia 2011</c:v>
                </c:pt>
                <c:pt idx="3">
                  <c:v>Tanzania 2010</c:v>
                </c:pt>
                <c:pt idx="4">
                  <c:v>Zambia 2007</c:v>
                </c:pt>
                <c:pt idx="5">
                  <c:v>Kenya 2008-09</c:v>
                </c:pt>
                <c:pt idx="6">
                  <c:v>Malawi 2010</c:v>
                </c:pt>
                <c:pt idx="7">
                  <c:v>Rwanda 2010</c:v>
                </c:pt>
                <c:pt idx="8">
                  <c:v>Namibia 2006-07</c:v>
                </c:pt>
                <c:pt idx="9">
                  <c:v>Zimbabwe 2005-06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5.8</c:v>
                </c:pt>
                <c:pt idx="1">
                  <c:v>17.899999999999999</c:v>
                </c:pt>
                <c:pt idx="2">
                  <c:v>27</c:v>
                </c:pt>
                <c:pt idx="3">
                  <c:v>27</c:v>
                </c:pt>
                <c:pt idx="4">
                  <c:v>33</c:v>
                </c:pt>
                <c:pt idx="5">
                  <c:v>39.4</c:v>
                </c:pt>
                <c:pt idx="6">
                  <c:v>42</c:v>
                </c:pt>
                <c:pt idx="7">
                  <c:v>45</c:v>
                </c:pt>
                <c:pt idx="8">
                  <c:v>53.4</c:v>
                </c:pt>
                <c:pt idx="9">
                  <c:v>58.4</c:v>
                </c:pt>
              </c:numCache>
            </c:numRef>
          </c:val>
        </c:ser>
        <c:dLbls>
          <c:showVal val="1"/>
        </c:dLbls>
        <c:gapWidth val="95"/>
        <c:overlap val="-25"/>
        <c:axId val="55468416"/>
        <c:axId val="88525824"/>
      </c:barChart>
      <c:catAx>
        <c:axId val="55468416"/>
        <c:scaling>
          <c:orientation val="minMax"/>
        </c:scaling>
        <c:axPos val="l"/>
        <c:majorTickMark val="none"/>
        <c:tickLblPos val="nextTo"/>
        <c:crossAx val="88525824"/>
        <c:crosses val="autoZero"/>
        <c:auto val="1"/>
        <c:lblAlgn val="ctr"/>
        <c:lblOffset val="100"/>
      </c:catAx>
      <c:valAx>
        <c:axId val="88525824"/>
        <c:scaling>
          <c:orientation val="minMax"/>
        </c:scaling>
        <c:delete val="1"/>
        <c:axPos val="b"/>
        <c:numFmt formatCode="0" sourceLinked="1"/>
        <c:tickLblPos val="none"/>
        <c:crossAx val="55468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Pill</c:v>
                </c:pt>
                <c:pt idx="1">
                  <c:v>Injectables</c:v>
                </c:pt>
                <c:pt idx="2">
                  <c:v>Implants</c:v>
                </c:pt>
                <c:pt idx="3">
                  <c:v>Male condom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67</c:v>
                </c:pt>
                <c:pt idx="1">
                  <c:v>86</c:v>
                </c:pt>
                <c:pt idx="2">
                  <c:v>92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Pill</c:v>
                </c:pt>
                <c:pt idx="1">
                  <c:v>Injectables</c:v>
                </c:pt>
                <c:pt idx="2">
                  <c:v>Implants</c:v>
                </c:pt>
                <c:pt idx="3">
                  <c:v>Male condom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</c:v>
                </c:pt>
                <c:pt idx="1">
                  <c:v>13</c:v>
                </c:pt>
                <c:pt idx="2">
                  <c:v>4</c:v>
                </c:pt>
                <c:pt idx="3">
                  <c:v>30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source</c:v>
                </c:pt>
              </c:strCache>
            </c:strRef>
          </c:tx>
          <c:spPr>
            <a:solidFill>
              <a:schemeClr val="accent1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Pill</c:v>
                </c:pt>
                <c:pt idx="1">
                  <c:v>Injectables</c:v>
                </c:pt>
                <c:pt idx="2">
                  <c:v>Implants</c:v>
                </c:pt>
                <c:pt idx="3">
                  <c:v>Male condom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58</c:v>
                </c:pt>
              </c:numCache>
            </c:numRef>
          </c:val>
        </c:ser>
        <c:dLbls>
          <c:showVal val="1"/>
        </c:dLbls>
        <c:overlap val="-25"/>
        <c:axId val="100073856"/>
        <c:axId val="100076544"/>
      </c:barChart>
      <c:catAx>
        <c:axId val="100073856"/>
        <c:scaling>
          <c:orientation val="minMax"/>
        </c:scaling>
        <c:axPos val="b"/>
        <c:numFmt formatCode="General" sourceLinked="1"/>
        <c:majorTickMark val="none"/>
        <c:tickLblPos val="nextTo"/>
        <c:crossAx val="100076544"/>
        <c:crosses val="autoZero"/>
        <c:auto val="1"/>
        <c:lblAlgn val="ctr"/>
        <c:lblOffset val="100"/>
      </c:catAx>
      <c:valAx>
        <c:axId val="10007654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00073856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spPr>
    <a:noFill/>
  </c:spPr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763EF1E-E7AC-451C-AE34-2E83924D1B2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401A3A8-8B3F-4720-8EEE-8F9B271C8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45826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593FC0-BCA2-4E7B-B08F-24D738FD1A3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0DCB1B-9C47-46D4-94FB-989418763AF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D3C581-47EB-4675-AE27-180E6DFF7A0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CEAB43-5C06-4806-B214-897F7C503D8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2D6E70-5851-499A-99AF-E31A9CBFE5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7F87D5-426D-462C-8F98-B5235C1ED5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35398C-E8C5-43AE-AADC-10ABAB88B8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D97C8C-E6B3-44BC-99D0-3162C158C4C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Use of modern methods is highest in urban areas.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B44DA0-2798-4837-9F3F-7467C864A2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ED93A4-828F-4E0F-BDA2-F071FB74F7A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4B2D18-90B1-4450-A09F-DE70CE8CFF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1657E-BAD6-4832-B572-67F4D73E8CF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7A573-92FA-4ED5-96AE-4402B0B05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BEA57-B76E-4D0B-93BF-A5C54D44B6F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ECBF6-1BD0-4508-B460-7B8392C19D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FE4B-2EA7-466B-888E-529168906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E8E2-31D3-4FB6-989E-ED270EC3E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7702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771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1627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644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2316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025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6778-9B0A-49DA-AF65-A742178D875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A437E-5409-4549-9327-FD16C302D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7283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2148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00606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3278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8280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FE4B-2EA7-466B-888E-529168906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E8E2-31D3-4FB6-989E-ED270EC3E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7C14-0F66-4D02-B300-6E333D85A54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2B576-716F-4CD8-AB2B-BD4FF1983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5D404-82AC-4C3F-BB4F-D9D3AC70F36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42A8A-2A9F-4D7C-B7A5-E12715E258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9B774-DB14-46A2-B0AB-6F40698E97C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CEFC5-2542-4FA6-A042-F0F2D27B94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0AE88-AC44-45D3-A2D6-2A2082A7932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01CA1-5551-488C-8F1C-5961F27AD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F0C3C-EC2C-43CB-9135-80C57EADD54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8A3D4-3284-4B09-839B-1CDC08641B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9C85-7192-4B93-98DA-F6947682A58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A51EE-D983-46C7-B3FB-E3DD511CE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01C51-1167-4D57-B806-E1A2AB0F446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B8727-C1B2-4002-A13A-562593997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A8C0BF-60C7-4CDF-9E02-B88CCEA5427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73F27-42C2-4233-B821-32F8DFF30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24" r:id="rId12"/>
    <p:sldLayoutId id="214748372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DEE76-B9C4-4924-9DBB-AFDDF2E80D9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5192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 b="1" dirty="0" smtClean="0">
                <a:latin typeface="Calibri" pitchFamily="34" charset="0"/>
                <a:cs typeface="Arial" charset="0"/>
              </a:rPr>
              <a:t>Family Planning</a:t>
            </a:r>
            <a:endParaRPr lang="en-US" sz="44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1454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6189022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Poorest households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2200" y="6211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Wealthiest households</a:t>
            </a:r>
            <a:endParaRPr lang="en-US" dirty="0">
              <a:latin typeface="+mn-lt"/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2438400" y="6377381"/>
            <a:ext cx="3886200" cy="269612"/>
          </a:xfrm>
          <a:prstGeom prst="notch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Use of Modern Contraception </a:t>
            </a:r>
            <a:br>
              <a:rPr lang="en-US" dirty="0"/>
            </a:br>
            <a:r>
              <a:rPr lang="en-US" dirty="0"/>
              <a:t>by </a:t>
            </a:r>
            <a:r>
              <a:rPr lang="en-US" dirty="0" smtClean="0"/>
              <a:t>Wealth</a:t>
            </a:r>
            <a:endParaRPr 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7003274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4325" y="1528566"/>
            <a:ext cx="5410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using any modern method</a:t>
            </a:r>
          </a:p>
        </p:txBody>
      </p:sp>
    </p:spTree>
    <p:extLst>
      <p:ext uri="{BB962C8B-B14F-4D97-AF65-F5344CB8AC3E}">
        <p14:creationId xmlns:p14="http://schemas.microsoft.com/office/powerpoint/2010/main" xmlns="" val="380280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700760461"/>
              </p:ext>
            </p:extLst>
          </p:nvPr>
        </p:nvGraphicFramePr>
        <p:xfrm>
          <a:off x="457200" y="8382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How Does Ethiopia Compare?</a:t>
            </a:r>
          </a:p>
        </p:txBody>
      </p:sp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6096000" y="4953000"/>
            <a:ext cx="1291442" cy="656112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867400" y="593467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who are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  <p:extLst>
      <p:ext uri="{BB962C8B-B14F-4D97-AF65-F5344CB8AC3E}">
        <p14:creationId xmlns:p14="http://schemas.microsoft.com/office/powerpoint/2010/main" xmlns="" val="25612287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the Fertile Period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229600" cy="2057400"/>
          </a:xfrm>
        </p:spPr>
        <p:txBody>
          <a:bodyPr>
            <a:normAutofit lnSpcReduction="10000"/>
          </a:bodyPr>
          <a:lstStyle/>
          <a:p>
            <a:pPr algn="ctr">
              <a:buFont typeface="Arial" pitchFamily="34" charset="0"/>
              <a:buNone/>
            </a:pPr>
            <a:r>
              <a:rPr lang="en-US" b="1" dirty="0" smtClean="0">
                <a:solidFill>
                  <a:schemeClr val="tx2"/>
                </a:solidFill>
              </a:rPr>
              <a:t>1%</a:t>
            </a:r>
            <a:r>
              <a:rPr lang="en-US" b="1" dirty="0" smtClean="0"/>
              <a:t> </a:t>
            </a:r>
            <a:r>
              <a:rPr lang="en-US" dirty="0" smtClean="0"/>
              <a:t>of currently married women use the </a:t>
            </a:r>
            <a:r>
              <a:rPr lang="en-US" b="1" dirty="0" smtClean="0">
                <a:solidFill>
                  <a:schemeClr val="tx2"/>
                </a:solidFill>
              </a:rPr>
              <a:t>rhythm method. 65% </a:t>
            </a:r>
            <a:r>
              <a:rPr lang="en-US" b="1" i="1" dirty="0" smtClean="0">
                <a:solidFill>
                  <a:schemeClr val="tx2"/>
                </a:solidFill>
              </a:rPr>
              <a:t>of users of the rhythm method </a:t>
            </a:r>
          </a:p>
          <a:p>
            <a:pPr algn="ctr">
              <a:buFont typeface="Arial" pitchFamily="34" charset="0"/>
              <a:buNone/>
            </a:pPr>
            <a:r>
              <a:rPr lang="en-US" b="1" dirty="0" smtClean="0">
                <a:solidFill>
                  <a:schemeClr val="tx2"/>
                </a:solidFill>
              </a:rPr>
              <a:t>correctly identified the fertile period</a:t>
            </a:r>
            <a:r>
              <a:rPr lang="en-US" dirty="0" smtClean="0"/>
              <a:t> as the time halfway between two menstrual periods.</a:t>
            </a:r>
          </a:p>
          <a:p>
            <a:pPr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2099767074"/>
              </p:ext>
            </p:extLst>
          </p:nvPr>
        </p:nvGraphicFramePr>
        <p:xfrm>
          <a:off x="148442" y="1676400"/>
          <a:ext cx="89916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Source of Contraception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906" y="1021122"/>
            <a:ext cx="6858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distribution of current users of modern contraceptive methods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smtClean="0"/>
              <a:t>Do Family Planning Users Have </a:t>
            </a:r>
            <a:br>
              <a:rPr lang="en-US" sz="4000" smtClean="0"/>
            </a:br>
            <a:r>
              <a:rPr lang="en-US" sz="4000" smtClean="0"/>
              <a:t>Informed Choices?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28%</a:t>
            </a:r>
            <a:r>
              <a:rPr lang="en-US" sz="2800" b="1" dirty="0" smtClean="0"/>
              <a:t>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>
                <a:solidFill>
                  <a:schemeClr val="tx2"/>
                </a:solidFill>
              </a:rPr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24%</a:t>
            </a:r>
            <a:r>
              <a:rPr lang="en-US" sz="2800" b="1" dirty="0" smtClean="0"/>
              <a:t>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>
                <a:solidFill>
                  <a:schemeClr val="tx2"/>
                </a:solidFill>
              </a:rPr>
              <a:t>experienced side effects</a:t>
            </a:r>
            <a:r>
              <a:rPr lang="en-US" sz="2800" dirty="0" smtClean="0">
                <a:solidFill>
                  <a:schemeClr val="tx2"/>
                </a:solidFill>
              </a:rPr>
              <a:t>. 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37%</a:t>
            </a:r>
            <a:r>
              <a:rPr lang="en-US" sz="2800" b="1" dirty="0" smtClean="0"/>
              <a:t> </a:t>
            </a:r>
            <a:r>
              <a:rPr lang="en-US" sz="2800" dirty="0" smtClean="0"/>
              <a:t>were informed of </a:t>
            </a:r>
            <a:r>
              <a:rPr lang="en-US" sz="2800" b="1" dirty="0" smtClean="0">
                <a:solidFill>
                  <a:schemeClr val="tx2"/>
                </a:solidFill>
              </a:rPr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</p:txBody>
      </p:sp>
    </p:spTree>
    <p:extLst>
      <p:ext uri="{BB962C8B-B14F-4D97-AF65-F5344CB8AC3E}">
        <p14:creationId xmlns:p14="http://schemas.microsoft.com/office/powerpoint/2010/main" xmlns="" val="156037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/>
            <a:r>
              <a:rPr lang="en-US" dirty="0" smtClean="0"/>
              <a:t>Overall, </a:t>
            </a:r>
            <a:r>
              <a:rPr lang="en-US" b="1" dirty="0" smtClean="0">
                <a:solidFill>
                  <a:schemeClr val="tx2"/>
                </a:solidFill>
              </a:rPr>
              <a:t>75%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of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women either want to </a:t>
            </a:r>
            <a:r>
              <a:rPr lang="en-US" i="1" dirty="0" smtClean="0">
                <a:solidFill>
                  <a:schemeClr val="tx2"/>
                </a:solidFill>
              </a:rPr>
              <a:t>delay</a:t>
            </a:r>
            <a:r>
              <a:rPr lang="en-US" i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having another child or </a:t>
            </a:r>
            <a:r>
              <a:rPr lang="en-US" b="1" dirty="0" smtClean="0">
                <a:solidFill>
                  <a:schemeClr val="tx2"/>
                </a:solidFill>
              </a:rPr>
              <a:t>stop childbearing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altogether.</a:t>
            </a:r>
          </a:p>
          <a:p>
            <a:pPr algn="ctr"/>
            <a:r>
              <a:rPr lang="en-US" dirty="0" smtClean="0"/>
              <a:t>These women are potential contraceptive users for </a:t>
            </a:r>
            <a:r>
              <a:rPr lang="en-US" i="1" dirty="0" smtClean="0">
                <a:solidFill>
                  <a:schemeClr val="tx2"/>
                </a:solidFill>
              </a:rPr>
              <a:t>spacing</a:t>
            </a:r>
            <a:r>
              <a:rPr lang="en-US" i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chemeClr val="tx2"/>
                </a:solidFill>
              </a:rPr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19469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9850" y="1066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if they are fecund and wish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14413" y="3276600"/>
            <a:ext cx="71151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600" dirty="0">
                <a:solidFill>
                  <a:schemeClr val="tx2"/>
                </a:solidFill>
                <a:latin typeface="+mn-lt"/>
              </a:rPr>
              <a:t>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 smtClean="0">
                <a:solidFill>
                  <a:schemeClr val="tx2"/>
                </a:solidFill>
                <a:latin typeface="+mn-lt"/>
              </a:rPr>
              <a:t>OR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eaLnBrk="0" hangingPunct="0">
              <a:lnSpc>
                <a:spcPct val="2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tx2"/>
                </a:solidFill>
                <a:latin typeface="+mn-lt"/>
              </a:rPr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tx2"/>
                </a:solidFill>
                <a:latin typeface="+mn-lt"/>
              </a:rPr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tx2"/>
                </a:solidFill>
                <a:latin typeface="+mn-lt"/>
              </a:rPr>
              <a:t> are not using contraception</a:t>
            </a:r>
          </a:p>
        </p:txBody>
      </p:sp>
    </p:spTree>
    <p:extLst>
      <p:ext uri="{BB962C8B-B14F-4D97-AF65-F5344CB8AC3E}">
        <p14:creationId xmlns:p14="http://schemas.microsoft.com/office/powerpoint/2010/main" xmlns="" val="2400176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anchor="ctr"/>
          <a:lstStyle/>
          <a:p>
            <a:pPr marL="0" indent="0" algn="ctr">
              <a:spcBef>
                <a:spcPct val="0"/>
              </a:spcBef>
              <a:buFontTx/>
              <a:buNone/>
            </a:pPr>
            <a:r>
              <a:rPr lang="en-US" sz="3400" b="1" dirty="0" smtClean="0">
                <a:solidFill>
                  <a:schemeClr val="tx2"/>
                </a:solidFill>
              </a:rPr>
              <a:t>25%</a:t>
            </a:r>
            <a:r>
              <a:rPr lang="en-US" sz="3400" b="1" dirty="0" smtClean="0">
                <a:solidFill>
                  <a:schemeClr val="accent1"/>
                </a:solidFill>
              </a:rPr>
              <a:t> </a:t>
            </a:r>
            <a:r>
              <a:rPr lang="en-US" sz="3400" dirty="0" smtClean="0"/>
              <a:t>of </a:t>
            </a:r>
            <a:r>
              <a:rPr lang="en-US" sz="3400" dirty="0"/>
              <a:t>currently married women have an </a:t>
            </a:r>
            <a:r>
              <a:rPr lang="en-US" sz="3400" b="1" dirty="0">
                <a:solidFill>
                  <a:schemeClr val="tx2"/>
                </a:solidFill>
              </a:rPr>
              <a:t>unmet need for family </a:t>
            </a:r>
            <a:r>
              <a:rPr lang="en-US" sz="3400" b="1" dirty="0" smtClean="0">
                <a:solidFill>
                  <a:schemeClr val="tx2"/>
                </a:solidFill>
              </a:rPr>
              <a:t>planning</a:t>
            </a:r>
            <a:endParaRPr lang="en-US" sz="3400" b="1" dirty="0">
              <a:solidFill>
                <a:schemeClr val="accent1"/>
              </a:solidFill>
            </a:endParaRP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>
              <a:solidFill>
                <a:schemeClr val="accent2"/>
              </a:solidFill>
            </a:endParaRPr>
          </a:p>
          <a:p>
            <a:pPr marL="0" lvl="1" indent="0" algn="ctr">
              <a:spcBef>
                <a:spcPct val="0"/>
              </a:spcBef>
              <a:buFontTx/>
              <a:buChar char="•"/>
            </a:pP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16%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for spacing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1" indent="0" algn="ctr">
              <a:spcBef>
                <a:spcPct val="0"/>
              </a:spcBef>
              <a:buFontTx/>
              <a:buChar char="•"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9%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for limiting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72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 and use 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+mn-lt"/>
              </a:rPr>
              <a:t>Demand for Family Planning</a:t>
            </a:r>
            <a:endParaRPr lang="en-US" sz="4000" dirty="0"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07278113"/>
              </p:ext>
            </p:extLst>
          </p:nvPr>
        </p:nvGraphicFramePr>
        <p:xfrm>
          <a:off x="152400" y="1327535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9742" y="5715000"/>
            <a:ext cx="2628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(Met need +</a:t>
            </a:r>
          </a:p>
          <a:p>
            <a:pPr algn="ctr"/>
            <a:r>
              <a:rPr lang="en-US" b="1" dirty="0" smtClean="0">
                <a:latin typeface="+mn-lt"/>
              </a:rPr>
              <a:t> unmet need)</a:t>
            </a:r>
            <a:endParaRPr lang="en-US" b="1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0800" y="571499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(Women currently using)</a:t>
            </a:r>
            <a:endParaRPr lang="en-US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0800" y="585349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(Met need/ total demand)</a:t>
            </a:r>
            <a:endParaRPr lang="en-US" b="1" dirty="0"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6200" y="1066800"/>
            <a:ext cx="5410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</a:t>
            </a:r>
            <a:r>
              <a:rPr lang="en-US" i="1" dirty="0" smtClean="0">
                <a:latin typeface="Calibri" pitchFamily="34" charset="0"/>
              </a:rPr>
              <a:t>age 15-49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671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524458334"/>
              </p:ext>
            </p:extLst>
          </p:nvPr>
        </p:nvGraphicFramePr>
        <p:xfrm>
          <a:off x="457200" y="1143000"/>
          <a:ext cx="82296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Future Use of Contraception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0678" y="9906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distribution of currently married </a:t>
            </a:r>
          </a:p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women age 15-49 who 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</a:p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0"/>
            <a:ext cx="84582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Family Planning Messages</a:t>
            </a:r>
          </a:p>
        </p:txBody>
      </p:sp>
      <p:sp>
        <p:nvSpPr>
          <p:cNvPr id="37893" name="Text Box 15"/>
          <p:cNvSpPr txBox="1">
            <a:spLocks noChangeArrowheads="1"/>
          </p:cNvSpPr>
          <p:nvPr/>
        </p:nvSpPr>
        <p:spPr bwMode="auto">
          <a:xfrm>
            <a:off x="0" y="990600"/>
            <a:ext cx="9144000" cy="5410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all women </a:t>
            </a:r>
            <a:r>
              <a:rPr lang="en-US" i="1" dirty="0" smtClean="0">
                <a:latin typeface="Calibri" pitchFamily="34" charset="0"/>
              </a:rPr>
              <a:t>and men age </a:t>
            </a:r>
            <a:r>
              <a:rPr lang="en-US" i="1" dirty="0">
                <a:latin typeface="Calibri" pitchFamily="34" charset="0"/>
              </a:rPr>
              <a:t>15-49 who heard a message about family planning in the past few months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xmlns="" val="3059203301"/>
              </p:ext>
            </p:extLst>
          </p:nvPr>
        </p:nvGraphicFramePr>
        <p:xfrm>
          <a:off x="0" y="1630607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Family Planning Messages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The most commonly family planning women and men reported hearing or seeing is: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GB" b="1" dirty="0" smtClean="0">
                <a:solidFill>
                  <a:schemeClr val="tx2"/>
                </a:solidFill>
              </a:rPr>
              <a:t>“Birth </a:t>
            </a:r>
            <a:r>
              <a:rPr lang="en-GB" b="1" dirty="0">
                <a:solidFill>
                  <a:schemeClr val="tx2"/>
                </a:solidFill>
              </a:rPr>
              <a:t>spacing makes for a loving, caring, and healthy </a:t>
            </a:r>
            <a:r>
              <a:rPr lang="en-GB" b="1" dirty="0" smtClean="0">
                <a:solidFill>
                  <a:schemeClr val="tx2"/>
                </a:solidFill>
              </a:rPr>
              <a:t>family.”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755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Contact of Non-Users with </a:t>
            </a:r>
            <a:br>
              <a:rPr lang="en-US" dirty="0" smtClean="0"/>
            </a:br>
            <a:r>
              <a:rPr lang="en-US" dirty="0" smtClean="0"/>
              <a:t>Family Planning Providers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of women were </a:t>
            </a:r>
            <a:r>
              <a:rPr lang="en-US" b="1" dirty="0" smtClean="0">
                <a:solidFill>
                  <a:schemeClr val="tx2"/>
                </a:solidFill>
              </a:rPr>
              <a:t>visited by a field worker </a:t>
            </a:r>
            <a:r>
              <a:rPr lang="en-US" dirty="0" smtClean="0"/>
              <a:t>who discussed family planning.</a:t>
            </a:r>
          </a:p>
          <a:p>
            <a:pPr marL="0" indent="0" algn="ctr">
              <a:buNone/>
            </a:pPr>
            <a:endParaRPr lang="en-US" b="1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2"/>
                </a:solidFill>
              </a:rPr>
              <a:t>7%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women who visited a health facility in the past 12 months </a:t>
            </a:r>
            <a:r>
              <a:rPr lang="en-US" b="1" dirty="0" smtClean="0">
                <a:solidFill>
                  <a:schemeClr val="tx2"/>
                </a:solidFill>
              </a:rPr>
              <a:t>discussed family planning with a health care provider</a:t>
            </a:r>
            <a:r>
              <a:rPr lang="en-US" dirty="0" smtClean="0">
                <a:solidFill>
                  <a:schemeClr val="tx2"/>
                </a:solidFill>
              </a:rPr>
              <a:t>.</a:t>
            </a:r>
          </a:p>
          <a:p>
            <a:pPr marL="0" indent="0" algn="ctr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en-US" dirty="0" smtClean="0"/>
              <a:t>Overall,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81%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non-users </a:t>
            </a:r>
            <a:r>
              <a:rPr lang="en-US" b="1" dirty="0" smtClean="0">
                <a:solidFill>
                  <a:schemeClr val="tx2"/>
                </a:solidFill>
              </a:rPr>
              <a:t>did not discuss family planning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with any health worker in the 12 months before the survey.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662970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97%</a:t>
            </a:r>
            <a:r>
              <a:rPr lang="en-US" sz="2800" b="1" dirty="0" smtClean="0"/>
              <a:t>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tx2"/>
                </a:solidFill>
              </a:rPr>
              <a:t>98%</a:t>
            </a:r>
            <a:r>
              <a:rPr lang="en-US" sz="2800" b="1" dirty="0" smtClean="0"/>
              <a:t>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men know at least one modern contraceptive method.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dirty="0" smtClean="0"/>
              <a:t>The </a:t>
            </a:r>
            <a:r>
              <a:rPr lang="en-US" sz="2800" b="1" i="1" dirty="0" smtClean="0">
                <a:solidFill>
                  <a:schemeClr val="tx2"/>
                </a:solidFill>
              </a:rPr>
              <a:t>modern contraceptive prevalence</a:t>
            </a:r>
            <a:r>
              <a:rPr lang="en-US" sz="2800" i="1" dirty="0" smtClean="0"/>
              <a:t> </a:t>
            </a:r>
            <a:r>
              <a:rPr lang="en-US" sz="2800" dirty="0" smtClean="0"/>
              <a:t>rate among married women is </a:t>
            </a:r>
            <a:r>
              <a:rPr lang="en-US" sz="2800" b="1" dirty="0" smtClean="0">
                <a:solidFill>
                  <a:schemeClr val="tx2"/>
                </a:solidFill>
              </a:rPr>
              <a:t>27%; 1% </a:t>
            </a:r>
            <a:r>
              <a:rPr lang="en-US" sz="2800" dirty="0" smtClean="0"/>
              <a:t>use a </a:t>
            </a:r>
            <a:r>
              <a:rPr lang="en-US" sz="2800" b="1" i="1" dirty="0" smtClean="0">
                <a:solidFill>
                  <a:schemeClr val="tx2"/>
                </a:solidFill>
              </a:rPr>
              <a:t>traditional method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dirty="0" smtClean="0"/>
              <a:t>The large majority of </a:t>
            </a:r>
            <a:r>
              <a:rPr lang="en-US" sz="2800" b="1" i="1" dirty="0" smtClean="0">
                <a:solidFill>
                  <a:schemeClr val="tx2"/>
                </a:solidFill>
              </a:rPr>
              <a:t>modern methods </a:t>
            </a:r>
            <a:r>
              <a:rPr lang="en-US" sz="2800" dirty="0" smtClean="0"/>
              <a:t>are obtained from the </a:t>
            </a:r>
            <a:r>
              <a:rPr lang="en-US" sz="2800" b="1" i="1" dirty="0" smtClean="0">
                <a:solidFill>
                  <a:schemeClr val="tx2"/>
                </a:solidFill>
              </a:rPr>
              <a:t>public sector</a:t>
            </a:r>
            <a:r>
              <a:rPr lang="en-US" sz="2800" dirty="0" smtClean="0"/>
              <a:t>; </a:t>
            </a:r>
            <a:r>
              <a:rPr lang="en-US" sz="2800" b="1" i="1" dirty="0" smtClean="0">
                <a:solidFill>
                  <a:schemeClr val="tx2"/>
                </a:solidFill>
              </a:rPr>
              <a:t>condoms</a:t>
            </a:r>
            <a:r>
              <a:rPr lang="en-US" sz="2800" dirty="0" smtClean="0"/>
              <a:t> are obtained primarily from </a:t>
            </a:r>
            <a:r>
              <a:rPr lang="en-US" sz="2800" b="1" i="1" dirty="0" smtClean="0">
                <a:solidFill>
                  <a:schemeClr val="tx2"/>
                </a:solidFill>
              </a:rPr>
              <a:t>shops</a:t>
            </a:r>
            <a:r>
              <a:rPr lang="en-US" sz="2800" dirty="0" smtClean="0"/>
              <a:t>.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25%</a:t>
            </a:r>
            <a:r>
              <a:rPr lang="en-US" sz="2800" b="1" dirty="0" smtClean="0"/>
              <a:t> </a:t>
            </a:r>
            <a:r>
              <a:rPr lang="en-US" sz="2800" dirty="0" smtClean="0"/>
              <a:t>of married women have an </a:t>
            </a:r>
            <a:r>
              <a:rPr lang="en-US" sz="2800" b="1" i="1" dirty="0" smtClean="0">
                <a:solidFill>
                  <a:schemeClr val="tx2"/>
                </a:solidFill>
              </a:rPr>
              <a:t>unmet need for family planning</a:t>
            </a:r>
            <a:r>
              <a:rPr lang="en-US" sz="2800" b="1" i="1" dirty="0" smtClean="0"/>
              <a:t>.</a:t>
            </a:r>
            <a:r>
              <a:rPr lang="en-US" sz="2800" b="1" i="1" dirty="0" smtClean="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Contraceptive Methods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97%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of </a:t>
            </a:r>
            <a:r>
              <a:rPr lang="en-US" sz="3200" dirty="0" smtClean="0">
                <a:latin typeface="Calibri" pitchFamily="34" charset="0"/>
              </a:rPr>
              <a:t>women and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98%</a:t>
            </a:r>
            <a:r>
              <a:rPr lang="en-US" sz="3200" dirty="0" smtClean="0">
                <a:latin typeface="Calibri" pitchFamily="34" charset="0"/>
              </a:rPr>
              <a:t> of men 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solidFill>
                  <a:schemeClr val="tx2"/>
                </a:solidFill>
                <a:latin typeface="Calibri" pitchFamily="34" charset="0"/>
              </a:rPr>
              <a:t>modern method</a:t>
            </a:r>
            <a:r>
              <a:rPr lang="en-US" sz="3200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50%</a:t>
            </a:r>
            <a:r>
              <a:rPr lang="en-US" sz="3200" dirty="0" smtClean="0">
                <a:latin typeface="Calibri" pitchFamily="34" charset="0"/>
              </a:rPr>
              <a:t> of women and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64%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of men can </a:t>
            </a:r>
            <a:r>
              <a:rPr lang="en-US" sz="3200" dirty="0">
                <a:latin typeface="Calibri" pitchFamily="34" charset="0"/>
              </a:rPr>
              <a:t>name a </a:t>
            </a:r>
            <a:r>
              <a:rPr lang="en-US" sz="3200" b="1" dirty="0">
                <a:solidFill>
                  <a:schemeClr val="tx2"/>
                </a:solidFill>
                <a:latin typeface="Calibri" pitchFamily="34" charset="0"/>
              </a:rPr>
              <a:t>traditional method</a:t>
            </a:r>
            <a:r>
              <a:rPr lang="en-US" sz="3200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of contraception.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Gap Between Knowledge and </a:t>
            </a:r>
            <a:br>
              <a:rPr lang="en-US" sz="4000" dirty="0" smtClean="0"/>
            </a:br>
            <a:r>
              <a:rPr lang="en-US" sz="4000" dirty="0" smtClean="0"/>
              <a:t>Use Among Married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807241024"/>
              </p:ext>
            </p:extLst>
          </p:nvPr>
        </p:nvGraphicFramePr>
        <p:xfrm>
          <a:off x="609600" y="19812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0" y="1455123"/>
            <a:ext cx="35814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of married women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Current Use of Family Planning</a:t>
            </a:r>
          </a:p>
        </p:txBody>
      </p:sp>
      <p:graphicFrame>
        <p:nvGraphicFramePr>
          <p:cNvPr id="5" name="Chart Placeholder 6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741790574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0" y="10668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age 15-49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Contraceptive Use</a:t>
            </a:r>
          </a:p>
        </p:txBody>
      </p:sp>
      <p:graphicFrame>
        <p:nvGraphicFramePr>
          <p:cNvPr id="5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137187894"/>
              </p:ext>
            </p:extLst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1143000"/>
            <a:ext cx="48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currently married women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Use of Modern Methods by Residence</a:t>
            </a:r>
          </a:p>
        </p:txBody>
      </p:sp>
      <p:graphicFrame>
        <p:nvGraphicFramePr>
          <p:cNvPr id="5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529238901"/>
              </p:ext>
            </p:extLst>
          </p:nvPr>
        </p:nvGraphicFramePr>
        <p:xfrm>
          <a:off x="609600" y="1828800"/>
          <a:ext cx="7739063" cy="460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0" y="1219200"/>
            <a:ext cx="5181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69900" y="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 smtClean="0">
                <a:latin typeface="+mn-lt"/>
              </a:rPr>
              <a:t>Use of Modern Methods by Region</a:t>
            </a:r>
            <a:endParaRPr lang="en-US" sz="4000" b="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200" y="1060862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currently married women using a modern method</a:t>
            </a:r>
            <a:endParaRPr lang="en-US" i="1" dirty="0">
              <a:latin typeface="+mn-lt"/>
            </a:endParaRPr>
          </a:p>
        </p:txBody>
      </p:sp>
      <p:graphicFrame>
        <p:nvGraphicFramePr>
          <p:cNvPr id="63" name="Chart 62"/>
          <p:cNvGraphicFramePr/>
          <p:nvPr>
            <p:extLst>
              <p:ext uri="{D42A27DB-BD31-4B8C-83A1-F6EECF244321}">
                <p14:modId xmlns:p14="http://schemas.microsoft.com/office/powerpoint/2010/main" xmlns="" val="77772242"/>
              </p:ext>
            </p:extLst>
          </p:nvPr>
        </p:nvGraphicFramePr>
        <p:xfrm>
          <a:off x="13854" y="1600200"/>
          <a:ext cx="9130145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3886200" y="1513681"/>
            <a:ext cx="2133600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Ethiopia total</a:t>
            </a:r>
          </a:p>
          <a:p>
            <a:pPr algn="ctr"/>
            <a:r>
              <a:rPr lang="en-US" sz="2000" b="1" dirty="0" smtClean="0"/>
              <a:t>27%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96705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440738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Use of Modern Contraception </a:t>
            </a:r>
            <a:br>
              <a:rPr lang="en-US" sz="4000" dirty="0" smtClean="0"/>
            </a:br>
            <a:r>
              <a:rPr lang="en-US" sz="4000" dirty="0" smtClean="0"/>
              <a:t>by Education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219885649"/>
              </p:ext>
            </p:extLst>
          </p:nvPr>
        </p:nvGraphicFramePr>
        <p:xfrm>
          <a:off x="457200" y="1981200"/>
          <a:ext cx="8153400" cy="4687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6200" y="1528566"/>
            <a:ext cx="5410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1254</TotalTime>
  <Words>637</Words>
  <Application>Microsoft Office PowerPoint</Application>
  <PresentationFormat>On-screen Show (4:3)</PresentationFormat>
  <Paragraphs>110</Paragraphs>
  <Slides>26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Custom Design</vt:lpstr>
      <vt:lpstr>1_Custom Design</vt:lpstr>
      <vt:lpstr>Slide 1</vt:lpstr>
      <vt:lpstr>Slide 2</vt:lpstr>
      <vt:lpstr>Knowledge of Contraceptive Methods</vt:lpstr>
      <vt:lpstr>Gap Between Knowledge and  Use Among Married Women</vt:lpstr>
      <vt:lpstr>Current Use of Family Planning</vt:lpstr>
      <vt:lpstr>Trends in Contraceptive Use</vt:lpstr>
      <vt:lpstr>Use of Modern Methods by Residence</vt:lpstr>
      <vt:lpstr>Slide 8</vt:lpstr>
      <vt:lpstr>Use of Modern Contraception  by Education</vt:lpstr>
      <vt:lpstr>Use of Modern Contraception  by Wealth</vt:lpstr>
      <vt:lpstr>How Does Ethiopia Compare?</vt:lpstr>
      <vt:lpstr>Knowledge of the Fertile Period</vt:lpstr>
      <vt:lpstr>Slide 13</vt:lpstr>
      <vt:lpstr>Source of Contraception</vt:lpstr>
      <vt:lpstr>Do Family Planning Users Have  Informed Choices?</vt:lpstr>
      <vt:lpstr>Slide 16</vt:lpstr>
      <vt:lpstr>Slide 17</vt:lpstr>
      <vt:lpstr>Slide 18</vt:lpstr>
      <vt:lpstr>Slide 19</vt:lpstr>
      <vt:lpstr>Demand for Family Planning</vt:lpstr>
      <vt:lpstr>Slide 21</vt:lpstr>
      <vt:lpstr>Future Use of Contraception</vt:lpstr>
      <vt:lpstr>Family Planning Messages</vt:lpstr>
      <vt:lpstr>Family Planning Messages</vt:lpstr>
      <vt:lpstr>Contact of Non-Users with  Family Planning Providers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218</cp:revision>
  <dcterms:created xsi:type="dcterms:W3CDTF">2010-10-01T13:18:19Z</dcterms:created>
  <dcterms:modified xsi:type="dcterms:W3CDTF">2012-05-09T14:43:45Z</dcterms:modified>
</cp:coreProperties>
</file>