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5"/>
  </p:notesMasterIdLst>
  <p:sldIdLst>
    <p:sldId id="475" r:id="rId3"/>
    <p:sldId id="258" r:id="rId4"/>
    <p:sldId id="430" r:id="rId5"/>
    <p:sldId id="431" r:id="rId6"/>
    <p:sldId id="432" r:id="rId7"/>
    <p:sldId id="472" r:id="rId8"/>
    <p:sldId id="453" r:id="rId9"/>
    <p:sldId id="436" r:id="rId10"/>
    <p:sldId id="438" r:id="rId11"/>
    <p:sldId id="462" r:id="rId12"/>
    <p:sldId id="454" r:id="rId13"/>
    <p:sldId id="440" r:id="rId14"/>
    <p:sldId id="441" r:id="rId15"/>
    <p:sldId id="443" r:id="rId16"/>
    <p:sldId id="466" r:id="rId17"/>
    <p:sldId id="456" r:id="rId18"/>
    <p:sldId id="447" r:id="rId19"/>
    <p:sldId id="448" r:id="rId20"/>
    <p:sldId id="459" r:id="rId21"/>
    <p:sldId id="449" r:id="rId22"/>
    <p:sldId id="461" r:id="rId23"/>
    <p:sldId id="45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4" autoAdjust="0"/>
    <p:restoredTop sz="94660"/>
  </p:normalViewPr>
  <p:slideViewPr>
    <p:cSldViewPr>
      <p:cViewPr>
        <p:scale>
          <a:sx n="80" d="100"/>
          <a:sy n="80" d="100"/>
        </p:scale>
        <p:origin x="-202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61E-2"/>
          <c:y val="0.13762865071842925"/>
          <c:w val="0.96604938271604934"/>
          <c:h val="0.67976343539234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56</c:v>
                </c:pt>
                <c:pt idx="1">
                  <c:v>65</c:v>
                </c:pt>
                <c:pt idx="2">
                  <c:v>43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82</c:v>
                </c:pt>
                <c:pt idx="1">
                  <c:v>74</c:v>
                </c:pt>
                <c:pt idx="2">
                  <c:v>64</c:v>
                </c:pt>
              </c:numCache>
            </c:numRef>
          </c:val>
        </c:ser>
        <c:dLbls>
          <c:showVal val="1"/>
        </c:dLbls>
        <c:gapWidth val="75"/>
        <c:overlap val="-5"/>
        <c:axId val="88088576"/>
        <c:axId val="88090112"/>
      </c:barChart>
      <c:catAx>
        <c:axId val="88088576"/>
        <c:scaling>
          <c:orientation val="minMax"/>
        </c:scaling>
        <c:axPos val="b"/>
        <c:majorTickMark val="none"/>
        <c:tickLblPos val="nextTo"/>
        <c:crossAx val="88090112"/>
        <c:crosses val="autoZero"/>
        <c:auto val="1"/>
        <c:lblAlgn val="ctr"/>
        <c:lblOffset val="100"/>
      </c:catAx>
      <c:valAx>
        <c:axId val="88090112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808857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443"/>
          <c:w val="0.94598765432098764"/>
          <c:h val="0.6499474362130581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31</c:v>
                </c:pt>
                <c:pt idx="1">
                  <c:v>52</c:v>
                </c:pt>
                <c:pt idx="2">
                  <c:v>65</c:v>
                </c:pt>
                <c:pt idx="3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52</c:v>
                </c:pt>
                <c:pt idx="1">
                  <c:v>67</c:v>
                </c:pt>
                <c:pt idx="2">
                  <c:v>76</c:v>
                </c:pt>
                <c:pt idx="3">
                  <c:v>79</c:v>
                </c:pt>
              </c:numCache>
            </c:numRef>
          </c:val>
        </c:ser>
        <c:dLbls>
          <c:showVal val="1"/>
        </c:dLbls>
        <c:gapWidth val="75"/>
        <c:overlap val="-5"/>
        <c:axId val="92566656"/>
        <c:axId val="92568192"/>
      </c:barChart>
      <c:catAx>
        <c:axId val="92566656"/>
        <c:scaling>
          <c:orientation val="minMax"/>
        </c:scaling>
        <c:axPos val="b"/>
        <c:majorTickMark val="none"/>
        <c:tickLblPos val="nextTo"/>
        <c:crossAx val="92568192"/>
        <c:crosses val="autoZero"/>
        <c:auto val="1"/>
        <c:lblAlgn val="ctr"/>
        <c:lblOffset val="100"/>
      </c:catAx>
      <c:valAx>
        <c:axId val="92568192"/>
        <c:scaling>
          <c:orientation val="minMax"/>
        </c:scaling>
        <c:delete val="1"/>
        <c:axPos val="l"/>
        <c:numFmt formatCode="0" sourceLinked="1"/>
        <c:tickLblPos val="none"/>
        <c:crossAx val="9256665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 AND reduced by taking special drugs during pregnancy</c:v>
                </c:pt>
                <c:pt idx="1">
                  <c:v>Risk of MTCT can be reduced by taking special drugs during pregnancy</c:v>
                </c:pt>
                <c:pt idx="2">
                  <c:v>HIV can be transmitted by breastfeeding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47</c:v>
                </c:pt>
                <c:pt idx="1">
                  <c:v>53</c:v>
                </c:pt>
                <c:pt idx="2">
                  <c:v>76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 AND reduced by taking special drugs during pregnancy</c:v>
                </c:pt>
                <c:pt idx="1">
                  <c:v>Risk of MTCT can be reduced by taking special drugs during pregnancy</c:v>
                </c:pt>
                <c:pt idx="2">
                  <c:v>HIV can be transmitted by breastfeeding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42</c:v>
                </c:pt>
                <c:pt idx="1">
                  <c:v>44</c:v>
                </c:pt>
                <c:pt idx="2">
                  <c:v>77</c:v>
                </c:pt>
              </c:numCache>
            </c:numRef>
          </c:val>
        </c:ser>
        <c:dLbls>
          <c:showVal val="1"/>
        </c:dLbls>
        <c:gapWidth val="75"/>
        <c:overlap val="-5"/>
        <c:axId val="94072832"/>
        <c:axId val="94074368"/>
      </c:barChart>
      <c:catAx>
        <c:axId val="94072832"/>
        <c:scaling>
          <c:orientation val="minMax"/>
        </c:scaling>
        <c:axPos val="l"/>
        <c:majorTickMark val="none"/>
        <c:tickLblPos val="nextTo"/>
        <c:crossAx val="94074368"/>
        <c:crosses val="autoZero"/>
        <c:auto val="1"/>
        <c:lblAlgn val="ctr"/>
        <c:lblOffset val="100"/>
      </c:catAx>
      <c:valAx>
        <c:axId val="94074368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940728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7052103284386747"/>
          <c:y val="3.1108217242075575E-2"/>
          <c:w val="0.40190075902674338"/>
          <c:h val="7.7881988871760552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32</c:v>
                </c:pt>
                <c:pt idx="1">
                  <c:v>85</c:v>
                </c:pt>
                <c:pt idx="2">
                  <c:v>76</c:v>
                </c:pt>
                <c:pt idx="3">
                  <c:v>63</c:v>
                </c:pt>
                <c:pt idx="4">
                  <c:v>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19</c:v>
                </c:pt>
                <c:pt idx="1">
                  <c:v>76</c:v>
                </c:pt>
                <c:pt idx="2">
                  <c:v>72</c:v>
                </c:pt>
                <c:pt idx="3">
                  <c:v>52</c:v>
                </c:pt>
                <c:pt idx="4">
                  <c:v>63</c:v>
                </c:pt>
              </c:numCache>
            </c:numRef>
          </c:val>
        </c:ser>
        <c:dLbls>
          <c:showVal val="1"/>
        </c:dLbls>
        <c:gapWidth val="75"/>
        <c:overlap val="-5"/>
        <c:axId val="100711808"/>
        <c:axId val="100725888"/>
      </c:barChart>
      <c:catAx>
        <c:axId val="100711808"/>
        <c:scaling>
          <c:orientation val="minMax"/>
        </c:scaling>
        <c:axPos val="l"/>
        <c:majorTickMark val="none"/>
        <c:tickLblPos val="nextTo"/>
        <c:crossAx val="100725888"/>
        <c:crosses val="autoZero"/>
        <c:auto val="1"/>
        <c:lblAlgn val="ctr"/>
        <c:lblOffset val="100"/>
      </c:catAx>
      <c:valAx>
        <c:axId val="100725888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10071180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7052103284386747"/>
          <c:y val="3.1108217242075565E-2"/>
          <c:w val="0.40190075902674338"/>
          <c:h val="7.7881988871760552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28</c:v>
                </c:pt>
                <c:pt idx="1">
                  <c:v>66</c:v>
                </c:pt>
                <c:pt idx="2">
                  <c:v>70</c:v>
                </c:pt>
                <c:pt idx="3">
                  <c:v>47</c:v>
                </c:pt>
                <c:pt idx="4">
                  <c:v>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17</c:v>
                </c:pt>
                <c:pt idx="1">
                  <c:v>59</c:v>
                </c:pt>
                <c:pt idx="2">
                  <c:v>59</c:v>
                </c:pt>
                <c:pt idx="3">
                  <c:v>32</c:v>
                </c:pt>
                <c:pt idx="4">
                  <c:v>82</c:v>
                </c:pt>
              </c:numCache>
            </c:numRef>
          </c:val>
        </c:ser>
        <c:dLbls>
          <c:showVal val="1"/>
        </c:dLbls>
        <c:gapWidth val="75"/>
        <c:overlap val="-5"/>
        <c:axId val="96188672"/>
        <c:axId val="96198656"/>
      </c:barChart>
      <c:catAx>
        <c:axId val="96188672"/>
        <c:scaling>
          <c:orientation val="minMax"/>
        </c:scaling>
        <c:axPos val="l"/>
        <c:numFmt formatCode="General" sourceLinked="1"/>
        <c:majorTickMark val="none"/>
        <c:tickLblPos val="nextTo"/>
        <c:crossAx val="96198656"/>
        <c:crosses val="autoZero"/>
        <c:auto val="1"/>
        <c:lblAlgn val="ctr"/>
        <c:lblOffset val="100"/>
      </c:catAx>
      <c:valAx>
        <c:axId val="96198656"/>
        <c:scaling>
          <c:orientation val="minMax"/>
        </c:scaling>
        <c:delete val="1"/>
        <c:axPos val="b"/>
        <c:numFmt formatCode="0" sourceLinked="1"/>
        <c:tickLblPos val="none"/>
        <c:crossAx val="9618867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9261648486599762"/>
          <c:y val="3.1123806305352643E-2"/>
          <c:w val="0.40190075902674338"/>
          <c:h val="7.7881988871760552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Asking husband to use a condom if she knows he has an STI</c:v>
                </c:pt>
                <c:pt idx="1">
                  <c:v>Refusing to have sexual intercourse if she knows husband has sex with other women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88</c:v>
                </c:pt>
                <c:pt idx="1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Asking husband to use a condom if she knows he has an STI</c:v>
                </c:pt>
                <c:pt idx="1">
                  <c:v>Refusing to have sexual intercourse if she knows husband has sex with other women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69</c:v>
                </c:pt>
                <c:pt idx="1">
                  <c:v>83</c:v>
                </c:pt>
              </c:numCache>
            </c:numRef>
          </c:val>
        </c:ser>
        <c:dLbls>
          <c:showVal val="1"/>
        </c:dLbls>
        <c:gapWidth val="75"/>
        <c:overlap val="-5"/>
        <c:axId val="100770944"/>
        <c:axId val="100772480"/>
      </c:barChart>
      <c:catAx>
        <c:axId val="100770944"/>
        <c:scaling>
          <c:orientation val="minMax"/>
        </c:scaling>
        <c:axPos val="l"/>
        <c:numFmt formatCode="General" sourceLinked="1"/>
        <c:majorTickMark val="none"/>
        <c:tickLblPos val="nextTo"/>
        <c:crossAx val="100772480"/>
        <c:crosses val="autoZero"/>
        <c:auto val="1"/>
        <c:lblAlgn val="ctr"/>
        <c:lblOffset val="100"/>
      </c:catAx>
      <c:valAx>
        <c:axId val="100772480"/>
        <c:scaling>
          <c:orientation val="minMax"/>
        </c:scaling>
        <c:delete val="1"/>
        <c:axPos val="b"/>
        <c:numFmt formatCode="0" sourceLinked="1"/>
        <c:tickLblPos val="none"/>
        <c:crossAx val="100770944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0740682414698161E-2"/>
          <c:y val="8.7318840579710164E-2"/>
          <c:w val="0.33037430608784546"/>
          <c:h val="0.72723743771159055"/>
        </c:manualLayout>
      </c:layout>
      <c:barChart>
        <c:barDir val="bar"/>
        <c:grouping val="clustered"/>
        <c:ser>
          <c:idx val="0"/>
          <c:order val="0"/>
          <c:dPt>
            <c:idx val="0"/>
            <c:spPr>
              <a:solidFill>
                <a:schemeClr val="tx2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Sheet1!$A$4:$A$5</c:f>
              <c:strCache>
                <c:ptCount val="2"/>
                <c:pt idx="0">
                  <c:v>Paid for sex in past 12 months</c:v>
                </c:pt>
                <c:pt idx="1">
                  <c:v>Ever paid for sex</c:v>
                </c:pt>
              </c:strCache>
            </c:strRef>
          </c:cat>
          <c:val>
            <c:numRef>
              <c:f>Sheet1!$B$4:$B$5</c:f>
              <c:numCache>
                <c:formatCode>General</c:formatCode>
                <c:ptCount val="2"/>
                <c:pt idx="0" formatCode="0">
                  <c:v>0.30000000000000004</c:v>
                </c:pt>
                <c:pt idx="1">
                  <c:v>5</c:v>
                </c:pt>
              </c:numCache>
            </c:numRef>
          </c:val>
        </c:ser>
        <c:dLbls>
          <c:showVal val="1"/>
        </c:dLbls>
        <c:gapWidth val="125"/>
        <c:axId val="100839808"/>
        <c:axId val="100841344"/>
      </c:barChart>
      <c:catAx>
        <c:axId val="100839808"/>
        <c:scaling>
          <c:orientation val="minMax"/>
        </c:scaling>
        <c:axPos val="l"/>
        <c:majorTickMark val="none"/>
        <c:tickLblPos val="nextTo"/>
        <c:crossAx val="100841344"/>
        <c:crosses val="autoZero"/>
        <c:auto val="1"/>
        <c:lblAlgn val="ctr"/>
        <c:lblOffset val="100"/>
      </c:catAx>
      <c:valAx>
        <c:axId val="100841344"/>
        <c:scaling>
          <c:orientation val="minMax"/>
          <c:max val="70"/>
          <c:min val="0"/>
        </c:scaling>
        <c:delete val="1"/>
        <c:axPos val="b"/>
        <c:numFmt formatCode="0" sourceLinked="1"/>
        <c:tickLblPos val="none"/>
        <c:crossAx val="1008398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Ever tested and received results</c:v>
                </c:pt>
                <c:pt idx="1">
                  <c:v>Tested in last 12 months and received results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</c:v>
                </c:pt>
                <c:pt idx="1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Ever tested and received results</c:v>
                </c:pt>
                <c:pt idx="1">
                  <c:v>Tested in last 12 months and received results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38</c:v>
                </c:pt>
                <c:pt idx="1">
                  <c:v>21</c:v>
                </c:pt>
              </c:numCache>
            </c:numRef>
          </c:val>
        </c:ser>
        <c:dLbls>
          <c:showVal val="1"/>
        </c:dLbls>
        <c:overlap val="-25"/>
        <c:axId val="100944896"/>
        <c:axId val="100950784"/>
      </c:barChart>
      <c:catAx>
        <c:axId val="100944896"/>
        <c:scaling>
          <c:orientation val="minMax"/>
        </c:scaling>
        <c:axPos val="b"/>
        <c:majorTickMark val="none"/>
        <c:tickLblPos val="nextTo"/>
        <c:crossAx val="100950784"/>
        <c:crosses val="autoZero"/>
        <c:auto val="1"/>
        <c:lblAlgn val="ctr"/>
        <c:lblOffset val="100"/>
      </c:catAx>
      <c:valAx>
        <c:axId val="100950784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0094489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8.7208239595050561E-3"/>
          <c:y val="0.20134742595111801"/>
          <c:w val="0.99127917604049509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24</c:v>
                </c:pt>
                <c:pt idx="1">
                  <c:v>38</c:v>
                </c:pt>
                <c:pt idx="2">
                  <c:v>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34</c:v>
                </c:pt>
                <c:pt idx="1">
                  <c:v>49</c:v>
                </c:pt>
                <c:pt idx="2">
                  <c:v>30</c:v>
                </c:pt>
              </c:numCache>
            </c:numRef>
          </c:val>
        </c:ser>
        <c:dLbls>
          <c:showVal val="1"/>
        </c:dLbls>
        <c:gapWidth val="75"/>
        <c:overlap val="-5"/>
        <c:axId val="96037504"/>
        <c:axId val="96051584"/>
      </c:barChart>
      <c:catAx>
        <c:axId val="96037504"/>
        <c:scaling>
          <c:orientation val="minMax"/>
        </c:scaling>
        <c:axPos val="b"/>
        <c:majorTickMark val="none"/>
        <c:tickLblPos val="nextTo"/>
        <c:crossAx val="96051584"/>
        <c:crosses val="autoZero"/>
        <c:auto val="1"/>
        <c:lblAlgn val="ctr"/>
        <c:lblOffset val="100"/>
      </c:catAx>
      <c:valAx>
        <c:axId val="96051584"/>
        <c:scaling>
          <c:orientation val="minMax"/>
          <c:min val="0"/>
        </c:scaling>
        <c:delete val="1"/>
        <c:axPos val="l"/>
        <c:numFmt formatCode="0" sourceLinked="1"/>
        <c:tickLblPos val="none"/>
        <c:crossAx val="9603750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4644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education, especially among women.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B578CC-B6CD-4904-95B9-00534406B29A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0982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Ethiopia</a:t>
            </a:r>
            <a:r>
              <a:rPr lang="en-US" sz="3200" b="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338630" y="2255772"/>
            <a:ext cx="9821260" cy="2346456"/>
            <a:chOff x="-338630" y="1771045"/>
            <a:chExt cx="9821260" cy="2346456"/>
          </a:xfrm>
        </p:grpSpPr>
        <p:grpSp>
          <p:nvGrpSpPr>
            <p:cNvPr id="12" name="Group 11"/>
            <p:cNvGrpSpPr/>
            <p:nvPr userDrawn="1"/>
          </p:nvGrpSpPr>
          <p:grpSpPr>
            <a:xfrm>
              <a:off x="-338630" y="2010380"/>
              <a:ext cx="9821260" cy="1849341"/>
              <a:chOff x="6626" y="2036859"/>
              <a:chExt cx="9821260" cy="1849341"/>
            </a:xfrm>
          </p:grpSpPr>
          <p:pic>
            <p:nvPicPr>
              <p:cNvPr id="15" name="Picture 1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385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6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0858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7794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20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5190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6469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8087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0701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651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9512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4933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2283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33654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17340" y="2951259"/>
                <a:ext cx="1094232" cy="914400"/>
              </a:xfrm>
              <a:prstGeom prst="rect">
                <a:avLst/>
              </a:prstGeom>
            </p:spPr>
          </p:pic>
        </p:grpSp>
        <p:sp>
          <p:nvSpPr>
            <p:cNvPr id="13" name="Rectangle 12"/>
            <p:cNvSpPr/>
            <p:nvPr userDrawn="1"/>
          </p:nvSpPr>
          <p:spPr>
            <a:xfrm>
              <a:off x="-76200" y="1771045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-114300" y="3859721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0986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25581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3620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78305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2420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2885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4001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5536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00966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03630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685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77E09-3E25-4B89-9E14-03AEC2D5963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5745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682831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000" b="1" dirty="0" smtClean="0">
                <a:latin typeface="Calibri" pitchFamily="34" charset="0"/>
                <a:cs typeface="Arial" charset="0"/>
              </a:rPr>
              <a:t>HIV/AIDS Knowledge, Attitudes, and </a:t>
            </a:r>
            <a:r>
              <a:rPr lang="en-US" sz="4000" b="1" dirty="0" err="1" smtClean="0">
                <a:latin typeface="Calibri" pitchFamily="34" charset="0"/>
                <a:cs typeface="Arial" charset="0"/>
              </a:rPr>
              <a:t>Behaviour</a:t>
            </a:r>
            <a:endParaRPr lang="en-US" sz="4000" b="1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37636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Attitudes Towards Negotiating Safer Sexual Relations with Husbands</a:t>
            </a:r>
            <a:endParaRPr lang="en-US" sz="40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891817258"/>
              </p:ext>
            </p:extLst>
          </p:nvPr>
        </p:nvGraphicFramePr>
        <p:xfrm>
          <a:off x="533400" y="1789032"/>
          <a:ext cx="83058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371600"/>
            <a:ext cx="830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women and men age 15-49 who believe that woman is justified in: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HIV Knowledge</a:t>
            </a:r>
          </a:p>
          <a:p>
            <a:r>
              <a:rPr lang="en-US" sz="3200" dirty="0" smtClean="0"/>
              <a:t>HIV-related Attitudes</a:t>
            </a:r>
          </a:p>
          <a:p>
            <a:r>
              <a:rPr lang="en-US" sz="3200" b="1" dirty="0" smtClean="0"/>
              <a:t>HIV-related </a:t>
            </a:r>
            <a:r>
              <a:rPr lang="en-US" sz="3200" b="1" dirty="0" err="1" smtClean="0"/>
              <a:t>Behaviour</a:t>
            </a:r>
            <a:r>
              <a:rPr lang="en-US" sz="3200" b="1" dirty="0" smtClean="0"/>
              <a:t> &amp; HIV Testing</a:t>
            </a:r>
          </a:p>
          <a:p>
            <a:r>
              <a:rPr lang="en-US" sz="3200" dirty="0" smtClean="0"/>
              <a:t>HIV and Youth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Multiple Sexual Partners: Men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Among men who had sex in the year before the survey:</a:t>
            </a:r>
          </a:p>
          <a:p>
            <a:pPr lvl="1"/>
            <a:r>
              <a:rPr lang="en-US" b="1" dirty="0" smtClean="0"/>
              <a:t>4%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</a:t>
            </a:r>
          </a:p>
          <a:p>
            <a:r>
              <a:rPr lang="en-US" sz="2800" dirty="0" smtClean="0"/>
              <a:t>Among those with 2+ partners:</a:t>
            </a:r>
            <a:endParaRPr lang="en-US" sz="2800" dirty="0"/>
          </a:p>
          <a:p>
            <a:pPr lvl="1"/>
            <a:r>
              <a:rPr lang="en-US" b="1" dirty="0" smtClean="0"/>
              <a:t>16% </a:t>
            </a:r>
            <a:r>
              <a:rPr lang="en-US" dirty="0" smtClean="0"/>
              <a:t>of men report using a condom the last time they had sex</a:t>
            </a:r>
            <a:endParaRPr lang="en-US" dirty="0"/>
          </a:p>
          <a:p>
            <a:r>
              <a:rPr lang="en-US" sz="2800" dirty="0" smtClean="0"/>
              <a:t>Over the course of their lifetimes:</a:t>
            </a:r>
          </a:p>
          <a:p>
            <a:pPr lvl="1"/>
            <a:r>
              <a:rPr lang="en-US" b="1" dirty="0" smtClean="0"/>
              <a:t>Men</a:t>
            </a:r>
            <a:r>
              <a:rPr lang="en-US" dirty="0" smtClean="0"/>
              <a:t> have an average of </a:t>
            </a:r>
            <a:r>
              <a:rPr lang="en-US" b="1" dirty="0" smtClean="0"/>
              <a:t>2.6</a:t>
            </a:r>
            <a:r>
              <a:rPr lang="en-US" dirty="0" smtClean="0"/>
              <a:t> sexual partners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Paid Sex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57842689"/>
              </p:ext>
            </p:extLst>
          </p:nvPr>
        </p:nvGraphicFramePr>
        <p:xfrm>
          <a:off x="304800" y="12954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28600" y="1447800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men age 15-49 who: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33400" y="762000"/>
            <a:ext cx="8153400" cy="5715000"/>
          </a:xfrm>
        </p:spPr>
        <p:txBody>
          <a:bodyPr>
            <a:normAutofit/>
          </a:bodyPr>
          <a:lstStyle/>
          <a:p>
            <a:r>
              <a:rPr lang="en-US" b="1" dirty="0" smtClean="0"/>
              <a:t>66% </a:t>
            </a:r>
            <a:r>
              <a:rPr lang="en-US" dirty="0" smtClean="0"/>
              <a:t>of women and </a:t>
            </a:r>
            <a:r>
              <a:rPr lang="en-US" b="1" dirty="0" smtClean="0"/>
              <a:t>82%</a:t>
            </a:r>
            <a:r>
              <a:rPr lang="en-US" dirty="0" smtClean="0"/>
              <a:t> of men </a:t>
            </a:r>
            <a:r>
              <a:rPr lang="en-US" b="1" i="1" dirty="0" smtClean="0"/>
              <a:t>know where to get an HIV test</a:t>
            </a:r>
            <a:r>
              <a:rPr lang="en-US" i="1" dirty="0" smtClean="0"/>
              <a:t>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9792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HIV Testing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5140708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52400" y="1219200"/>
            <a:ext cx="6781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</a:t>
            </a:r>
            <a:endParaRPr lang="en-US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HIV Knowledge</a:t>
            </a:r>
          </a:p>
          <a:p>
            <a:r>
              <a:rPr lang="en-US" sz="3200" dirty="0" smtClean="0"/>
              <a:t>HIV-related Attitudes</a:t>
            </a:r>
          </a:p>
          <a:p>
            <a:r>
              <a:rPr lang="en-US" sz="3200" dirty="0" smtClean="0"/>
              <a:t>HIV-related </a:t>
            </a:r>
            <a:r>
              <a:rPr lang="en-US" sz="3200" dirty="0" err="1" smtClean="0"/>
              <a:t>Behaviour</a:t>
            </a:r>
            <a:r>
              <a:rPr lang="en-US" sz="3200" dirty="0" smtClean="0"/>
              <a:t> &amp; HIV Testing</a:t>
            </a:r>
          </a:p>
          <a:p>
            <a:r>
              <a:rPr lang="en-US" sz="3200" b="1" dirty="0" smtClean="0"/>
              <a:t>HIV and Youth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Comprehensive Knowledge of HIV among Youth</a:t>
            </a:r>
            <a:endParaRPr lang="en-US" sz="40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85433482"/>
              </p:ext>
            </p:extLst>
          </p:nvPr>
        </p:nvGraphicFramePr>
        <p:xfrm>
          <a:off x="228600" y="15240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52400" y="1226335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15-24 with comprehensive knowledge of HIV/AIDS*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includes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1"/>
            <a:ext cx="8229600" cy="2057400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43%</a:t>
            </a:r>
            <a:r>
              <a:rPr lang="en-US" sz="3600" b="1" dirty="0" smtClean="0"/>
              <a:t> </a:t>
            </a:r>
            <a:r>
              <a:rPr lang="en-US" sz="3600" dirty="0" smtClean="0"/>
              <a:t>of young women and</a:t>
            </a:r>
          </a:p>
          <a:p>
            <a:pPr algn="ctr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74%</a:t>
            </a:r>
            <a:r>
              <a:rPr lang="en-US" sz="3600" b="1" dirty="0" smtClean="0"/>
              <a:t> </a:t>
            </a:r>
            <a:r>
              <a:rPr lang="en-US" sz="3600" dirty="0" smtClean="0"/>
              <a:t>of young men </a:t>
            </a:r>
          </a:p>
          <a:p>
            <a:pPr algn="ctr">
              <a:buNone/>
            </a:pPr>
            <a:r>
              <a:rPr lang="en-US" sz="3600" dirty="0" smtClean="0"/>
              <a:t>know a </a:t>
            </a:r>
            <a:r>
              <a:rPr lang="en-US" sz="3600" b="1" dirty="0" smtClean="0">
                <a:solidFill>
                  <a:schemeClr val="tx2"/>
                </a:solidFill>
              </a:rPr>
              <a:t>condom source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95%</a:t>
            </a:r>
            <a:r>
              <a:rPr lang="en-US" sz="3600" dirty="0" smtClean="0"/>
              <a:t> of never-married young women age 15-24  have </a:t>
            </a:r>
            <a:r>
              <a:rPr lang="en-US" sz="3600" b="1" dirty="0" smtClean="0">
                <a:solidFill>
                  <a:schemeClr val="tx2"/>
                </a:solidFill>
              </a:rPr>
              <a:t>not had sexual intercourse</a:t>
            </a:r>
            <a:r>
              <a:rPr lang="en-US" sz="3600" dirty="0" smtClean="0"/>
              <a:t>,</a:t>
            </a:r>
            <a:r>
              <a:rPr lang="en-US" sz="3600" b="1" dirty="0" smtClean="0"/>
              <a:t> </a:t>
            </a:r>
            <a:r>
              <a:rPr lang="en-US" sz="3600" dirty="0" smtClean="0"/>
              <a:t>compared to </a:t>
            </a:r>
            <a:r>
              <a:rPr lang="en-US" sz="3600" b="1" dirty="0" smtClean="0">
                <a:solidFill>
                  <a:schemeClr val="tx2"/>
                </a:solidFill>
              </a:rPr>
              <a:t>87%</a:t>
            </a:r>
            <a:r>
              <a:rPr lang="en-US" sz="3600" b="1" dirty="0" smtClean="0"/>
              <a:t> </a:t>
            </a:r>
            <a:r>
              <a:rPr lang="en-US" sz="3600" dirty="0" smtClean="0"/>
              <a:t>of never-married </a:t>
            </a:r>
            <a:r>
              <a:rPr lang="en-US" sz="3600" b="1" dirty="0" smtClean="0">
                <a:solidFill>
                  <a:schemeClr val="tx2"/>
                </a:solidFill>
              </a:rPr>
              <a:t>young men </a:t>
            </a:r>
            <a:r>
              <a:rPr lang="en-US" sz="3600" dirty="0" smtClean="0"/>
              <a:t>age 15-24.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HIV Knowledge</a:t>
            </a:r>
          </a:p>
          <a:p>
            <a:r>
              <a:rPr lang="en-US" sz="3200" dirty="0" smtClean="0"/>
              <a:t>HIV-related Attitudes</a:t>
            </a:r>
          </a:p>
          <a:p>
            <a:r>
              <a:rPr lang="en-US" sz="3200" dirty="0" smtClean="0"/>
              <a:t>HIV-related </a:t>
            </a:r>
            <a:r>
              <a:rPr lang="en-US" sz="3200" dirty="0" err="1" smtClean="0"/>
              <a:t>Behaviour</a:t>
            </a:r>
            <a:r>
              <a:rPr lang="en-US" sz="3200" dirty="0" smtClean="0"/>
              <a:t> &amp; HIV Testing</a:t>
            </a:r>
          </a:p>
          <a:p>
            <a:r>
              <a:rPr lang="en-US" sz="3200" dirty="0" smtClean="0"/>
              <a:t>HIV and Youth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Age at First Sex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0386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39%</a:t>
            </a:r>
            <a:r>
              <a:rPr lang="en-US" b="1" dirty="0" smtClean="0"/>
              <a:t> </a:t>
            </a:r>
            <a:r>
              <a:rPr lang="en-US" dirty="0" smtClean="0"/>
              <a:t>of women 18-24 had sex </a:t>
            </a:r>
            <a:r>
              <a:rPr lang="en-US" b="1" dirty="0" smtClean="0">
                <a:solidFill>
                  <a:schemeClr val="tx2"/>
                </a:solidFill>
              </a:rPr>
              <a:t>before age 18 </a:t>
            </a:r>
            <a:endParaRPr lang="en-US" dirty="0" smtClean="0"/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b="1" dirty="0" smtClean="0"/>
              <a:t> </a:t>
            </a:r>
            <a:r>
              <a:rPr lang="en-US" dirty="0" smtClean="0"/>
              <a:t>of men 18-24 had sex </a:t>
            </a:r>
            <a:r>
              <a:rPr lang="en-US" b="1" dirty="0" smtClean="0">
                <a:solidFill>
                  <a:schemeClr val="tx2"/>
                </a:solidFill>
              </a:rPr>
              <a:t>before age 18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9132125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HIV Testing and Youth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542306" y="1828800"/>
            <a:ext cx="8229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</a:rPr>
              <a:t>25%</a:t>
            </a:r>
            <a:r>
              <a:rPr lang="en-US" sz="3200" dirty="0" smtClean="0"/>
              <a:t> of young women and </a:t>
            </a:r>
            <a:r>
              <a:rPr lang="en-US" sz="3200" b="1" dirty="0" smtClean="0">
                <a:solidFill>
                  <a:schemeClr val="tx2"/>
                </a:solidFill>
              </a:rPr>
              <a:t>28%</a:t>
            </a:r>
            <a:r>
              <a:rPr lang="en-US" sz="3200" dirty="0" smtClean="0"/>
              <a:t> of young men who had sexual intercourse in the past 12 months also had an </a:t>
            </a:r>
            <a:r>
              <a:rPr lang="en-US" sz="3200" b="1" dirty="0" smtClean="0">
                <a:solidFill>
                  <a:schemeClr val="tx2"/>
                </a:solidFill>
              </a:rPr>
              <a:t>HIV test and received the results</a:t>
            </a:r>
            <a:r>
              <a:rPr lang="en-US" sz="3200" dirty="0" smtClean="0"/>
              <a:t> in the past 12 months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43%</a:t>
            </a:r>
            <a:r>
              <a:rPr lang="en-US" sz="2800" b="1" dirty="0" smtClean="0"/>
              <a:t>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and </a:t>
            </a:r>
            <a:r>
              <a:rPr lang="en-US" sz="2800" b="1" dirty="0" smtClean="0">
                <a:solidFill>
                  <a:schemeClr val="tx2"/>
                </a:solidFill>
              </a:rPr>
              <a:t>64%</a:t>
            </a:r>
            <a:r>
              <a:rPr lang="en-US" sz="2800" b="1" dirty="0" smtClean="0"/>
              <a:t> </a:t>
            </a:r>
            <a:r>
              <a:rPr lang="en-US" sz="2800" dirty="0" smtClean="0"/>
              <a:t>of men know that the risk of getting HIV can be reduced by </a:t>
            </a:r>
            <a:r>
              <a:rPr lang="en-US" sz="2800" b="1" dirty="0" smtClean="0">
                <a:solidFill>
                  <a:schemeClr val="tx2"/>
                </a:solidFill>
              </a:rPr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36%</a:t>
            </a:r>
            <a:r>
              <a:rPr lang="en-US" sz="2800" b="1" dirty="0" smtClean="0"/>
              <a:t> </a:t>
            </a:r>
            <a:r>
              <a:rPr lang="en-US" sz="2800" dirty="0" smtClean="0"/>
              <a:t>of women and </a:t>
            </a:r>
            <a:r>
              <a:rPr lang="en-US" sz="2800" b="1" dirty="0" smtClean="0">
                <a:solidFill>
                  <a:schemeClr val="tx2"/>
                </a:solidFill>
              </a:rPr>
              <a:t>38%</a:t>
            </a:r>
            <a:r>
              <a:rPr lang="en-US" sz="2800" dirty="0" smtClean="0"/>
              <a:t> men </a:t>
            </a:r>
            <a:r>
              <a:rPr lang="en-US" sz="2800" b="1" dirty="0" smtClean="0">
                <a:solidFill>
                  <a:schemeClr val="tx2"/>
                </a:solidFill>
              </a:rPr>
              <a:t>have ever been tested for HIV and received the results</a:t>
            </a:r>
            <a:r>
              <a:rPr lang="en-US" sz="2800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24%</a:t>
            </a:r>
            <a:r>
              <a:rPr lang="en-US" sz="2800" dirty="0" smtClean="0"/>
              <a:t> of young women and </a:t>
            </a:r>
            <a:r>
              <a:rPr lang="en-US" sz="2800" b="1" dirty="0" smtClean="0">
                <a:solidFill>
                  <a:schemeClr val="tx2"/>
                </a:solidFill>
              </a:rPr>
              <a:t>34%</a:t>
            </a:r>
            <a:r>
              <a:rPr lang="en-US" sz="2800" b="1" dirty="0" smtClean="0"/>
              <a:t> </a:t>
            </a:r>
            <a:r>
              <a:rPr lang="en-US" sz="2800" dirty="0" smtClean="0"/>
              <a:t>of young men age 15-24 have </a:t>
            </a:r>
            <a:r>
              <a:rPr lang="en-US" sz="2800" b="1" dirty="0" smtClean="0">
                <a:solidFill>
                  <a:schemeClr val="tx2"/>
                </a:solidFill>
              </a:rPr>
              <a:t>comprehensive HIV knowledge</a:t>
            </a:r>
            <a:r>
              <a:rPr lang="en-US" sz="2800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43%</a:t>
            </a:r>
            <a:r>
              <a:rPr lang="en-US" sz="2800" b="1" dirty="0" smtClean="0"/>
              <a:t> </a:t>
            </a:r>
            <a:r>
              <a:rPr lang="en-US" sz="2800" dirty="0" smtClean="0"/>
              <a:t>of young women </a:t>
            </a:r>
            <a:r>
              <a:rPr lang="en-US" sz="2800" smtClean="0"/>
              <a:t>and </a:t>
            </a:r>
            <a:r>
              <a:rPr lang="en-US" sz="2800" b="1" smtClean="0">
                <a:solidFill>
                  <a:schemeClr val="tx2"/>
                </a:solidFill>
              </a:rPr>
              <a:t>74%</a:t>
            </a:r>
            <a:r>
              <a:rPr lang="en-US" sz="2800" smtClean="0"/>
              <a:t> </a:t>
            </a:r>
            <a:r>
              <a:rPr lang="en-US" sz="2800" dirty="0" smtClean="0"/>
              <a:t>of young men </a:t>
            </a:r>
            <a:r>
              <a:rPr lang="en-US" sz="2800" b="1" dirty="0" smtClean="0">
                <a:solidFill>
                  <a:schemeClr val="tx2"/>
                </a:solidFill>
              </a:rPr>
              <a:t>know a condom source</a:t>
            </a:r>
            <a:r>
              <a:rPr lang="en-US" sz="2800" b="1" i="1" dirty="0" smtClean="0"/>
              <a:t>.</a:t>
            </a:r>
            <a:endParaRPr lang="en-US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Awareness of HIV/AIDS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600200" y="1524000"/>
            <a:ext cx="5791200" cy="3657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600" dirty="0" smtClean="0"/>
              <a:t>Overall,</a:t>
            </a:r>
            <a:r>
              <a:rPr lang="en-US" sz="3600" b="1" dirty="0" smtClean="0"/>
              <a:t> </a:t>
            </a:r>
            <a:r>
              <a:rPr lang="en-US" sz="3600" b="1" dirty="0" smtClean="0">
                <a:solidFill>
                  <a:schemeClr val="tx2"/>
                </a:solidFill>
              </a:rPr>
              <a:t>97%</a:t>
            </a:r>
            <a:r>
              <a:rPr lang="en-US" sz="3600" b="1" dirty="0" smtClean="0"/>
              <a:t> </a:t>
            </a:r>
            <a:r>
              <a:rPr lang="en-US" sz="3600" dirty="0" smtClean="0"/>
              <a:t>of women and </a:t>
            </a:r>
            <a:r>
              <a:rPr lang="en-US" sz="3600" b="1" dirty="0" smtClean="0">
                <a:solidFill>
                  <a:schemeClr val="tx2"/>
                </a:solidFill>
              </a:rPr>
              <a:t>99%</a:t>
            </a:r>
            <a:r>
              <a:rPr lang="en-US" sz="3600" dirty="0" smtClean="0"/>
              <a:t> of men </a:t>
            </a:r>
            <a:r>
              <a:rPr lang="en-US" sz="3600" b="1" dirty="0" smtClean="0">
                <a:solidFill>
                  <a:schemeClr val="tx2"/>
                </a:solidFill>
              </a:rPr>
              <a:t>have heard of HIV/AIDS</a:t>
            </a:r>
            <a:r>
              <a:rPr lang="en-US" sz="36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HIV Prevention Methods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08810141"/>
              </p:ext>
            </p:extLst>
          </p:nvPr>
        </p:nvGraphicFramePr>
        <p:xfrm>
          <a:off x="457200" y="1874837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-5938" y="1092714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HIV Prevention by Education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45968628"/>
              </p:ext>
            </p:extLst>
          </p:nvPr>
        </p:nvGraphicFramePr>
        <p:xfrm>
          <a:off x="447304" y="1600752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-9896" y="972234"/>
            <a:ext cx="8391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that HIV can be prevented by using condoms AND limiting sex to one HIV-negative partner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Knowledge of Mother to Child Transmission (MTCT) of HIV &amp; AIDS</a:t>
            </a:r>
            <a:endParaRPr lang="en-US" sz="40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11958730"/>
              </p:ext>
            </p:extLst>
          </p:nvPr>
        </p:nvGraphicFramePr>
        <p:xfrm>
          <a:off x="381000" y="1600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1154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say that: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184720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HIV Knowledge</a:t>
            </a:r>
          </a:p>
          <a:p>
            <a:r>
              <a:rPr lang="en-US" sz="3200" b="1" dirty="0" smtClean="0"/>
              <a:t>HIV-related Attitudes</a:t>
            </a:r>
          </a:p>
          <a:p>
            <a:r>
              <a:rPr lang="en-US" sz="3200" dirty="0" smtClean="0"/>
              <a:t>HIV-related </a:t>
            </a:r>
            <a:r>
              <a:rPr lang="en-US" sz="3200" dirty="0" err="1" smtClean="0"/>
              <a:t>Behaviour</a:t>
            </a:r>
            <a:r>
              <a:rPr lang="en-US" sz="3200" dirty="0" smtClean="0"/>
              <a:t> &amp; HIV Testing</a:t>
            </a:r>
          </a:p>
          <a:p>
            <a:r>
              <a:rPr lang="en-US" sz="3200" dirty="0" smtClean="0"/>
              <a:t>HIV and Youth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Beliefs About HIV &amp; AIDS</a:t>
            </a:r>
            <a:endParaRPr lang="en-US" sz="40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176425538"/>
              </p:ext>
            </p:extLst>
          </p:nvPr>
        </p:nvGraphicFramePr>
        <p:xfrm>
          <a:off x="381000" y="1219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914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say that: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1771"/>
            <a:ext cx="86106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Accepting Attitudes Towards Those Living With HIV</a:t>
            </a:r>
            <a:endParaRPr lang="en-US" sz="40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298922815"/>
              </p:ext>
            </p:extLst>
          </p:nvPr>
        </p:nvGraphicFramePr>
        <p:xfrm>
          <a:off x="381000" y="1066800"/>
          <a:ext cx="83058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791694" y="601881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women and men age 15-49 who have heard of HIV/AIDS, percentage expressing specific attitudes towards people living with HIV/AIDS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</TotalTime>
  <Words>643</Words>
  <Application>Microsoft Office PowerPoint</Application>
  <PresentationFormat>On-screen Show (4:3)</PresentationFormat>
  <Paragraphs>78</Paragraphs>
  <Slides>22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Custom Design</vt:lpstr>
      <vt:lpstr>1_Custom Design</vt:lpstr>
      <vt:lpstr>Slide 1</vt:lpstr>
      <vt:lpstr>Slide 2</vt:lpstr>
      <vt:lpstr>Awareness of HIV/AIDS</vt:lpstr>
      <vt:lpstr>Knowledge of HIV Prevention Methods</vt:lpstr>
      <vt:lpstr>Knowledge of HIV Prevention by Education</vt:lpstr>
      <vt:lpstr>Knowledge of Mother to Child Transmission (MTCT) of HIV &amp; AIDS</vt:lpstr>
      <vt:lpstr>Slide 7</vt:lpstr>
      <vt:lpstr>Beliefs About HIV &amp; AIDS</vt:lpstr>
      <vt:lpstr>Accepting Attitudes Towards Those Living With HIV</vt:lpstr>
      <vt:lpstr>Attitudes Towards Negotiating Safer Sexual Relations with Husbands</vt:lpstr>
      <vt:lpstr>Slide 11</vt:lpstr>
      <vt:lpstr>Multiple Sexual Partners: Men</vt:lpstr>
      <vt:lpstr>Paid Sex</vt:lpstr>
      <vt:lpstr>66% of women and 82% of men know where to get an HIV test.  </vt:lpstr>
      <vt:lpstr>HIV Testing</vt:lpstr>
      <vt:lpstr>Slide 16</vt:lpstr>
      <vt:lpstr>Comprehensive Knowledge of HIV among Youth</vt:lpstr>
      <vt:lpstr>Slide 18</vt:lpstr>
      <vt:lpstr>Slide 19</vt:lpstr>
      <vt:lpstr>Age at First Sex</vt:lpstr>
      <vt:lpstr>HIV Testing and Youth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487</cp:revision>
  <dcterms:created xsi:type="dcterms:W3CDTF">2010-10-01T13:18:19Z</dcterms:created>
  <dcterms:modified xsi:type="dcterms:W3CDTF">2012-05-09T14:45:02Z</dcterms:modified>
</cp:coreProperties>
</file>