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notesSlides/notesSlide9.xml" ContentType="application/vnd.openxmlformats-officedocument.presentationml.notesSlide+xml"/>
  <Override PartName="/ppt/charts/chart7.xml" ContentType="application/vnd.openxmlformats-officedocument.drawingml.chart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notesSlides/notesSlide6.xml" ContentType="application/vnd.openxmlformats-officedocument.presentationml.notesSlide+xml"/>
  <Override PartName="/ppt/charts/chart4.xml" ContentType="application/vnd.openxmlformats-officedocument.drawingml.chart+xml"/>
  <Override PartName="/ppt/notesSlides/notesSlide7.xml" ContentType="application/vnd.openxmlformats-officedocument.presentationml.notesSlide+xml"/>
  <Override PartName="/ppt/charts/chart5.xml" ContentType="application/vnd.openxmlformats-officedocument.drawingml.chart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notesSlides/notesSlide5.xml" ContentType="application/vnd.openxmlformats-officedocument.presentationml.notesSlide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charts/chart6.xml" ContentType="application/vnd.openxmlformats-officedocument.drawingml.chart+xml"/>
  <Override PartName="/ppt/notesSlides/notesSlide11.xml" ContentType="application/vnd.openxmlformats-officedocument.presentationml.notesSlide+xml"/>
  <Override PartName="/ppt/charts/chart10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6" r:id="rId1"/>
    <p:sldMasterId id="2147483705" r:id="rId2"/>
  </p:sldMasterIdLst>
  <p:notesMasterIdLst>
    <p:notesMasterId r:id="rId21"/>
  </p:notesMasterIdLst>
  <p:sldIdLst>
    <p:sldId id="295" r:id="rId3"/>
    <p:sldId id="258" r:id="rId4"/>
    <p:sldId id="259" r:id="rId5"/>
    <p:sldId id="262" r:id="rId6"/>
    <p:sldId id="287" r:id="rId7"/>
    <p:sldId id="297" r:id="rId8"/>
    <p:sldId id="281" r:id="rId9"/>
    <p:sldId id="268" r:id="rId10"/>
    <p:sldId id="269" r:id="rId11"/>
    <p:sldId id="271" r:id="rId12"/>
    <p:sldId id="292" r:id="rId13"/>
    <p:sldId id="296" r:id="rId14"/>
    <p:sldId id="283" r:id="rId15"/>
    <p:sldId id="275" r:id="rId16"/>
    <p:sldId id="276" r:id="rId17"/>
    <p:sldId id="278" r:id="rId18"/>
    <p:sldId id="285" r:id="rId19"/>
    <p:sldId id="280" r:id="rId2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887" autoAdjust="0"/>
    <p:restoredTop sz="80162" autoAdjust="0"/>
  </p:normalViewPr>
  <p:slideViewPr>
    <p:cSldViewPr>
      <p:cViewPr>
        <p:scale>
          <a:sx n="80" d="100"/>
          <a:sy n="80" d="100"/>
        </p:scale>
        <p:origin x="-250" y="-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698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Improved source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54</c:v>
                </c:pt>
                <c:pt idx="1">
                  <c:v>95</c:v>
                </c:pt>
                <c:pt idx="2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Non-improved source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46</c:v>
                </c:pt>
                <c:pt idx="1">
                  <c:v>5</c:v>
                </c:pt>
                <c:pt idx="2">
                  <c:v>58</c:v>
                </c:pt>
              </c:numCache>
            </c:numRef>
          </c:val>
        </c:ser>
        <c:dLbls>
          <c:showVal val="1"/>
        </c:dLbls>
        <c:gapWidth val="50"/>
        <c:overlap val="100"/>
        <c:axId val="53855360"/>
        <c:axId val="53856896"/>
      </c:barChart>
      <c:catAx>
        <c:axId val="53855360"/>
        <c:scaling>
          <c:orientation val="minMax"/>
        </c:scaling>
        <c:axPos val="b"/>
        <c:majorTickMark val="none"/>
        <c:tickLblPos val="nextTo"/>
        <c:crossAx val="53856896"/>
        <c:crosses val="autoZero"/>
        <c:auto val="1"/>
        <c:lblAlgn val="ctr"/>
        <c:lblOffset val="100"/>
      </c:catAx>
      <c:valAx>
        <c:axId val="53856896"/>
        <c:scaling>
          <c:orientation val="minMax"/>
          <c:min val="0"/>
        </c:scaling>
        <c:delete val="1"/>
        <c:axPos val="l"/>
        <c:numFmt formatCode="0%" sourceLinked="1"/>
        <c:tickLblPos val="none"/>
        <c:crossAx val="53855360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1"/>
              <c:layout>
                <c:manualLayout>
                  <c:x val="-0.11295294074156223"/>
                  <c:y val="0.12764550264550265"/>
                </c:manualLayout>
              </c:layout>
              <c:spPr/>
              <c:txPr>
                <a:bodyPr/>
                <a:lstStyle/>
                <a:p>
                  <a:pPr>
                    <a:defRPr lang="en-US" dirty="0"/>
                  </a:pPr>
                  <a:endParaRPr lang="en-US"/>
                </a:p>
              </c:txPr>
              <c:showCatName val="1"/>
              <c:showPercent val="1"/>
            </c:dLbl>
            <c:dLbl>
              <c:idx val="2"/>
              <c:layout>
                <c:manualLayout>
                  <c:x val="-0.15092223061158455"/>
                  <c:y val="-0.17455889842127956"/>
                </c:manualLayout>
              </c:layout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  <c:showCatName val="1"/>
              <c:showPercent val="1"/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</c:v>
                </c:pt>
                <c:pt idx="1">
                  <c:v>24</c:v>
                </c:pt>
                <c:pt idx="2">
                  <c:v>13</c:v>
                </c:pt>
                <c:pt idx="3">
                  <c:v>56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Sales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pPr>
                      <a:defRPr>
                        <a:solidFill>
                          <a:schemeClr val="bg1"/>
                        </a:solidFill>
                      </a:defRPr>
                    </a:pPr>
                    <a:r>
                      <a:rPr lang="en-US" dirty="0" smtClean="0"/>
                      <a:t>Cash </a:t>
                    </a:r>
                    <a:r>
                      <a:rPr lang="en-US" dirty="0"/>
                      <a:t>only
</a:t>
                    </a:r>
                    <a:r>
                      <a:rPr lang="en-US" dirty="0" smtClean="0"/>
                      <a:t>68%</a:t>
                    </a:r>
                    <a:endParaRPr lang="en-US" dirty="0"/>
                  </a:p>
                </c:rich>
              </c:tx>
              <c:spPr/>
              <c:showCatName val="1"/>
              <c:showPercent val="1"/>
            </c:dLbl>
            <c:dLbl>
              <c:idx val="3"/>
              <c:spPr/>
              <c:txPr>
                <a:bodyPr/>
                <a:lstStyle/>
                <a:p>
                  <a:pPr>
                    <a:defRPr>
                      <a:solidFill>
                        <a:schemeClr val="bg1"/>
                      </a:solidFill>
                    </a:defRPr>
                  </a:pPr>
                  <a:endParaRPr lang="en-US"/>
                </a:p>
              </c:txPr>
            </c:dLbl>
            <c:showCatName val="1"/>
            <c:showPercent val="1"/>
            <c:showLeaderLines val="1"/>
          </c:dLbls>
          <c:cat>
            <c:strRef>
              <c:f>Sheet1!$A$2:$A$5</c:f>
              <c:strCache>
                <c:ptCount val="4"/>
                <c:pt idx="0">
                  <c:v>Cash only</c:v>
                </c:pt>
                <c:pt idx="1">
                  <c:v>Cash and in-kind</c:v>
                </c:pt>
                <c:pt idx="2">
                  <c:v>In-kind only</c:v>
                </c:pt>
                <c:pt idx="3">
                  <c:v>Not paid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68</c:v>
                </c:pt>
                <c:pt idx="1">
                  <c:v>24</c:v>
                </c:pt>
                <c:pt idx="2">
                  <c:v>1</c:v>
                </c:pt>
                <c:pt idx="3">
                  <c:v>8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txPr>
    <a:bodyPr/>
    <a:lstStyle/>
    <a:p>
      <a:pPr>
        <a:defRPr sz="1800"/>
      </a:pPr>
      <a:endParaRPr lang="en-US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Pt>
            <c:idx val="1"/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Smoked cigarettes</c:v>
                </c:pt>
                <c:pt idx="1">
                  <c:v>Uses other tobacco</c:v>
                </c:pt>
                <c:pt idx="2">
                  <c:v>Does not use tobacco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</c:v>
                </c:pt>
                <c:pt idx="1">
                  <c:v>2</c:v>
                </c:pt>
                <c:pt idx="2">
                  <c:v>93</c:v>
                </c:pt>
              </c:numCache>
            </c:numRef>
          </c:val>
        </c:ser>
        <c:dLbls>
          <c:showVal val="1"/>
        </c:dLbls>
        <c:overlap val="-25"/>
        <c:axId val="81825152"/>
        <c:axId val="81929344"/>
      </c:barChart>
      <c:catAx>
        <c:axId val="81825152"/>
        <c:scaling>
          <c:orientation val="minMax"/>
        </c:scaling>
        <c:axPos val="b"/>
        <c:numFmt formatCode="General" sourceLinked="1"/>
        <c:majorTickMark val="none"/>
        <c:tickLblPos val="nextTo"/>
        <c:crossAx val="81929344"/>
        <c:crosses val="autoZero"/>
        <c:auto val="1"/>
        <c:lblAlgn val="ctr"/>
        <c:lblOffset val="100"/>
      </c:catAx>
      <c:valAx>
        <c:axId val="81929344"/>
        <c:scaling>
          <c:orientation val="minMax"/>
        </c:scaling>
        <c:delete val="1"/>
        <c:axPos val="l"/>
        <c:numFmt formatCode="General" sourceLinked="1"/>
        <c:tickLblPos val="none"/>
        <c:crossAx val="81825152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Improved, not shared facility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</c:v>
                </c:pt>
                <c:pt idx="1">
                  <c:v>14</c:v>
                </c:pt>
                <c:pt idx="2">
                  <c:v>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Shared facility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10</c:v>
                </c:pt>
                <c:pt idx="1">
                  <c:v>32</c:v>
                </c:pt>
                <c:pt idx="2">
                  <c:v>3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Non-improved facility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82</c:v>
                </c:pt>
                <c:pt idx="1">
                  <c:v>54</c:v>
                </c:pt>
                <c:pt idx="2">
                  <c:v>91</c:v>
                </c:pt>
              </c:numCache>
            </c:numRef>
          </c:val>
        </c:ser>
        <c:dLbls>
          <c:showVal val="1"/>
        </c:dLbls>
        <c:gapWidth val="95"/>
        <c:overlap val="100"/>
        <c:axId val="53961856"/>
        <c:axId val="53963392"/>
      </c:barChart>
      <c:catAx>
        <c:axId val="53961856"/>
        <c:scaling>
          <c:orientation val="minMax"/>
        </c:scaling>
        <c:axPos val="b"/>
        <c:majorTickMark val="none"/>
        <c:tickLblPos val="nextTo"/>
        <c:crossAx val="53963392"/>
        <c:crosses val="autoZero"/>
        <c:auto val="1"/>
        <c:lblAlgn val="ctr"/>
        <c:lblOffset val="100"/>
      </c:catAx>
      <c:valAx>
        <c:axId val="53963392"/>
        <c:scaling>
          <c:orientation val="minMax"/>
        </c:scaling>
        <c:delete val="1"/>
        <c:axPos val="l"/>
        <c:numFmt formatCode="0%" sourceLinked="1"/>
        <c:tickLblPos val="none"/>
        <c:crossAx val="53961856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Pt>
            <c:idx val="1"/>
            <c:spPr>
              <a:solidFill>
                <a:schemeClr val="accent1"/>
              </a:solidFill>
            </c:spPr>
          </c:dPt>
          <c:dPt>
            <c:idx val="2"/>
            <c:spPr>
              <a:solidFill>
                <a:schemeClr val="accent2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23</c:v>
                </c:pt>
                <c:pt idx="1">
                  <c:v>85</c:v>
                </c:pt>
                <c:pt idx="2">
                  <c:v>5</c:v>
                </c:pt>
              </c:numCache>
            </c:numRef>
          </c:val>
        </c:ser>
        <c:dLbls>
          <c:showVal val="1"/>
        </c:dLbls>
        <c:overlap val="-25"/>
        <c:axId val="54021504"/>
        <c:axId val="54035584"/>
      </c:barChart>
      <c:catAx>
        <c:axId val="54021504"/>
        <c:scaling>
          <c:orientation val="minMax"/>
        </c:scaling>
        <c:axPos val="b"/>
        <c:majorTickMark val="none"/>
        <c:tickLblPos val="nextTo"/>
        <c:crossAx val="54035584"/>
        <c:crosses val="autoZero"/>
        <c:auto val="1"/>
        <c:lblAlgn val="ctr"/>
        <c:lblOffset val="100"/>
      </c:catAx>
      <c:valAx>
        <c:axId val="54035584"/>
        <c:scaling>
          <c:orientation val="minMax"/>
          <c:max val="100"/>
        </c:scaling>
        <c:delete val="1"/>
        <c:axPos val="l"/>
        <c:numFmt formatCode="General" sourceLinked="1"/>
        <c:tickLblPos val="none"/>
        <c:crossAx val="5402150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Rural</c:v>
                </c:pt>
              </c:strCache>
            </c:strRef>
          </c:tx>
          <c:spPr>
            <a:solidFill>
              <a:schemeClr val="accent2"/>
            </a:solidFill>
          </c:spP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&lt;1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Bicycle</c:v>
                </c:pt>
                <c:pt idx="1">
                  <c:v>Car/truck</c:v>
                </c:pt>
                <c:pt idx="2">
                  <c:v>Mobile 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0</c:v>
                </c:pt>
                <c:pt idx="2">
                  <c:v>13</c:v>
                </c:pt>
                <c:pt idx="3">
                  <c:v>1</c:v>
                </c:pt>
                <c:pt idx="4">
                  <c:v>34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Urban</c:v>
                </c:pt>
              </c:strCache>
            </c:strRef>
          </c:tx>
          <c:spPr>
            <a:solidFill>
              <a:schemeClr val="accent1"/>
            </a:solidFill>
          </c:spP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Bicycle</c:v>
                </c:pt>
                <c:pt idx="1">
                  <c:v>Car/truck</c:v>
                </c:pt>
                <c:pt idx="2">
                  <c:v>Mobile 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</c:v>
                </c:pt>
                <c:pt idx="1">
                  <c:v>4</c:v>
                </c:pt>
                <c:pt idx="2">
                  <c:v>65</c:v>
                </c:pt>
                <c:pt idx="3">
                  <c:v>42</c:v>
                </c:pt>
                <c:pt idx="4">
                  <c:v>64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Total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Bicycle</c:v>
                </c:pt>
                <c:pt idx="1">
                  <c:v>Car/truck</c:v>
                </c:pt>
                <c:pt idx="2">
                  <c:v>Mobile phone</c:v>
                </c:pt>
                <c:pt idx="3">
                  <c:v>Television</c:v>
                </c:pt>
                <c:pt idx="4">
                  <c:v>Radio</c:v>
                </c:pt>
              </c:strCache>
            </c:strRef>
          </c:cat>
          <c:val>
            <c:numRef>
              <c:f>Sheet1!$D$2:$D$6</c:f>
              <c:numCache>
                <c:formatCode>General</c:formatCode>
                <c:ptCount val="5"/>
                <c:pt idx="0">
                  <c:v>2</c:v>
                </c:pt>
                <c:pt idx="1">
                  <c:v>1</c:v>
                </c:pt>
                <c:pt idx="2">
                  <c:v>25</c:v>
                </c:pt>
                <c:pt idx="3">
                  <c:v>10</c:v>
                </c:pt>
                <c:pt idx="4">
                  <c:v>41</c:v>
                </c:pt>
              </c:numCache>
            </c:numRef>
          </c:val>
        </c:ser>
        <c:dLbls>
          <c:showVal val="1"/>
        </c:dLbls>
        <c:overlap val="-25"/>
        <c:axId val="54070272"/>
        <c:axId val="54084352"/>
      </c:barChart>
      <c:catAx>
        <c:axId val="54070272"/>
        <c:scaling>
          <c:orientation val="minMax"/>
        </c:scaling>
        <c:axPos val="l"/>
        <c:numFmt formatCode="General" sourceLinked="1"/>
        <c:majorTickMark val="none"/>
        <c:tickLblPos val="nextTo"/>
        <c:crossAx val="54084352"/>
        <c:crosses val="autoZero"/>
        <c:auto val="1"/>
        <c:lblAlgn val="ctr"/>
        <c:lblOffset val="100"/>
        <c:tickMarkSkip val="1"/>
      </c:catAx>
      <c:valAx>
        <c:axId val="54084352"/>
        <c:scaling>
          <c:orientation val="minMax"/>
        </c:scaling>
        <c:delete val="1"/>
        <c:axPos val="b"/>
        <c:numFmt formatCode="General" sourceLinked="1"/>
        <c:tickLblPos val="none"/>
        <c:crossAx val="54070272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percentStacked"/>
        <c:ser>
          <c:idx val="0"/>
          <c:order val="0"/>
          <c:tx>
            <c:strRef>
              <c:f>Sheet1!$B$1</c:f>
              <c:strCache>
                <c:ptCount val="1"/>
                <c:pt idx="0">
                  <c:v>No education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30</c:v>
                </c:pt>
                <c:pt idx="1">
                  <c:v>51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Some primary</c:v>
                </c:pt>
              </c:strCache>
            </c:strRef>
          </c:tx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47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chemeClr val="tx1"/>
                        </a:solidFill>
                      </a:rPr>
                      <a:t>34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tx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Sheet1!$C$2:$C$3</c:f>
              <c:numCache>
                <c:formatCode>General</c:formatCode>
                <c:ptCount val="2"/>
                <c:pt idx="0">
                  <c:v>47</c:v>
                </c:pt>
                <c:pt idx="1">
                  <c:v>34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Completed primary</c:v>
                </c:pt>
              </c:strCache>
            </c:strRef>
          </c:tx>
          <c:spPr>
            <a:solidFill>
              <a:schemeClr val="accent1"/>
            </a:solidFill>
          </c:spPr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="1" i="0" dirty="0" smtClean="0">
                        <a:solidFill>
                          <a:schemeClr val="bg1"/>
                        </a:solidFill>
                      </a:rPr>
                      <a:t>6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4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 i="0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Sheet1!$D$2:$D$3</c:f>
              <c:numCache>
                <c:formatCode>General</c:formatCode>
                <c:ptCount val="2"/>
                <c:pt idx="0">
                  <c:v>6</c:v>
                </c:pt>
                <c:pt idx="1">
                  <c:v>4</c:v>
                </c:pt>
              </c:numCache>
            </c:numRef>
          </c:val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Some secondary</c:v>
                </c:pt>
              </c:strCache>
            </c:strRef>
          </c:tx>
          <c:spPr>
            <a:solidFill>
              <a:schemeClr val="accent3"/>
            </a:solidFill>
          </c:spP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b="1" dirty="0" smtClean="0">
                        <a:solidFill>
                          <a:schemeClr val="bg1"/>
                        </a:solidFill>
                      </a:rPr>
                      <a:t>6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Sheet1!$E$2:$E$3</c:f>
              <c:numCache>
                <c:formatCode>General</c:formatCode>
                <c:ptCount val="2"/>
                <c:pt idx="0">
                  <c:v>9</c:v>
                </c:pt>
                <c:pt idx="1">
                  <c:v>6</c:v>
                </c:pt>
              </c:numCache>
            </c:numRef>
          </c:val>
        </c:ser>
        <c:ser>
          <c:idx val="4"/>
          <c:order val="4"/>
          <c:tx>
            <c:strRef>
              <c:f>Sheet1!$F$1</c:f>
              <c:strCache>
                <c:ptCount val="1"/>
                <c:pt idx="0">
                  <c:v>Completed secondary</c:v>
                </c:pt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dirty="0" smtClean="0">
                        <a:solidFill>
                          <a:schemeClr val="bg1"/>
                        </a:solidFill>
                      </a:rPr>
                      <a:t>1</a:t>
                    </a:r>
                    <a:endParaRPr lang="en-US" dirty="0">
                      <a:solidFill>
                        <a:schemeClr val="bg1"/>
                      </a:solidFill>
                    </a:endParaRP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Sheet1!$F$2:$F$3</c:f>
              <c:numCache>
                <c:formatCode>General</c:formatCode>
                <c:ptCount val="2"/>
                <c:pt idx="0">
                  <c:v>1</c:v>
                </c:pt>
                <c:pt idx="1">
                  <c:v>1</c:v>
                </c:pt>
              </c:numCache>
            </c:numRef>
          </c:val>
        </c:ser>
        <c:ser>
          <c:idx val="5"/>
          <c:order val="5"/>
          <c:tx>
            <c:strRef>
              <c:f>Sheet1!$G$1</c:f>
              <c:strCache>
                <c:ptCount val="1"/>
                <c:pt idx="0">
                  <c:v>More than secondary</c:v>
                </c:pt>
              </c:strCache>
            </c:strRef>
          </c:tx>
          <c:dLbls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en-US"/>
              </a:p>
            </c:txPr>
            <c:showVal val="1"/>
          </c:dLbls>
          <c:cat>
            <c:strRef>
              <c:f>Sheet1!$A$2:$A$3</c:f>
              <c:strCache>
                <c:ptCount val="2"/>
                <c:pt idx="0">
                  <c:v>Men</c:v>
                </c:pt>
                <c:pt idx="1">
                  <c:v>Women</c:v>
                </c:pt>
              </c:strCache>
            </c:strRef>
          </c:cat>
          <c:val>
            <c:numRef>
              <c:f>Sheet1!$G$2:$G$3</c:f>
              <c:numCache>
                <c:formatCode>General</c:formatCode>
                <c:ptCount val="2"/>
                <c:pt idx="0">
                  <c:v>7</c:v>
                </c:pt>
                <c:pt idx="1">
                  <c:v>4</c:v>
                </c:pt>
              </c:numCache>
            </c:numRef>
          </c:val>
        </c:ser>
        <c:dLbls>
          <c:showVal val="1"/>
        </c:dLbls>
        <c:gapWidth val="95"/>
        <c:overlap val="100"/>
        <c:axId val="56390784"/>
        <c:axId val="56392320"/>
      </c:barChart>
      <c:catAx>
        <c:axId val="56390784"/>
        <c:scaling>
          <c:orientation val="minMax"/>
        </c:scaling>
        <c:axPos val="b"/>
        <c:numFmt formatCode="General" sourceLinked="1"/>
        <c:majorTickMark val="none"/>
        <c:tickLblPos val="nextTo"/>
        <c:crossAx val="56392320"/>
        <c:crosses val="autoZero"/>
        <c:auto val="1"/>
        <c:lblAlgn val="ctr"/>
        <c:lblOffset val="100"/>
      </c:catAx>
      <c:valAx>
        <c:axId val="56392320"/>
        <c:scaling>
          <c:orientation val="minMax"/>
        </c:scaling>
        <c:delete val="1"/>
        <c:axPos val="l"/>
        <c:numFmt formatCode="0%" sourceLinked="1"/>
        <c:tickLblPos val="none"/>
        <c:crossAx val="56390784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1.6975308641975311E-2"/>
          <c:y val="0.15961319683848973"/>
          <c:w val="0.96604938271604934"/>
          <c:h val="0.73380476817743301"/>
        </c:manualLayout>
      </c:layout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38</c:v>
                </c:pt>
                <c:pt idx="1">
                  <c:v>69</c:v>
                </c:pt>
                <c:pt idx="2">
                  <c:v>29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Total</c:v>
                </c:pt>
                <c:pt idx="1">
                  <c:v>Urban</c:v>
                </c:pt>
                <c:pt idx="2">
                  <c:v>Rural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67</c:v>
                </c:pt>
                <c:pt idx="1">
                  <c:v>90</c:v>
                </c:pt>
                <c:pt idx="2">
                  <c:v>60</c:v>
                </c:pt>
              </c:numCache>
            </c:numRef>
          </c:val>
        </c:ser>
        <c:dLbls>
          <c:showVal val="1"/>
        </c:dLbls>
        <c:overlap val="-25"/>
        <c:axId val="52469120"/>
        <c:axId val="52483200"/>
      </c:barChart>
      <c:catAx>
        <c:axId val="52469120"/>
        <c:scaling>
          <c:orientation val="minMax"/>
        </c:scaling>
        <c:axPos val="b"/>
        <c:majorTickMark val="none"/>
        <c:tickLblPos val="nextTo"/>
        <c:crossAx val="52483200"/>
        <c:crosses val="autoZero"/>
        <c:auto val="1"/>
        <c:lblAlgn val="ctr"/>
        <c:lblOffset val="100"/>
      </c:catAx>
      <c:valAx>
        <c:axId val="52483200"/>
        <c:scaling>
          <c:orientation val="minMax"/>
        </c:scaling>
        <c:delete val="1"/>
        <c:axPos val="l"/>
        <c:numFmt formatCode="General" sourceLinked="1"/>
        <c:tickLblPos val="none"/>
        <c:crossAx val="5246912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Reads newspaper </c:v>
                </c:pt>
                <c:pt idx="1">
                  <c:v>Watches television</c:v>
                </c:pt>
                <c:pt idx="2">
                  <c:v>Listens to the radio</c:v>
                </c:pt>
                <c:pt idx="3">
                  <c:v>All three</c:v>
                </c:pt>
                <c:pt idx="4">
                  <c:v>No media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</c:v>
                </c:pt>
                <c:pt idx="1">
                  <c:v>16</c:v>
                </c:pt>
                <c:pt idx="2">
                  <c:v>22</c:v>
                </c:pt>
                <c:pt idx="3">
                  <c:v>2</c:v>
                </c:pt>
                <c:pt idx="4">
                  <c:v>68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Reads newspaper </c:v>
                </c:pt>
                <c:pt idx="1">
                  <c:v>Watches television</c:v>
                </c:pt>
                <c:pt idx="2">
                  <c:v>Listens to the radio</c:v>
                </c:pt>
                <c:pt idx="3">
                  <c:v>All three</c:v>
                </c:pt>
                <c:pt idx="4">
                  <c:v>No media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11</c:v>
                </c:pt>
                <c:pt idx="1">
                  <c:v>22</c:v>
                </c:pt>
                <c:pt idx="2">
                  <c:v>38</c:v>
                </c:pt>
                <c:pt idx="3">
                  <c:v>6</c:v>
                </c:pt>
                <c:pt idx="4">
                  <c:v>53</c:v>
                </c:pt>
              </c:numCache>
            </c:numRef>
          </c:val>
        </c:ser>
        <c:dLbls>
          <c:showVal val="1"/>
        </c:dLbls>
        <c:gapWidth val="100"/>
        <c:overlap val="-25"/>
        <c:axId val="56522624"/>
        <c:axId val="56524160"/>
      </c:barChart>
      <c:catAx>
        <c:axId val="56522624"/>
        <c:scaling>
          <c:orientation val="minMax"/>
        </c:scaling>
        <c:axPos val="b"/>
        <c:numFmt formatCode="General" sourceLinked="1"/>
        <c:majorTickMark val="none"/>
        <c:tickLblPos val="nextTo"/>
        <c:crossAx val="56524160"/>
        <c:crosses val="autoZero"/>
        <c:auto val="1"/>
        <c:lblAlgn val="ctr"/>
        <c:lblOffset val="100"/>
      </c:catAx>
      <c:valAx>
        <c:axId val="56524160"/>
        <c:scaling>
          <c:orientation val="minMax"/>
        </c:scaling>
        <c:delete val="1"/>
        <c:axPos val="l"/>
        <c:numFmt formatCode="General" sourceLinked="1"/>
        <c:tickLblPos val="none"/>
        <c:crossAx val="5652262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Worked in the past 7 days</c:v>
                </c:pt>
                <c:pt idx="1">
                  <c:v>Not currently employed</c:v>
                </c:pt>
                <c:pt idx="2">
                  <c:v>Not employed in the 12 months before the survey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38</c:v>
                </c:pt>
                <c:pt idx="1">
                  <c:v>20</c:v>
                </c:pt>
                <c:pt idx="2">
                  <c:v>42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Sheet1!$A$2:$A$4</c:f>
              <c:strCache>
                <c:ptCount val="3"/>
                <c:pt idx="0">
                  <c:v>Worked in the past 7 days</c:v>
                </c:pt>
                <c:pt idx="1">
                  <c:v>Not currently employed</c:v>
                </c:pt>
                <c:pt idx="2">
                  <c:v>Not employed in the 12 months before the survey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80</c:v>
                </c:pt>
                <c:pt idx="1">
                  <c:v>15</c:v>
                </c:pt>
                <c:pt idx="2">
                  <c:v>5</c:v>
                </c:pt>
              </c:numCache>
            </c:numRef>
          </c:val>
        </c:ser>
        <c:dLbls>
          <c:showVal val="1"/>
        </c:dLbls>
        <c:overlap val="-25"/>
        <c:axId val="56584064"/>
        <c:axId val="56585600"/>
      </c:barChart>
      <c:catAx>
        <c:axId val="56584064"/>
        <c:scaling>
          <c:orientation val="minMax"/>
        </c:scaling>
        <c:axPos val="b"/>
        <c:majorTickMark val="none"/>
        <c:tickLblPos val="nextTo"/>
        <c:crossAx val="56585600"/>
        <c:crosses val="autoZero"/>
        <c:auto val="1"/>
        <c:lblAlgn val="ctr"/>
        <c:lblOffset val="100"/>
      </c:catAx>
      <c:valAx>
        <c:axId val="56585600"/>
        <c:scaling>
          <c:orientation val="minMax"/>
        </c:scaling>
        <c:delete val="1"/>
        <c:axPos val="l"/>
        <c:numFmt formatCode="General" sourceLinked="1"/>
        <c:tickLblPos val="none"/>
        <c:crossAx val="5658406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plotArea>
      <c:layout>
        <c:manualLayout>
          <c:layoutTarget val="inner"/>
          <c:xMode val="edge"/>
          <c:yMode val="edge"/>
          <c:x val="0.42986240132904885"/>
          <c:y val="5.5268052555495488E-2"/>
          <c:w val="0.55297155622401284"/>
          <c:h val="0.91913971253526761"/>
        </c:manualLayout>
      </c:layout>
      <c:barChart>
        <c:barDir val="bar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Women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Professional/ Technical/Managerial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Agriculture</c:v>
                </c:pt>
              </c:strCache>
            </c:strRef>
          </c:cat>
          <c:val>
            <c:numRef>
              <c:f>Sheet1!$B$2:$G$2</c:f>
              <c:numCache>
                <c:formatCode>General</c:formatCode>
                <c:ptCount val="6"/>
                <c:pt idx="0">
                  <c:v>3</c:v>
                </c:pt>
                <c:pt idx="1">
                  <c:v>2</c:v>
                </c:pt>
                <c:pt idx="2">
                  <c:v>33</c:v>
                </c:pt>
                <c:pt idx="3">
                  <c:v>13</c:v>
                </c:pt>
                <c:pt idx="4">
                  <c:v>2</c:v>
                </c:pt>
                <c:pt idx="5">
                  <c:v>46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Men</c:v>
                </c:pt>
              </c:strCache>
            </c:strRef>
          </c:tx>
          <c:spPr>
            <a:solidFill>
              <a:schemeClr val="bg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Sheet1!$B$1:$G$1</c:f>
              <c:strCache>
                <c:ptCount val="6"/>
                <c:pt idx="0">
                  <c:v>Professional/ Technical/Managerial</c:v>
                </c:pt>
                <c:pt idx="1">
                  <c:v>Clerical</c:v>
                </c:pt>
                <c:pt idx="2">
                  <c:v>Sales and services</c:v>
                </c:pt>
                <c:pt idx="3">
                  <c:v>Skilled manual</c:v>
                </c:pt>
                <c:pt idx="4">
                  <c:v>Unskilled manual</c:v>
                </c:pt>
                <c:pt idx="5">
                  <c:v>Agriculture</c:v>
                </c:pt>
              </c:strCache>
            </c:strRef>
          </c:cat>
          <c:val>
            <c:numRef>
              <c:f>Sheet1!$B$3:$G$3</c:f>
              <c:numCache>
                <c:formatCode>General</c:formatCode>
                <c:ptCount val="6"/>
                <c:pt idx="0">
                  <c:v>4</c:v>
                </c:pt>
                <c:pt idx="1">
                  <c:v>1</c:v>
                </c:pt>
                <c:pt idx="2">
                  <c:v>10</c:v>
                </c:pt>
                <c:pt idx="3">
                  <c:v>7</c:v>
                </c:pt>
                <c:pt idx="4">
                  <c:v>2</c:v>
                </c:pt>
                <c:pt idx="5">
                  <c:v>73</c:v>
                </c:pt>
              </c:numCache>
            </c:numRef>
          </c:val>
        </c:ser>
        <c:dLbls>
          <c:showVal val="1"/>
        </c:dLbls>
        <c:gapWidth val="100"/>
        <c:overlap val="-25"/>
        <c:axId val="81723392"/>
        <c:axId val="81724928"/>
      </c:barChart>
      <c:catAx>
        <c:axId val="81723392"/>
        <c:scaling>
          <c:orientation val="minMax"/>
        </c:scaling>
        <c:axPos val="l"/>
        <c:numFmt formatCode="General" sourceLinked="1"/>
        <c:majorTickMark val="none"/>
        <c:tickLblPos val="low"/>
        <c:txPr>
          <a:bodyPr rot="0" vert="horz"/>
          <a:lstStyle/>
          <a:p>
            <a:pPr>
              <a:defRPr/>
            </a:pPr>
            <a:endParaRPr lang="en-US"/>
          </a:p>
        </c:txPr>
        <c:crossAx val="81724928"/>
        <c:crosses val="autoZero"/>
        <c:auto val="1"/>
        <c:lblAlgn val="ctr"/>
        <c:lblOffset val="100"/>
        <c:tickLblSkip val="1"/>
      </c:catAx>
      <c:valAx>
        <c:axId val="81724928"/>
        <c:scaling>
          <c:orientation val="minMax"/>
          <c:max val="100"/>
        </c:scaling>
        <c:delete val="1"/>
        <c:axPos val="b"/>
        <c:numFmt formatCode="General" sourceLinked="1"/>
        <c:tickLblPos val="none"/>
        <c:crossAx val="8172339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82999838290355921"/>
          <c:y val="0.40482262297857952"/>
          <c:w val="0.13588312124491558"/>
          <c:h val="0.15298394152343853"/>
        </c:manualLayout>
      </c:layout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63E84360-80D7-4FB7-8459-5DDEC46EC0B9}" type="datetimeFigureOut">
              <a:rPr lang="en-US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A5CE084D-8D06-4728-992A-3959883A512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11702453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5CE084D-8D06-4728-992A-3959883A5124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687876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6ED2971-BC9A-41A2-B9AA-9543A1DFB4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  <p:sp>
        <p:nvSpPr>
          <p:cNvPr id="440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403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B5EDC03-D88A-47C5-9303-CECE35ED3D4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  <p:sp>
        <p:nvSpPr>
          <p:cNvPr id="450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6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1BE51F-A35E-4F1A-A27D-0A9248A9A85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  <p:sp>
        <p:nvSpPr>
          <p:cNvPr id="471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1A386C6-4F3F-48F7-A217-2F323A3609D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FEC1D05-BB65-40E4-9A5D-34E8995C30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F3A7FEA-87A3-4124-9CBC-B550ABEF0544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F01FC58-9EFE-46FD-850C-F9775E4213A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1CDFA88-106E-4CF1-A3DB-9A452F276B08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9753668-2539-49DB-99D0-7EF00AD306C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F49E209-142C-48CF-B8EB-968CFB65EAE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A5A69D4-8B60-4740-9F30-94D3E2884D1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  <p:sp>
        <p:nvSpPr>
          <p:cNvPr id="327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fr-CI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Ethiopia</a:t>
            </a:r>
            <a:r>
              <a:rPr lang="en-US" sz="3200" b="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-338630" y="2255772"/>
            <a:ext cx="9821260" cy="2346456"/>
            <a:chOff x="-338630" y="1771045"/>
            <a:chExt cx="9821260" cy="2346456"/>
          </a:xfrm>
        </p:grpSpPr>
        <p:grpSp>
          <p:nvGrpSpPr>
            <p:cNvPr id="12" name="Group 11"/>
            <p:cNvGrpSpPr/>
            <p:nvPr userDrawn="1"/>
          </p:nvGrpSpPr>
          <p:grpSpPr>
            <a:xfrm>
              <a:off x="-338630" y="2010380"/>
              <a:ext cx="9821260" cy="1849341"/>
              <a:chOff x="6626" y="2036859"/>
              <a:chExt cx="9821260" cy="1849341"/>
            </a:xfrm>
          </p:grpSpPr>
          <p:pic>
            <p:nvPicPr>
              <p:cNvPr id="15" name="Picture 14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3855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626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00858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73562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67794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62026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545190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66469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08087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73562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60701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6" name="Picture 25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546515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639422" y="29512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639422" y="20368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454933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452283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733654" y="20368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2" name="Picture 3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717340" y="2951259"/>
                <a:ext cx="1094232" cy="914400"/>
              </a:xfrm>
              <a:prstGeom prst="rect">
                <a:avLst/>
              </a:prstGeom>
            </p:spPr>
          </p:pic>
        </p:grpSp>
        <p:sp>
          <p:nvSpPr>
            <p:cNvPr id="13" name="Rectangle 12"/>
            <p:cNvSpPr/>
            <p:nvPr userDrawn="1"/>
          </p:nvSpPr>
          <p:spPr>
            <a:xfrm>
              <a:off x="-76200" y="1771045"/>
              <a:ext cx="9372600" cy="2577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-114300" y="3859721"/>
              <a:ext cx="9372600" cy="2577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640399-CC18-4EA9-8497-34A1D9EE7DF8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79B7C0-208B-43E9-A430-1193CE3FB2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143165-B715-4850-A849-AB3EFEE41E84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C0AFAD-92B6-4FA1-8925-DDDDF68416C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B5C824-EA3B-49B0-AEB1-FC24EDB7234B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CFE6D-0F60-4F3C-9628-AA89FE5271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DE2DB1-8C08-4987-95DD-4DA59B1497AF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EEB87-5BDF-4E3A-95FD-7D05F4B6A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73853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877915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773903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164837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6363331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85424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D95579-4C98-4089-99A7-C49F73CC61D6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C86C7-2F2B-433E-93C5-9C93112B62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1688514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926409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41743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1964344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4E98AB-C8DC-4239-AC74-5752226DF4C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4129099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B5C824-EA3B-49B0-AEB1-FC24EDB7234B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8CFE6D-0F60-4F3C-9628-AA89FE5271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 rtlCol="0">
            <a:normAutofit/>
          </a:bodyPr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4DE2DB1-8C08-4987-95DD-4DA59B1497AF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7EEB87-5BDF-4E3A-95FD-7D05F4B6A51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20E29-E4E4-4351-90F0-CB9773162FD7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5BE8D-BA07-46C9-8C0A-AC5CF577DC7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C9156F-6984-42F8-87C9-3A85ACAE7042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18520-1F1F-4037-AF39-1B6AA4CF9BD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CAB63B-A425-4CCB-AD26-1951F55D4C46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DDCB9-7C2D-4903-89A6-0E4CADCF8DF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416BE15-2B9A-4EED-AE06-10D970B23FFC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021FD-C5E1-4AB6-ABD7-DD7D52D620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2A6BBF-5E1D-4FAE-B7D4-AB320FCE3F24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36BD6C-1183-4B1E-8D64-D18F4C0E64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9FCDA0-3E75-4CA9-9639-4DFA7C0EEE27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1FF9E3-92B6-4527-B41B-9A4B45E05E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A1A640-466F-4418-94AF-AA2564AC8CDA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2177E0-5863-43CF-B727-3EF2669C8CA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BABB9CF8-9142-4881-8D8D-B59468F38B47}" type="datetime1">
              <a:rPr lang="en-US" smtClean="0"/>
              <a:pPr>
                <a:defRPr/>
              </a:pPr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en-US" smtClean="0"/>
              <a:t>2010 CDHS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41D0EAF-A41F-403F-B0E2-B0F2D33D13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</p:sldLayoutIdLst>
  <p:hf sldNum="0" hdr="0" ftr="0" dt="0"/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4E98AB-C8DC-4239-AC74-5752226DF4CF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D1AC00-6A20-43B6-B7E3-21B4A1954BCF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242035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6" r:id="rId1"/>
    <p:sldLayoutId id="2147483707" r:id="rId2"/>
    <p:sldLayoutId id="2147483708" r:id="rId3"/>
    <p:sldLayoutId id="2147483709" r:id="rId4"/>
    <p:sldLayoutId id="2147483710" r:id="rId5"/>
    <p:sldLayoutId id="2147483711" r:id="rId6"/>
    <p:sldLayoutId id="2147483712" r:id="rId7"/>
    <p:sldLayoutId id="2147483713" r:id="rId8"/>
    <p:sldLayoutId id="2147483714" r:id="rId9"/>
    <p:sldLayoutId id="2147483715" r:id="rId10"/>
    <p:sldLayoutId id="2147483716" r:id="rId11"/>
    <p:sldLayoutId id="2147483717" r:id="rId12"/>
    <p:sldLayoutId id="2147483718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Relationship Id="rId4" Type="http://schemas.openxmlformats.org/officeDocument/2006/relationships/chart" Target="../charts/chart1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381000"/>
            <a:ext cx="91440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 b="1" dirty="0" smtClean="0">
                <a:latin typeface="Calibri" pitchFamily="34" charset="0"/>
                <a:cs typeface="Arial" charset="0"/>
              </a:rPr>
              <a:t>Household and Respondent Characteristics</a:t>
            </a:r>
            <a:endParaRPr lang="en-US" sz="4400" b="1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3993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8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295400"/>
            <a:ext cx="4038600" cy="4525963"/>
          </a:xfrm>
        </p:spPr>
        <p:txBody>
          <a:bodyPr/>
          <a:lstStyle/>
          <a:p>
            <a:r>
              <a:rPr lang="en-US" sz="2400" dirty="0" smtClean="0"/>
              <a:t>Household Characteristics</a:t>
            </a:r>
          </a:p>
          <a:p>
            <a:pPr lvl="1"/>
            <a:r>
              <a:rPr lang="en-US" sz="2000" dirty="0" smtClean="0"/>
              <a:t>Drinking Water, Electricity and Sanitation</a:t>
            </a:r>
          </a:p>
          <a:p>
            <a:pPr lvl="1"/>
            <a:r>
              <a:rPr lang="en-US" sz="2000" dirty="0" smtClean="0"/>
              <a:t>Ownership of Goods</a:t>
            </a:r>
          </a:p>
          <a:p>
            <a:pPr lvl="1"/>
            <a:r>
              <a:rPr lang="en-US" sz="2000" dirty="0" smtClean="0"/>
              <a:t>Wealth </a:t>
            </a:r>
          </a:p>
          <a:p>
            <a:r>
              <a:rPr lang="en-US" sz="2400" b="1" dirty="0" smtClean="0">
                <a:solidFill>
                  <a:schemeClr val="tx2"/>
                </a:solidFill>
              </a:rPr>
              <a:t>Respondent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Education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Mass media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Employment and Occupation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Earnings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/>
              <a:t>Educational Attainment</a:t>
            </a:r>
            <a:br>
              <a:rPr lang="en-US" sz="4000" dirty="0" smtClean="0"/>
            </a:br>
            <a:r>
              <a:rPr lang="en-US" sz="4000" dirty="0" smtClean="0"/>
              <a:t>of Respondents Age 15-49</a:t>
            </a:r>
          </a:p>
        </p:txBody>
      </p:sp>
      <p:graphicFrame>
        <p:nvGraphicFramePr>
          <p:cNvPr id="13" name="Chart Placeholder 11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342177959"/>
              </p:ext>
            </p:extLst>
          </p:nvPr>
        </p:nvGraphicFramePr>
        <p:xfrm>
          <a:off x="0" y="1285772"/>
          <a:ext cx="8763000" cy="55722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xmlns="" val="1689842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1668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Literacy</a:t>
            </a:r>
            <a:endParaRPr lang="en-US" sz="40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2892064021"/>
              </p:ext>
            </p:extLst>
          </p:nvPr>
        </p:nvGraphicFramePr>
        <p:xfrm>
          <a:off x="457200" y="1981200"/>
          <a:ext cx="8229600" cy="47545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52400" y="1295400"/>
            <a:ext cx="7467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women and men age 15-49 who are literate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90769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Exposure to Mass Media</a:t>
            </a:r>
          </a:p>
        </p:txBody>
      </p:sp>
      <p:graphicFrame>
        <p:nvGraphicFramePr>
          <p:cNvPr id="6" name="Chart Placeholder 4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1301401340"/>
              </p:ext>
            </p:extLst>
          </p:nvPr>
        </p:nvGraphicFramePr>
        <p:xfrm>
          <a:off x="511627" y="1752600"/>
          <a:ext cx="8229600" cy="48307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0485" name="TextBox 1"/>
          <p:cNvSpPr txBox="1">
            <a:spLocks noChangeArrowheads="1"/>
          </p:cNvSpPr>
          <p:nvPr/>
        </p:nvSpPr>
        <p:spPr bwMode="auto">
          <a:xfrm>
            <a:off x="0" y="1100447"/>
            <a:ext cx="8882743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r>
              <a:rPr lang="en-US" i="1" dirty="0">
                <a:latin typeface="Calibri" pitchFamily="34" charset="0"/>
              </a:rPr>
              <a:t>Percent of women and men with access to media at least once a week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52400"/>
            <a:ext cx="8229600" cy="914400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Employment</a:t>
            </a:r>
            <a:br>
              <a:rPr lang="en-US" dirty="0" smtClean="0"/>
            </a:br>
            <a:endParaRPr lang="en-US" dirty="0" smtClean="0"/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194953" y="844529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latin typeface="+mn-lt"/>
              </a:rPr>
              <a:t>Percent of women and men </a:t>
            </a:r>
            <a:r>
              <a:rPr lang="en-US" i="1" dirty="0" smtClean="0">
                <a:latin typeface="+mn-lt"/>
              </a:rPr>
              <a:t>age 15-49</a:t>
            </a:r>
            <a:endParaRPr lang="en-US" i="1" dirty="0">
              <a:latin typeface="+mn-lt"/>
            </a:endParaRP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xmlns="" val="2288063578"/>
              </p:ext>
            </p:extLst>
          </p:nvPr>
        </p:nvGraphicFramePr>
        <p:xfrm>
          <a:off x="762000" y="1600200"/>
          <a:ext cx="8001000" cy="4699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524000" y="6073914"/>
            <a:ext cx="3733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smtClean="0">
                <a:latin typeface="+mn-lt"/>
              </a:rPr>
              <a:t>Employed in the 12 months before the survey</a:t>
            </a:r>
            <a:endParaRPr lang="en-US" sz="2000" b="1" dirty="0">
              <a:latin typeface="+mn-lt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524000" y="6073914"/>
            <a:ext cx="37338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/>
              <a:t>Occupation</a:t>
            </a:r>
          </a:p>
        </p:txBody>
      </p:sp>
      <p:graphicFrame>
        <p:nvGraphicFramePr>
          <p:cNvPr id="6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2603713967"/>
              </p:ext>
            </p:extLst>
          </p:nvPr>
        </p:nvGraphicFramePr>
        <p:xfrm>
          <a:off x="499279" y="1447800"/>
          <a:ext cx="8137525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-3958" y="1066800"/>
            <a:ext cx="91440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latin typeface="+mn-lt"/>
              </a:rPr>
              <a:t>Percent distribution </a:t>
            </a:r>
            <a:r>
              <a:rPr lang="en-US" i="1" dirty="0" smtClean="0">
                <a:latin typeface="+mn-lt"/>
              </a:rPr>
              <a:t>of </a:t>
            </a:r>
            <a:r>
              <a:rPr lang="en-US" i="1" dirty="0">
                <a:latin typeface="+mn-lt"/>
              </a:rPr>
              <a:t>women and men employed in the 12 months preceding the </a:t>
            </a:r>
            <a:r>
              <a:rPr lang="en-US" i="1" dirty="0" smtClean="0">
                <a:latin typeface="+mn-lt"/>
              </a:rPr>
              <a:t>survey by occupation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1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8229600" cy="9144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/>
              <a:t>Women’s Earnings</a:t>
            </a:r>
          </a:p>
        </p:txBody>
      </p:sp>
      <p:sp>
        <p:nvSpPr>
          <p:cNvPr id="46085" name="Text Box 5"/>
          <p:cNvSpPr txBox="1">
            <a:spLocks noChangeArrowheads="1"/>
          </p:cNvSpPr>
          <p:nvPr/>
        </p:nvSpPr>
        <p:spPr bwMode="auto">
          <a:xfrm>
            <a:off x="685800" y="1295400"/>
            <a:ext cx="2744788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b="1" dirty="0">
                <a:latin typeface="Gill Sans Std" pitchFamily="34" charset="0"/>
                <a:cs typeface="+mn-cs"/>
              </a:rPr>
              <a:t>Agricultural work</a:t>
            </a:r>
          </a:p>
        </p:txBody>
      </p:sp>
      <p:sp>
        <p:nvSpPr>
          <p:cNvPr id="46086" name="Text Box 6"/>
          <p:cNvSpPr txBox="1">
            <a:spLocks noChangeArrowheads="1"/>
          </p:cNvSpPr>
          <p:nvPr/>
        </p:nvSpPr>
        <p:spPr bwMode="auto">
          <a:xfrm>
            <a:off x="5314208" y="1295400"/>
            <a:ext cx="3463925" cy="457200"/>
          </a:xfrm>
          <a:prstGeom prst="rect">
            <a:avLst/>
          </a:prstGeom>
          <a:noFill/>
          <a:ln w="2857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fontAlgn="auto" hangingPunct="0">
              <a:spcBef>
                <a:spcPct val="20000"/>
              </a:spcBef>
              <a:spcAft>
                <a:spcPts val="0"/>
              </a:spcAft>
              <a:defRPr/>
            </a:pPr>
            <a:r>
              <a:rPr lang="en-US" sz="2400" b="1" dirty="0">
                <a:latin typeface="Gill Sans Std" pitchFamily="34" charset="0"/>
                <a:cs typeface="+mn-cs"/>
              </a:rPr>
              <a:t>Non-agricultural </a:t>
            </a:r>
            <a:r>
              <a:rPr lang="en-US" sz="2400" b="1" dirty="0">
                <a:latin typeface="Gill Sans Std"/>
                <a:cs typeface="+mn-cs"/>
              </a:rPr>
              <a:t>work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xmlns="" val="2826486885"/>
              </p:ext>
            </p:extLst>
          </p:nvPr>
        </p:nvGraphicFramePr>
        <p:xfrm>
          <a:off x="-533400" y="1752600"/>
          <a:ext cx="54102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xmlns="" val="2959172737"/>
              </p:ext>
            </p:extLst>
          </p:nvPr>
        </p:nvGraphicFramePr>
        <p:xfrm>
          <a:off x="4038600" y="1752600"/>
          <a:ext cx="57912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-5339" y="877669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i="1" dirty="0">
                <a:latin typeface="+mn-lt"/>
              </a:rPr>
              <a:t>Percent distribution </a:t>
            </a:r>
            <a:r>
              <a:rPr lang="en-US" i="1" dirty="0" smtClean="0">
                <a:latin typeface="+mn-lt"/>
              </a:rPr>
              <a:t>of </a:t>
            </a:r>
            <a:r>
              <a:rPr lang="en-US" i="1" dirty="0">
                <a:latin typeface="+mn-lt"/>
              </a:rPr>
              <a:t>women </a:t>
            </a:r>
            <a:r>
              <a:rPr lang="en-US" i="1" dirty="0" smtClean="0">
                <a:latin typeface="+mn-lt"/>
              </a:rPr>
              <a:t>employed </a:t>
            </a:r>
            <a:r>
              <a:rPr lang="en-US" i="1" dirty="0">
                <a:latin typeface="+mn-lt"/>
              </a:rPr>
              <a:t>in the 12 months preceding the </a:t>
            </a:r>
            <a:r>
              <a:rPr lang="en-US" i="1" dirty="0" smtClean="0">
                <a:latin typeface="+mn-lt"/>
              </a:rPr>
              <a:t>survey by earnings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>
            <a:normAutofit/>
          </a:bodyPr>
          <a:lstStyle/>
          <a:p>
            <a:r>
              <a:rPr lang="en-US" sz="4000" dirty="0" smtClean="0"/>
              <a:t>Tobacco Use</a:t>
            </a:r>
          </a:p>
        </p:txBody>
      </p:sp>
      <p:graphicFrame>
        <p:nvGraphicFramePr>
          <p:cNvPr id="6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196153028"/>
              </p:ext>
            </p:extLst>
          </p:nvPr>
        </p:nvGraphicFramePr>
        <p:xfrm>
          <a:off x="685800" y="1905000"/>
          <a:ext cx="77724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6629" name="TextBox 6"/>
          <p:cNvSpPr txBox="1">
            <a:spLocks noChangeArrowheads="1"/>
          </p:cNvSpPr>
          <p:nvPr/>
        </p:nvSpPr>
        <p:spPr bwMode="auto">
          <a:xfrm>
            <a:off x="178130" y="1219200"/>
            <a:ext cx="485107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>
                <a:latin typeface="Calibri" pitchFamily="34" charset="0"/>
              </a:rPr>
              <a:t>Percent of </a:t>
            </a:r>
            <a:r>
              <a:rPr lang="en-US" i="1" dirty="0" smtClean="0">
                <a:latin typeface="Calibri" pitchFamily="34" charset="0"/>
              </a:rPr>
              <a:t>men </a:t>
            </a:r>
            <a:r>
              <a:rPr lang="en-US" i="1" dirty="0">
                <a:latin typeface="Calibri" pitchFamily="34" charset="0"/>
              </a:rPr>
              <a:t>15-49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b="1" dirty="0" smtClean="0"/>
              <a:t>Key Findings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2"/>
                </a:solidFill>
              </a:rPr>
              <a:t>54% </a:t>
            </a:r>
            <a:r>
              <a:rPr lang="en-US" sz="2800" dirty="0" smtClean="0"/>
              <a:t>of households have access to </a:t>
            </a:r>
            <a:r>
              <a:rPr lang="en-US" sz="2800" b="1" dirty="0" smtClean="0">
                <a:solidFill>
                  <a:schemeClr val="tx2"/>
                </a:solidFill>
              </a:rPr>
              <a:t>safe water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2"/>
                </a:solidFill>
              </a:rPr>
              <a:t>8% </a:t>
            </a:r>
            <a:r>
              <a:rPr lang="en-US" sz="2800" dirty="0" smtClean="0"/>
              <a:t>of households have </a:t>
            </a:r>
            <a:r>
              <a:rPr lang="en-US" sz="2800" b="1" dirty="0" smtClean="0">
                <a:solidFill>
                  <a:schemeClr val="tx2"/>
                </a:solidFill>
              </a:rPr>
              <a:t>an improved, not shared sanitation</a:t>
            </a:r>
            <a:r>
              <a:rPr lang="en-US" sz="2800" b="1" i="1" dirty="0" smtClean="0">
                <a:solidFill>
                  <a:schemeClr val="tx2"/>
                </a:solidFill>
              </a:rPr>
              <a:t> </a:t>
            </a:r>
            <a:r>
              <a:rPr lang="en-US" sz="2800" dirty="0" smtClean="0"/>
              <a:t>facility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2"/>
                </a:solidFill>
              </a:rPr>
              <a:t>23%</a:t>
            </a:r>
            <a:r>
              <a:rPr lang="en-US" sz="2800" dirty="0" smtClean="0"/>
              <a:t> of households have </a:t>
            </a:r>
            <a:r>
              <a:rPr lang="en-US" sz="2800" b="1" dirty="0" smtClean="0">
                <a:solidFill>
                  <a:schemeClr val="tx2"/>
                </a:solidFill>
              </a:rPr>
              <a:t>electricity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2"/>
                </a:solidFill>
              </a:rPr>
              <a:t>51%</a:t>
            </a:r>
            <a:r>
              <a:rPr lang="en-US" sz="2800" dirty="0" smtClean="0"/>
              <a:t> of women and </a:t>
            </a:r>
            <a:r>
              <a:rPr lang="en-US" sz="2800" b="1" dirty="0" smtClean="0">
                <a:solidFill>
                  <a:schemeClr val="tx2"/>
                </a:solidFill>
              </a:rPr>
              <a:t>30%</a:t>
            </a:r>
            <a:r>
              <a:rPr lang="en-US" sz="2800" dirty="0" smtClean="0"/>
              <a:t> of men age 15-49 have received </a:t>
            </a:r>
            <a:r>
              <a:rPr lang="en-US" sz="2800" b="1" dirty="0" smtClean="0">
                <a:solidFill>
                  <a:schemeClr val="tx2"/>
                </a:solidFill>
              </a:rPr>
              <a:t>no formal education</a:t>
            </a:r>
            <a:r>
              <a:rPr lang="en-US" sz="2800" dirty="0" smtClean="0"/>
              <a:t>. </a:t>
            </a:r>
          </a:p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2"/>
                </a:solidFill>
              </a:rPr>
              <a:t>38% </a:t>
            </a:r>
            <a:r>
              <a:rPr lang="en-US" sz="2800" dirty="0" smtClean="0"/>
              <a:t>of women and </a:t>
            </a:r>
            <a:r>
              <a:rPr lang="en-US" sz="2800" b="1" dirty="0" smtClean="0">
                <a:solidFill>
                  <a:schemeClr val="tx2"/>
                </a:solidFill>
              </a:rPr>
              <a:t>80%</a:t>
            </a:r>
            <a:r>
              <a:rPr lang="en-US" sz="2800" dirty="0" smtClean="0"/>
              <a:t> of men are </a:t>
            </a:r>
            <a:r>
              <a:rPr lang="en-US" sz="2800" b="1" dirty="0" smtClean="0">
                <a:solidFill>
                  <a:schemeClr val="tx2"/>
                </a:solidFill>
              </a:rPr>
              <a:t>currently employed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990600"/>
            <a:ext cx="4648200" cy="4525963"/>
          </a:xfrm>
        </p:spPr>
        <p:txBody>
          <a:bodyPr/>
          <a:lstStyle/>
          <a:p>
            <a:r>
              <a:rPr lang="en-US" sz="2400" b="1" dirty="0" smtClean="0">
                <a:solidFill>
                  <a:schemeClr val="tx2"/>
                </a:solidFill>
              </a:rPr>
              <a:t>Household Characteristics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Drinking Water, Electricity and Sanitation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Ownership of Goods</a:t>
            </a:r>
          </a:p>
          <a:p>
            <a:pPr lvl="1"/>
            <a:r>
              <a:rPr lang="en-US" sz="2000" b="1" dirty="0" smtClean="0">
                <a:solidFill>
                  <a:schemeClr val="tx2"/>
                </a:solidFill>
              </a:rPr>
              <a:t>Wealth </a:t>
            </a:r>
          </a:p>
          <a:p>
            <a:r>
              <a:rPr lang="en-US" sz="2400" dirty="0" smtClean="0"/>
              <a:t>Respondent Characteristics</a:t>
            </a:r>
          </a:p>
          <a:p>
            <a:pPr lvl="1"/>
            <a:r>
              <a:rPr lang="en-US" sz="2000" dirty="0" smtClean="0"/>
              <a:t>Education </a:t>
            </a:r>
          </a:p>
          <a:p>
            <a:pPr lvl="1"/>
            <a:r>
              <a:rPr lang="en-US" sz="2000" dirty="0" smtClean="0"/>
              <a:t>Mass media</a:t>
            </a:r>
          </a:p>
          <a:p>
            <a:pPr lvl="1"/>
            <a:r>
              <a:rPr lang="en-US" sz="2000" dirty="0" smtClean="0"/>
              <a:t>Employment and Occupation</a:t>
            </a:r>
          </a:p>
          <a:p>
            <a:pPr lvl="1"/>
            <a:r>
              <a:rPr lang="en-US" sz="2000" dirty="0" smtClean="0"/>
              <a:t>Earnings</a:t>
            </a:r>
          </a:p>
          <a:p>
            <a:pPr lvl="1"/>
            <a:r>
              <a:rPr lang="en-US" sz="2000" dirty="0" smtClean="0"/>
              <a:t>Tobacco use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Ethiopia’s Households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idx="1"/>
          </p:nvPr>
        </p:nvSpPr>
        <p:spPr>
          <a:xfrm>
            <a:off x="990600" y="1600200"/>
            <a:ext cx="7086600" cy="4525963"/>
          </a:xfrm>
        </p:spPr>
        <p:txBody>
          <a:bodyPr/>
          <a:lstStyle/>
          <a:p>
            <a:r>
              <a:rPr lang="en-US" b="1" dirty="0" smtClean="0">
                <a:solidFill>
                  <a:schemeClr val="tx2"/>
                </a:solidFill>
              </a:rPr>
              <a:t>26% </a:t>
            </a:r>
            <a:r>
              <a:rPr lang="en-US" dirty="0" smtClean="0"/>
              <a:t>of households are</a:t>
            </a:r>
            <a:r>
              <a:rPr lang="en-US" dirty="0" smtClean="0">
                <a:solidFill>
                  <a:schemeClr val="tx2"/>
                </a:solidFill>
              </a:rPr>
              <a:t> </a:t>
            </a:r>
            <a:r>
              <a:rPr lang="en-US" b="1" dirty="0" smtClean="0">
                <a:solidFill>
                  <a:schemeClr val="tx2"/>
                </a:solidFill>
              </a:rPr>
              <a:t>headed by women</a:t>
            </a:r>
          </a:p>
          <a:p>
            <a:r>
              <a:rPr lang="en-US" dirty="0" smtClean="0"/>
              <a:t>Households have an average of </a:t>
            </a:r>
            <a:r>
              <a:rPr lang="en-US" b="1" dirty="0" smtClean="0">
                <a:solidFill>
                  <a:schemeClr val="tx2"/>
                </a:solidFill>
              </a:rPr>
              <a:t>4.6 members  </a:t>
            </a:r>
          </a:p>
          <a:p>
            <a:r>
              <a:rPr lang="en-US" b="1" dirty="0" smtClean="0">
                <a:solidFill>
                  <a:schemeClr val="tx2"/>
                </a:solidFill>
              </a:rPr>
              <a:t>47% </a:t>
            </a:r>
            <a:r>
              <a:rPr lang="en-US" dirty="0" smtClean="0"/>
              <a:t>of the population is </a:t>
            </a:r>
            <a:r>
              <a:rPr lang="en-US" b="1" dirty="0" smtClean="0">
                <a:solidFill>
                  <a:schemeClr val="tx2"/>
                </a:solidFill>
              </a:rPr>
              <a:t>under 15 </a:t>
            </a:r>
            <a:r>
              <a:rPr lang="en-US" dirty="0" smtClean="0"/>
              <a:t>years of 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9896"/>
            <a:ext cx="9144000" cy="904504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4000" dirty="0" smtClean="0"/>
              <a:t>Drinking Water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xmlns="" val="279171552"/>
              </p:ext>
            </p:extLst>
          </p:nvPr>
        </p:nvGraphicFramePr>
        <p:xfrm>
          <a:off x="609600" y="1625600"/>
          <a:ext cx="8077200" cy="5232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0" y="914400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households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14400"/>
          </a:xfrm>
        </p:spPr>
        <p:txBody>
          <a:bodyPr rtlCol="0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en-US" sz="4000" dirty="0" smtClean="0"/>
              <a:t>Sanitation- Household Toilet Facilities</a:t>
            </a:r>
          </a:p>
        </p:txBody>
      </p:sp>
      <p:graphicFrame>
        <p:nvGraphicFramePr>
          <p:cNvPr id="2" name="Chart 1"/>
          <p:cNvGraphicFramePr/>
          <p:nvPr>
            <p:extLst>
              <p:ext uri="{D42A27DB-BD31-4B8C-83A1-F6EECF244321}">
                <p14:modId xmlns:p14="http://schemas.microsoft.com/office/powerpoint/2010/main" xmlns="" val="1504022245"/>
              </p:ext>
            </p:extLst>
          </p:nvPr>
        </p:nvGraphicFramePr>
        <p:xfrm>
          <a:off x="304800" y="1676400"/>
          <a:ext cx="8458200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0" y="1069768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households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Electricity</a:t>
            </a:r>
            <a:endParaRPr lang="en-US" sz="4000" dirty="0"/>
          </a:p>
        </p:txBody>
      </p:sp>
      <p:graphicFrame>
        <p:nvGraphicFramePr>
          <p:cNvPr id="4" name="Chart Placeholder 3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70398334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0" y="1273132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households</a:t>
            </a:r>
            <a:endParaRPr lang="en-US" i="1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81011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/>
              <a:t>Household Durable Goods and Possessions</a:t>
            </a:r>
          </a:p>
        </p:txBody>
      </p:sp>
      <p:graphicFrame>
        <p:nvGraphicFramePr>
          <p:cNvPr id="5" name="Chart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033293236"/>
              </p:ext>
            </p:extLst>
          </p:nvPr>
        </p:nvGraphicFramePr>
        <p:xfrm>
          <a:off x="273132" y="1447800"/>
          <a:ext cx="8839200" cy="541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-27709" y="1110343"/>
            <a:ext cx="91440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+mn-lt"/>
              </a:rPr>
              <a:t>Percent of households</a:t>
            </a:r>
            <a:endParaRPr lang="en-US" i="1" dirty="0">
              <a:latin typeface="+mn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4000" dirty="0" smtClean="0"/>
              <a:t>Wealth Index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600200"/>
            <a:ext cx="8229600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/>
              <a:t>Wealth is determined by scoring households based on a set of characteristics, including access to electricity and ownership of various consumer goods.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Households are then ranked, from lowest score to highest score. 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This list is then separated into 5 equal pieces (or quintiles) each representing 20% of the population. </a:t>
            </a:r>
          </a:p>
          <a:p>
            <a:pPr>
              <a:lnSpc>
                <a:spcPct val="90000"/>
              </a:lnSpc>
            </a:pPr>
            <a:r>
              <a:rPr lang="en-US" sz="2800" smtClean="0"/>
              <a:t>Therefore, those in the highest quintile may not be “rich” but they are of higher socioeconomic status than 80% of the country.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304800"/>
            <a:ext cx="8991600" cy="762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Wealth Index</a:t>
            </a:r>
          </a:p>
        </p:txBody>
      </p:sp>
      <p:sp>
        <p:nvSpPr>
          <p:cNvPr id="26627" name="Rectangle 4"/>
          <p:cNvSpPr>
            <a:spLocks noGrp="1" noChangeArrowheads="1"/>
          </p:cNvSpPr>
          <p:nvPr>
            <p:ph idx="1"/>
          </p:nvPr>
        </p:nvSpPr>
        <p:spPr>
          <a:xfrm>
            <a:off x="228600" y="1524000"/>
            <a:ext cx="8915400" cy="4876800"/>
          </a:xfrm>
        </p:spPr>
        <p:txBody>
          <a:bodyPr rtlCol="0">
            <a:normAutofit/>
          </a:bodyPr>
          <a:lstStyle/>
          <a:p>
            <a:pPr fontAlgn="auto">
              <a:lnSpc>
                <a:spcPct val="70000"/>
              </a:lnSpc>
              <a:spcAft>
                <a:spcPts val="0"/>
              </a:spcAft>
              <a:buFontTx/>
              <a:buNone/>
              <a:defRPr/>
            </a:pPr>
            <a:r>
              <a:rPr lang="en-US" sz="2800" dirty="0" smtClean="0"/>
              <a:t>		</a:t>
            </a:r>
            <a:r>
              <a:rPr lang="en-US" sz="2400" dirty="0" smtClean="0">
                <a:solidFill>
                  <a:srgbClr val="0070C0"/>
                </a:solidFill>
              </a:rPr>
              <a:t>         </a:t>
            </a:r>
            <a:r>
              <a:rPr lang="en-US" sz="2300" b="1" dirty="0" smtClean="0"/>
              <a:t>Poorest	     2</a:t>
            </a:r>
            <a:r>
              <a:rPr lang="en-US" sz="2300" b="1" baseline="30000" dirty="0" smtClean="0"/>
              <a:t>nd</a:t>
            </a:r>
            <a:r>
              <a:rPr lang="en-US" sz="2300" b="1" dirty="0" smtClean="0"/>
              <a:t>	       Middle	  4</a:t>
            </a:r>
            <a:r>
              <a:rPr lang="en-US" sz="2300" b="1" baseline="30000" dirty="0" smtClean="0"/>
              <a:t>th</a:t>
            </a:r>
            <a:r>
              <a:rPr lang="en-US" sz="2300" b="1" dirty="0" smtClean="0"/>
              <a:t>	  Richest</a:t>
            </a:r>
          </a:p>
          <a:p>
            <a:pPr fontAlgn="auto">
              <a:lnSpc>
                <a:spcPct val="20000"/>
              </a:lnSpc>
              <a:spcAft>
                <a:spcPts val="0"/>
              </a:spcAft>
              <a:buFontTx/>
              <a:buNone/>
              <a:defRPr/>
            </a:pPr>
            <a:r>
              <a:rPr lang="en-US" sz="2300" b="1" dirty="0" smtClean="0">
                <a:solidFill>
                  <a:srgbClr val="A50021"/>
                </a:solidFill>
              </a:rPr>
              <a:t> 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chemeClr val="accent1"/>
                </a:solidFill>
              </a:rPr>
              <a:t>Urban		  2%	    1%	         1%   	8%	   88%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</a:rPr>
              <a:t>Rural		24%	    24%	         24%	 23%	   5%</a:t>
            </a: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  <a:p>
            <a:pPr fontAlgn="auto">
              <a:lnSpc>
                <a:spcPct val="110000"/>
              </a:lnSpc>
              <a:spcAft>
                <a:spcPts val="0"/>
              </a:spcAft>
              <a:buFontTx/>
              <a:buNone/>
              <a:defRPr/>
            </a:pPr>
            <a:endParaRPr lang="en-US" sz="2400" b="1" dirty="0" smtClean="0">
              <a:solidFill>
                <a:schemeClr val="accent3"/>
              </a:solidFill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0" y="3657600"/>
            <a:ext cx="9144000" cy="14478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fr-FR" sz="4400">
              <a:solidFill>
                <a:schemeClr val="tx2"/>
              </a:solidFill>
              <a:latin typeface="Gill Sans Std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304800" y="3505200"/>
            <a:ext cx="84740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2400" dirty="0" smtClean="0">
                <a:latin typeface="Calibri" pitchFamily="34" charset="0"/>
              </a:rPr>
              <a:t>Very few urban households are in the poorest quintiles, while very few rural households are in the richest quintile.</a:t>
            </a:r>
          </a:p>
          <a:p>
            <a:pPr algn="ctr"/>
            <a:endParaRPr lang="en-US" sz="2400" b="1" dirty="0">
              <a:latin typeface="Calibri" pitchFamily="34" charset="0"/>
            </a:endParaRPr>
          </a:p>
          <a:p>
            <a:pPr algn="ctr"/>
            <a:r>
              <a:rPr lang="en-US" sz="2400" dirty="0" smtClean="0">
                <a:latin typeface="Calibri" pitchFamily="34" charset="0"/>
              </a:rPr>
              <a:t>The</a:t>
            </a:r>
            <a:r>
              <a:rPr lang="en-US" sz="2400" b="1" dirty="0" smtClean="0">
                <a:latin typeface="Calibri" pitchFamily="34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Calibri" pitchFamily="34" charset="0"/>
              </a:rPr>
              <a:t>Affar</a:t>
            </a:r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 Region (57%)</a:t>
            </a:r>
            <a:r>
              <a:rPr lang="en-US" sz="2400" b="1" dirty="0" smtClean="0">
                <a:solidFill>
                  <a:schemeClr val="accent2">
                    <a:lumMod val="75000"/>
                  </a:schemeClr>
                </a:solidFill>
                <a:latin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</a:rPr>
              <a:t>has the largest proportion of households in the</a:t>
            </a:r>
            <a:r>
              <a:rPr lang="en-US" sz="2400" b="1" dirty="0" smtClean="0">
                <a:latin typeface="Calibri" pitchFamily="34" charset="0"/>
              </a:rPr>
              <a:t> </a:t>
            </a:r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poorest</a:t>
            </a:r>
            <a:r>
              <a:rPr lang="en-US" sz="2400" b="1" dirty="0" smtClean="0">
                <a:latin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</a:rPr>
              <a:t>quintile, while the </a:t>
            </a:r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Addis Ababa (99%) </a:t>
            </a:r>
            <a:r>
              <a:rPr lang="en-US" sz="2400" dirty="0" smtClean="0">
                <a:latin typeface="Calibri" pitchFamily="34" charset="0"/>
              </a:rPr>
              <a:t>has the largest proportion of households in the</a:t>
            </a:r>
            <a:r>
              <a:rPr lang="en-US" sz="2400" b="1" dirty="0" smtClean="0">
                <a:latin typeface="Calibri" pitchFamily="34" charset="0"/>
              </a:rPr>
              <a:t> </a:t>
            </a:r>
            <a:r>
              <a:rPr lang="en-US" sz="2400" b="1" dirty="0" smtClean="0">
                <a:solidFill>
                  <a:schemeClr val="tx2"/>
                </a:solidFill>
                <a:latin typeface="Calibri" pitchFamily="34" charset="0"/>
              </a:rPr>
              <a:t>richest</a:t>
            </a:r>
            <a:r>
              <a:rPr lang="en-US" sz="2400" b="1" dirty="0" smtClean="0">
                <a:latin typeface="Calibri" pitchFamily="34" charset="0"/>
              </a:rPr>
              <a:t> </a:t>
            </a:r>
            <a:r>
              <a:rPr lang="en-US" sz="2400" dirty="0" smtClean="0">
                <a:latin typeface="Calibri" pitchFamily="34" charset="0"/>
              </a:rPr>
              <a:t>quintile.</a:t>
            </a:r>
            <a:endParaRPr lang="en-US" sz="2400" dirty="0">
              <a:latin typeface="Calibri" pitchFamily="34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600200" y="1905000"/>
            <a:ext cx="6400800" cy="1588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Ethiopia 2011">
      <a:dk1>
        <a:srgbClr val="000000"/>
      </a:dk1>
      <a:lt1>
        <a:srgbClr val="FFFFFF"/>
      </a:lt1>
      <a:dk2>
        <a:srgbClr val="864F21"/>
      </a:dk2>
      <a:lt2>
        <a:srgbClr val="C0A277"/>
      </a:lt2>
      <a:accent1>
        <a:srgbClr val="466BB3"/>
      </a:accent1>
      <a:accent2>
        <a:srgbClr val="FFE01B"/>
      </a:accent2>
      <a:accent3>
        <a:srgbClr val="F311D3"/>
      </a:accent3>
      <a:accent4>
        <a:srgbClr val="623819"/>
      </a:accent4>
      <a:accent5>
        <a:srgbClr val="00B6BE"/>
      </a:accent5>
      <a:accent6>
        <a:srgbClr val="494544"/>
      </a:accent6>
      <a:hlink>
        <a:srgbClr val="A12B0A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Design">
  <a:themeElements>
    <a:clrScheme name="Ethiopia 2011">
      <a:dk1>
        <a:srgbClr val="000000"/>
      </a:dk1>
      <a:lt1>
        <a:srgbClr val="FFFFFF"/>
      </a:lt1>
      <a:dk2>
        <a:srgbClr val="864F21"/>
      </a:dk2>
      <a:lt2>
        <a:srgbClr val="C0A277"/>
      </a:lt2>
      <a:accent1>
        <a:srgbClr val="466BB3"/>
      </a:accent1>
      <a:accent2>
        <a:srgbClr val="FFE01B"/>
      </a:accent2>
      <a:accent3>
        <a:srgbClr val="F311D3"/>
      </a:accent3>
      <a:accent4>
        <a:srgbClr val="623819"/>
      </a:accent4>
      <a:accent5>
        <a:srgbClr val="00B6BE"/>
      </a:accent5>
      <a:accent6>
        <a:srgbClr val="494544"/>
      </a:accent6>
      <a:hlink>
        <a:srgbClr val="A12B0A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2008</TotalTime>
  <Words>424</Words>
  <Application>Microsoft Office PowerPoint</Application>
  <PresentationFormat>On-screen Show (4:3)</PresentationFormat>
  <Paragraphs>92</Paragraphs>
  <Slides>18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Office Theme</vt:lpstr>
      <vt:lpstr>Custom Design</vt:lpstr>
      <vt:lpstr>Slide 1</vt:lpstr>
      <vt:lpstr>Slide 2</vt:lpstr>
      <vt:lpstr>Ethiopia’s Households</vt:lpstr>
      <vt:lpstr>Drinking Water</vt:lpstr>
      <vt:lpstr>Sanitation- Household Toilet Facilities</vt:lpstr>
      <vt:lpstr>Electricity</vt:lpstr>
      <vt:lpstr>Household Durable Goods and Possessions</vt:lpstr>
      <vt:lpstr>Wealth Index</vt:lpstr>
      <vt:lpstr>Wealth Index</vt:lpstr>
      <vt:lpstr>Slide 10</vt:lpstr>
      <vt:lpstr>Educational Attainment of Respondents Age 15-49</vt:lpstr>
      <vt:lpstr>Literacy</vt:lpstr>
      <vt:lpstr>Exposure to Mass Media</vt:lpstr>
      <vt:lpstr>Employment </vt:lpstr>
      <vt:lpstr>Occupation</vt:lpstr>
      <vt:lpstr>Women’s Earnings</vt:lpstr>
      <vt:lpstr>Tobacco Use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Erica.Nybro</dc:creator>
  <cp:lastModifiedBy>Administrator</cp:lastModifiedBy>
  <cp:revision>222</cp:revision>
  <dcterms:created xsi:type="dcterms:W3CDTF">2008-02-29T16:41:57Z</dcterms:created>
  <dcterms:modified xsi:type="dcterms:W3CDTF">2012-05-09T14:49:11Z</dcterms:modified>
</cp:coreProperties>
</file>